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>
      <p:cViewPr varScale="1">
        <p:scale>
          <a:sx n="71" d="100"/>
          <a:sy n="71" d="100"/>
        </p:scale>
        <p:origin x="760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35533"/>
            <a:ext cx="9848341" cy="9451466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84576" y="2994659"/>
            <a:ext cx="3698748" cy="4937760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46564" y="3150108"/>
            <a:ext cx="1967483" cy="2656332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501115" y="3227832"/>
            <a:ext cx="3758184" cy="249936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20495" y="1100455"/>
            <a:ext cx="15447009" cy="12452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0" i="0">
                <a:solidFill>
                  <a:srgbClr val="4685C7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31469" y="7332674"/>
            <a:ext cx="16625061" cy="13976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5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4685C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32841"/>
            <a:ext cx="10785348" cy="965415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67143" y="0"/>
            <a:ext cx="11420856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458203" y="656284"/>
            <a:ext cx="5371592" cy="863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49071" y="2096261"/>
            <a:ext cx="17389856" cy="5387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8.png"/><Relationship Id="rId7" Type="http://schemas.openxmlformats.org/officeDocument/2006/relationships/image" Target="../media/image5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62B8A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827391" y="357504"/>
            <a:ext cx="10460990" cy="9491345"/>
            <a:chOff x="7827391" y="357504"/>
            <a:chExt cx="10460990" cy="94913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27391" y="357504"/>
              <a:ext cx="10460609" cy="949109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10344" y="1661159"/>
              <a:ext cx="7414259" cy="6793992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54183" y="2232660"/>
            <a:ext cx="2662428" cy="266090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87502" y="2540000"/>
            <a:ext cx="6587490" cy="4364656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 marR="5080">
              <a:lnSpc>
                <a:spcPts val="10710"/>
              </a:lnSpc>
              <a:spcBef>
                <a:spcPts val="1935"/>
              </a:spcBef>
            </a:pPr>
            <a:r>
              <a:rPr sz="10400" spc="-105" dirty="0">
                <a:solidFill>
                  <a:srgbClr val="FDFFFF"/>
                </a:solidFill>
                <a:latin typeface="Microsoft Sans Serif"/>
                <a:cs typeface="Microsoft Sans Serif"/>
              </a:rPr>
              <a:t>Design</a:t>
            </a:r>
            <a:r>
              <a:rPr sz="10400" spc="-135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10400" spc="-75" dirty="0">
                <a:solidFill>
                  <a:srgbClr val="FDFFFF"/>
                </a:solidFill>
                <a:latin typeface="Microsoft Sans Serif"/>
                <a:cs typeface="Microsoft Sans Serif"/>
              </a:rPr>
              <a:t>and </a:t>
            </a:r>
            <a:r>
              <a:rPr sz="10400" spc="-2750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10400" spc="-110" dirty="0">
                <a:solidFill>
                  <a:srgbClr val="FDFFFF"/>
                </a:solidFill>
                <a:latin typeface="Microsoft Sans Serif"/>
                <a:cs typeface="Microsoft Sans Serif"/>
              </a:rPr>
              <a:t>Analysis </a:t>
            </a:r>
            <a:r>
              <a:rPr sz="10400" spc="-55" dirty="0">
                <a:solidFill>
                  <a:srgbClr val="FDFFFF"/>
                </a:solidFill>
                <a:latin typeface="Microsoft Sans Serif"/>
                <a:cs typeface="Microsoft Sans Serif"/>
              </a:rPr>
              <a:t>of </a:t>
            </a:r>
            <a:r>
              <a:rPr sz="10400" spc="-2750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10400" spc="-110" dirty="0">
                <a:solidFill>
                  <a:srgbClr val="FDFFFF"/>
                </a:solidFill>
                <a:latin typeface="Microsoft Sans Serif"/>
                <a:cs typeface="Microsoft Sans Serif"/>
              </a:rPr>
              <a:t>Algorithms</a:t>
            </a:r>
            <a:endParaRPr sz="10400" dirty="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66800" y="8947404"/>
            <a:ext cx="15971519" cy="1137285"/>
            <a:chOff x="1066800" y="8947404"/>
            <a:chExt cx="15971519" cy="1137285"/>
          </a:xfrm>
        </p:grpSpPr>
        <p:sp>
          <p:nvSpPr>
            <p:cNvPr id="14" name="object 14"/>
            <p:cNvSpPr/>
            <p:nvPr/>
          </p:nvSpPr>
          <p:spPr>
            <a:xfrm>
              <a:off x="1079753" y="8960358"/>
              <a:ext cx="15946119" cy="1111250"/>
            </a:xfrm>
            <a:custGeom>
              <a:avLst/>
              <a:gdLst/>
              <a:ahLst/>
              <a:cxnLst/>
              <a:rect l="l" t="t" r="r" b="b"/>
              <a:pathLst>
                <a:path w="15946119" h="1111250">
                  <a:moveTo>
                    <a:pt x="15760446" y="0"/>
                  </a:moveTo>
                  <a:lnTo>
                    <a:pt x="185165" y="0"/>
                  </a:lnTo>
                  <a:lnTo>
                    <a:pt x="135938" y="6614"/>
                  </a:lnTo>
                  <a:lnTo>
                    <a:pt x="91705" y="25281"/>
                  </a:lnTo>
                  <a:lnTo>
                    <a:pt x="54230" y="54235"/>
                  </a:lnTo>
                  <a:lnTo>
                    <a:pt x="25278" y="91710"/>
                  </a:lnTo>
                  <a:lnTo>
                    <a:pt x="6613" y="135942"/>
                  </a:lnTo>
                  <a:lnTo>
                    <a:pt x="0" y="185166"/>
                  </a:lnTo>
                  <a:lnTo>
                    <a:pt x="0" y="925830"/>
                  </a:lnTo>
                  <a:lnTo>
                    <a:pt x="6613" y="975053"/>
                  </a:lnTo>
                  <a:lnTo>
                    <a:pt x="25278" y="1019285"/>
                  </a:lnTo>
                  <a:lnTo>
                    <a:pt x="54230" y="1056760"/>
                  </a:lnTo>
                  <a:lnTo>
                    <a:pt x="91705" y="1085714"/>
                  </a:lnTo>
                  <a:lnTo>
                    <a:pt x="135938" y="1104381"/>
                  </a:lnTo>
                  <a:lnTo>
                    <a:pt x="185165" y="1110996"/>
                  </a:lnTo>
                  <a:lnTo>
                    <a:pt x="15760446" y="1110996"/>
                  </a:lnTo>
                  <a:lnTo>
                    <a:pt x="15809660" y="1104381"/>
                  </a:lnTo>
                  <a:lnTo>
                    <a:pt x="15853889" y="1085714"/>
                  </a:lnTo>
                  <a:lnTo>
                    <a:pt x="15891367" y="1056760"/>
                  </a:lnTo>
                  <a:lnTo>
                    <a:pt x="15920324" y="1019285"/>
                  </a:lnTo>
                  <a:lnTo>
                    <a:pt x="15938995" y="975053"/>
                  </a:lnTo>
                  <a:lnTo>
                    <a:pt x="15945612" y="925830"/>
                  </a:lnTo>
                  <a:lnTo>
                    <a:pt x="15945612" y="185166"/>
                  </a:lnTo>
                  <a:lnTo>
                    <a:pt x="15938995" y="135942"/>
                  </a:lnTo>
                  <a:lnTo>
                    <a:pt x="15920324" y="91710"/>
                  </a:lnTo>
                  <a:lnTo>
                    <a:pt x="15891367" y="54235"/>
                  </a:lnTo>
                  <a:lnTo>
                    <a:pt x="15853889" y="25281"/>
                  </a:lnTo>
                  <a:lnTo>
                    <a:pt x="15809660" y="6614"/>
                  </a:lnTo>
                  <a:lnTo>
                    <a:pt x="15760446" y="0"/>
                  </a:lnTo>
                  <a:close/>
                </a:path>
              </a:pathLst>
            </a:custGeom>
            <a:solidFill>
              <a:srgbClr val="F9C0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79753" y="8960358"/>
              <a:ext cx="15946119" cy="1111250"/>
            </a:xfrm>
            <a:custGeom>
              <a:avLst/>
              <a:gdLst/>
              <a:ahLst/>
              <a:cxnLst/>
              <a:rect l="l" t="t" r="r" b="b"/>
              <a:pathLst>
                <a:path w="15946119" h="1111250">
                  <a:moveTo>
                    <a:pt x="0" y="185166"/>
                  </a:moveTo>
                  <a:lnTo>
                    <a:pt x="6613" y="135942"/>
                  </a:lnTo>
                  <a:lnTo>
                    <a:pt x="25278" y="91710"/>
                  </a:lnTo>
                  <a:lnTo>
                    <a:pt x="54230" y="54235"/>
                  </a:lnTo>
                  <a:lnTo>
                    <a:pt x="91705" y="25281"/>
                  </a:lnTo>
                  <a:lnTo>
                    <a:pt x="135938" y="6614"/>
                  </a:lnTo>
                  <a:lnTo>
                    <a:pt x="185165" y="0"/>
                  </a:lnTo>
                  <a:lnTo>
                    <a:pt x="15760446" y="0"/>
                  </a:lnTo>
                  <a:lnTo>
                    <a:pt x="15809660" y="6614"/>
                  </a:lnTo>
                  <a:lnTo>
                    <a:pt x="15853889" y="25281"/>
                  </a:lnTo>
                  <a:lnTo>
                    <a:pt x="15891367" y="54235"/>
                  </a:lnTo>
                  <a:lnTo>
                    <a:pt x="15920324" y="91710"/>
                  </a:lnTo>
                  <a:lnTo>
                    <a:pt x="15938995" y="135942"/>
                  </a:lnTo>
                  <a:lnTo>
                    <a:pt x="15945612" y="185166"/>
                  </a:lnTo>
                  <a:lnTo>
                    <a:pt x="15945612" y="925830"/>
                  </a:lnTo>
                  <a:lnTo>
                    <a:pt x="15938995" y="975053"/>
                  </a:lnTo>
                  <a:lnTo>
                    <a:pt x="15920324" y="1019285"/>
                  </a:lnTo>
                  <a:lnTo>
                    <a:pt x="15891367" y="1056760"/>
                  </a:lnTo>
                  <a:lnTo>
                    <a:pt x="15853889" y="1085714"/>
                  </a:lnTo>
                  <a:lnTo>
                    <a:pt x="15809660" y="1104381"/>
                  </a:lnTo>
                  <a:lnTo>
                    <a:pt x="15760446" y="1110996"/>
                  </a:lnTo>
                  <a:lnTo>
                    <a:pt x="185165" y="1110996"/>
                  </a:lnTo>
                  <a:lnTo>
                    <a:pt x="135938" y="1104381"/>
                  </a:lnTo>
                  <a:lnTo>
                    <a:pt x="91705" y="1085714"/>
                  </a:lnTo>
                  <a:lnTo>
                    <a:pt x="54230" y="1056760"/>
                  </a:lnTo>
                  <a:lnTo>
                    <a:pt x="25278" y="1019285"/>
                  </a:lnTo>
                  <a:lnTo>
                    <a:pt x="6613" y="975053"/>
                  </a:lnTo>
                  <a:lnTo>
                    <a:pt x="0" y="925830"/>
                  </a:lnTo>
                  <a:lnTo>
                    <a:pt x="0" y="185166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449069" y="9214510"/>
            <a:ext cx="152044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19420" marR="5080" indent="-5507355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Calibri"/>
                <a:cs typeface="Calibri"/>
              </a:rPr>
              <a:t>Topic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Covered: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Algorithm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Characteristics,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Asymptotic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Notations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Properties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Examples,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Time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Complexity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Analysis,</a:t>
            </a:r>
            <a:r>
              <a:rPr sz="1800" spc="-10" dirty="0">
                <a:latin typeface="Calibri"/>
                <a:cs typeface="Calibri"/>
              </a:rPr>
              <a:t> Performance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Measurements of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Algorithms, Comparisons 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Different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Classes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9539" y="920877"/>
            <a:ext cx="2394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Module-1,</a:t>
            </a:r>
            <a:r>
              <a:rPr sz="2400" b="1" spc="-6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Part-1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663" y="560577"/>
            <a:ext cx="14466569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200" spc="140" dirty="0">
                <a:solidFill>
                  <a:srgbClr val="FFFFFF"/>
                </a:solidFill>
              </a:rPr>
              <a:t>Difference</a:t>
            </a:r>
            <a:r>
              <a:rPr sz="5200" spc="-65" dirty="0">
                <a:solidFill>
                  <a:srgbClr val="FFFFFF"/>
                </a:solidFill>
              </a:rPr>
              <a:t> </a:t>
            </a:r>
            <a:r>
              <a:rPr sz="5200" spc="130" dirty="0">
                <a:solidFill>
                  <a:srgbClr val="FFFFFF"/>
                </a:solidFill>
              </a:rPr>
              <a:t>Between</a:t>
            </a:r>
            <a:r>
              <a:rPr sz="5200" spc="-30" dirty="0">
                <a:solidFill>
                  <a:srgbClr val="FFFFFF"/>
                </a:solidFill>
              </a:rPr>
              <a:t> </a:t>
            </a:r>
            <a:r>
              <a:rPr sz="5200" spc="204" dirty="0">
                <a:solidFill>
                  <a:srgbClr val="FFFFFF"/>
                </a:solidFill>
              </a:rPr>
              <a:t>Algorithm</a:t>
            </a:r>
            <a:r>
              <a:rPr sz="5200" spc="-35" dirty="0">
                <a:solidFill>
                  <a:srgbClr val="FFFFFF"/>
                </a:solidFill>
              </a:rPr>
              <a:t> </a:t>
            </a:r>
            <a:r>
              <a:rPr sz="5200" spc="190" dirty="0">
                <a:solidFill>
                  <a:srgbClr val="FFFFFF"/>
                </a:solidFill>
              </a:rPr>
              <a:t>and</a:t>
            </a:r>
            <a:r>
              <a:rPr sz="5200" spc="-35" dirty="0">
                <a:solidFill>
                  <a:srgbClr val="FFFFFF"/>
                </a:solidFill>
              </a:rPr>
              <a:t> </a:t>
            </a:r>
            <a:r>
              <a:rPr sz="5200" spc="180" dirty="0">
                <a:solidFill>
                  <a:srgbClr val="FFFFFF"/>
                </a:solidFill>
              </a:rPr>
              <a:t>Programme</a:t>
            </a:r>
            <a:endParaRPr sz="5200"/>
          </a:p>
        </p:txBody>
      </p:sp>
      <p:sp>
        <p:nvSpPr>
          <p:cNvPr id="3" name="object 3"/>
          <p:cNvSpPr txBox="1"/>
          <p:nvPr/>
        </p:nvSpPr>
        <p:spPr>
          <a:xfrm>
            <a:off x="3104133" y="3107258"/>
            <a:ext cx="4538980" cy="439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310">
              <a:lnSpc>
                <a:spcPct val="100000"/>
              </a:lnSpc>
              <a:spcBef>
                <a:spcPts val="100"/>
              </a:spcBef>
            </a:pPr>
            <a:r>
              <a:rPr sz="4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Algorithm</a:t>
            </a:r>
            <a:endParaRPr sz="4200">
              <a:latin typeface="Microsoft Sans Serif"/>
              <a:cs typeface="Microsoft Sans Serif"/>
            </a:endParaRPr>
          </a:p>
          <a:p>
            <a:pPr marL="271780" marR="242570" indent="-259079">
              <a:lnSpc>
                <a:spcPct val="118100"/>
              </a:lnSpc>
              <a:spcBef>
                <a:spcPts val="2155"/>
              </a:spcBef>
              <a:buChar char="•"/>
              <a:tabLst>
                <a:tab pos="271145" algn="l"/>
                <a:tab pos="271780" algn="l"/>
              </a:tabLst>
            </a:pPr>
            <a:r>
              <a:rPr sz="24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An 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algorithm </a:t>
            </a:r>
            <a:r>
              <a:rPr sz="24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4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well-defined </a:t>
            </a:r>
            <a:r>
              <a:rPr sz="2400" spc="-6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sequence </a:t>
            </a:r>
            <a:r>
              <a:rPr sz="2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steps 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(written </a:t>
            </a:r>
            <a:r>
              <a:rPr sz="2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2400" spc="-6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Natural </a:t>
            </a:r>
            <a:r>
              <a:rPr sz="2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Language) </a:t>
            </a:r>
            <a:r>
              <a:rPr sz="2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solve </a:t>
            </a:r>
            <a:r>
              <a:rPr sz="24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4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given</a:t>
            </a:r>
            <a:r>
              <a:rPr sz="24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problem</a:t>
            </a:r>
            <a:endParaRPr sz="2400">
              <a:latin typeface="Microsoft Sans Serif"/>
              <a:cs typeface="Microsoft Sans Serif"/>
            </a:endParaRPr>
          </a:p>
          <a:p>
            <a:pPr marL="271780" indent="-259079">
              <a:lnSpc>
                <a:spcPct val="100000"/>
              </a:lnSpc>
              <a:spcBef>
                <a:spcPts val="515"/>
              </a:spcBef>
              <a:buChar char="•"/>
              <a:tabLst>
                <a:tab pos="271145" algn="l"/>
                <a:tab pos="271780" algn="l"/>
              </a:tabLst>
            </a:pPr>
            <a:r>
              <a:rPr sz="2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Design</a:t>
            </a:r>
            <a:r>
              <a:rPr sz="24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endParaRPr sz="2400">
              <a:latin typeface="Microsoft Sans Serif"/>
              <a:cs typeface="Microsoft Sans Serif"/>
            </a:endParaRPr>
          </a:p>
          <a:p>
            <a:pPr marL="271780" indent="-259079">
              <a:lnSpc>
                <a:spcPct val="100000"/>
              </a:lnSpc>
              <a:spcBef>
                <a:spcPts val="520"/>
              </a:spcBef>
              <a:buChar char="•"/>
              <a:tabLst>
                <a:tab pos="271145" algn="l"/>
                <a:tab pos="271780" algn="l"/>
              </a:tabLst>
            </a:pPr>
            <a:r>
              <a:rPr sz="24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Domain</a:t>
            </a:r>
            <a:r>
              <a:rPr sz="24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Knowledge</a:t>
            </a:r>
            <a:endParaRPr sz="2400">
              <a:latin typeface="Microsoft Sans Serif"/>
              <a:cs typeface="Microsoft Sans Serif"/>
            </a:endParaRPr>
          </a:p>
          <a:p>
            <a:pPr marL="271780" indent="-259079">
              <a:lnSpc>
                <a:spcPct val="100000"/>
              </a:lnSpc>
              <a:spcBef>
                <a:spcPts val="530"/>
              </a:spcBef>
              <a:buChar char="•"/>
              <a:tabLst>
                <a:tab pos="271145" algn="l"/>
                <a:tab pos="271780" algn="l"/>
              </a:tabLst>
            </a:pPr>
            <a:r>
              <a:rPr sz="24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Analyze</a:t>
            </a:r>
            <a:endParaRPr sz="2400">
              <a:latin typeface="Microsoft Sans Serif"/>
              <a:cs typeface="Microsoft Sans Serif"/>
            </a:endParaRPr>
          </a:p>
          <a:p>
            <a:pPr marL="271780" indent="-259079">
              <a:lnSpc>
                <a:spcPct val="100000"/>
              </a:lnSpc>
              <a:spcBef>
                <a:spcPts val="515"/>
              </a:spcBef>
              <a:buChar char="•"/>
              <a:tabLst>
                <a:tab pos="271145" algn="l"/>
                <a:tab pos="271780" algn="l"/>
              </a:tabLst>
            </a:pPr>
            <a:r>
              <a:rPr sz="2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Independent</a:t>
            </a:r>
            <a:r>
              <a:rPr sz="24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24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2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H/W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40085" y="2928366"/>
            <a:ext cx="6164580" cy="4791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dirty="0">
                <a:latin typeface="Microsoft Sans Serif"/>
                <a:cs typeface="Microsoft Sans Serif"/>
              </a:rPr>
              <a:t>Programme</a:t>
            </a:r>
            <a:endParaRPr sz="4200">
              <a:latin typeface="Microsoft Sans Serif"/>
              <a:cs typeface="Microsoft Sans Serif"/>
            </a:endParaRPr>
          </a:p>
          <a:p>
            <a:pPr marL="283210" marR="5080" indent="-259079">
              <a:lnSpc>
                <a:spcPct val="118100"/>
              </a:lnSpc>
              <a:spcBef>
                <a:spcPts val="1889"/>
              </a:spcBef>
              <a:buChar char="•"/>
              <a:tabLst>
                <a:tab pos="283210" algn="l"/>
                <a:tab pos="283845" algn="l"/>
              </a:tabLst>
            </a:pPr>
            <a:r>
              <a:rPr sz="2400" spc="-160" dirty="0">
                <a:latin typeface="Microsoft Sans Serif"/>
                <a:cs typeface="Microsoft Sans Serif"/>
              </a:rPr>
              <a:t>A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spc="45" dirty="0">
                <a:latin typeface="Microsoft Sans Serif"/>
                <a:cs typeface="Microsoft Sans Serif"/>
              </a:rPr>
              <a:t>progra</a:t>
            </a:r>
            <a:r>
              <a:rPr sz="2400" spc="90" dirty="0">
                <a:latin typeface="Microsoft Sans Serif"/>
                <a:cs typeface="Microsoft Sans Serif"/>
              </a:rPr>
              <a:t>m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spc="-35" dirty="0">
                <a:latin typeface="Microsoft Sans Serif"/>
                <a:cs typeface="Microsoft Sans Serif"/>
              </a:rPr>
              <a:t>i</a:t>
            </a:r>
            <a:r>
              <a:rPr sz="2400" spc="-60" dirty="0">
                <a:latin typeface="Microsoft Sans Serif"/>
                <a:cs typeface="Microsoft Sans Serif"/>
              </a:rPr>
              <a:t>s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spc="-65" dirty="0">
                <a:latin typeface="Microsoft Sans Serif"/>
                <a:cs typeface="Microsoft Sans Serif"/>
              </a:rPr>
              <a:t>a</a:t>
            </a:r>
            <a:r>
              <a:rPr sz="2400" spc="-20" dirty="0">
                <a:latin typeface="Microsoft Sans Serif"/>
                <a:cs typeface="Microsoft Sans Serif"/>
              </a:rPr>
              <a:t> </a:t>
            </a:r>
            <a:r>
              <a:rPr sz="2400" spc="10" dirty="0">
                <a:latin typeface="Microsoft Sans Serif"/>
                <a:cs typeface="Microsoft Sans Serif"/>
              </a:rPr>
              <a:t>set</a:t>
            </a:r>
            <a:r>
              <a:rPr sz="2400" spc="-30" dirty="0">
                <a:latin typeface="Microsoft Sans Serif"/>
                <a:cs typeface="Microsoft Sans Serif"/>
              </a:rPr>
              <a:t> </a:t>
            </a:r>
            <a:r>
              <a:rPr sz="2400" spc="60" dirty="0">
                <a:latin typeface="Microsoft Sans Serif"/>
                <a:cs typeface="Microsoft Sans Serif"/>
              </a:rPr>
              <a:t>of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spc="40" dirty="0">
                <a:latin typeface="Microsoft Sans Serif"/>
                <a:cs typeface="Microsoft Sans Serif"/>
              </a:rPr>
              <a:t>instructi</a:t>
            </a:r>
            <a:r>
              <a:rPr sz="2400" spc="55" dirty="0">
                <a:latin typeface="Microsoft Sans Serif"/>
                <a:cs typeface="Microsoft Sans Serif"/>
              </a:rPr>
              <a:t>o</a:t>
            </a:r>
            <a:r>
              <a:rPr sz="2400" dirty="0">
                <a:latin typeface="Microsoft Sans Serif"/>
                <a:cs typeface="Microsoft Sans Serif"/>
              </a:rPr>
              <a:t>ns</a:t>
            </a:r>
            <a:r>
              <a:rPr sz="2400" spc="-45" dirty="0">
                <a:latin typeface="Microsoft Sans Serif"/>
                <a:cs typeface="Microsoft Sans Serif"/>
              </a:rPr>
              <a:t> </a:t>
            </a:r>
            <a:r>
              <a:rPr sz="2400" spc="55" dirty="0">
                <a:latin typeface="Microsoft Sans Serif"/>
                <a:cs typeface="Microsoft Sans Serif"/>
              </a:rPr>
              <a:t>writte</a:t>
            </a:r>
            <a:r>
              <a:rPr sz="2400" spc="90" dirty="0">
                <a:latin typeface="Microsoft Sans Serif"/>
                <a:cs typeface="Microsoft Sans Serif"/>
              </a:rPr>
              <a:t>n</a:t>
            </a:r>
            <a:r>
              <a:rPr sz="2400" spc="-30" dirty="0">
                <a:latin typeface="Microsoft Sans Serif"/>
                <a:cs typeface="Microsoft Sans Serif"/>
              </a:rPr>
              <a:t> </a:t>
            </a:r>
            <a:r>
              <a:rPr sz="2400" spc="25" dirty="0">
                <a:latin typeface="Microsoft Sans Serif"/>
                <a:cs typeface="Microsoft Sans Serif"/>
              </a:rPr>
              <a:t>in  </a:t>
            </a:r>
            <a:r>
              <a:rPr sz="2400" spc="20" dirty="0">
                <a:latin typeface="Microsoft Sans Serif"/>
                <a:cs typeface="Microsoft Sans Serif"/>
              </a:rPr>
              <a:t>Programming </a:t>
            </a:r>
            <a:r>
              <a:rPr sz="2400" spc="-35" dirty="0">
                <a:latin typeface="Microsoft Sans Serif"/>
                <a:cs typeface="Microsoft Sans Serif"/>
              </a:rPr>
              <a:t>Language </a:t>
            </a:r>
            <a:r>
              <a:rPr sz="2400" spc="45" dirty="0">
                <a:latin typeface="Microsoft Sans Serif"/>
                <a:cs typeface="Microsoft Sans Serif"/>
              </a:rPr>
              <a:t>(computer </a:t>
            </a:r>
            <a:r>
              <a:rPr sz="2400" spc="50" dirty="0">
                <a:latin typeface="Microsoft Sans Serif"/>
                <a:cs typeface="Microsoft Sans Serif"/>
              </a:rPr>
              <a:t> </a:t>
            </a:r>
            <a:r>
              <a:rPr sz="2400" spc="35" dirty="0">
                <a:latin typeface="Microsoft Sans Serif"/>
                <a:cs typeface="Microsoft Sans Serif"/>
              </a:rPr>
              <a:t>understandable </a:t>
            </a:r>
            <a:r>
              <a:rPr sz="2400" spc="-40" dirty="0">
                <a:latin typeface="Microsoft Sans Serif"/>
                <a:cs typeface="Microsoft Sans Serif"/>
              </a:rPr>
              <a:t>language) </a:t>
            </a:r>
            <a:r>
              <a:rPr sz="2400" spc="100" dirty="0">
                <a:latin typeface="Microsoft Sans Serif"/>
                <a:cs typeface="Microsoft Sans Serif"/>
              </a:rPr>
              <a:t>to </a:t>
            </a:r>
            <a:r>
              <a:rPr sz="2400" spc="75" dirty="0">
                <a:latin typeface="Microsoft Sans Serif"/>
                <a:cs typeface="Microsoft Sans Serif"/>
              </a:rPr>
              <a:t>perform </a:t>
            </a:r>
            <a:r>
              <a:rPr sz="2400" spc="-65" dirty="0">
                <a:latin typeface="Microsoft Sans Serif"/>
                <a:cs typeface="Microsoft Sans Serif"/>
              </a:rPr>
              <a:t>a </a:t>
            </a:r>
            <a:r>
              <a:rPr sz="2400" spc="-60" dirty="0">
                <a:latin typeface="Microsoft Sans Serif"/>
                <a:cs typeface="Microsoft Sans Serif"/>
              </a:rPr>
              <a:t> </a:t>
            </a:r>
            <a:r>
              <a:rPr sz="2400" spc="25" dirty="0">
                <a:latin typeface="Microsoft Sans Serif"/>
                <a:cs typeface="Microsoft Sans Serif"/>
              </a:rPr>
              <a:t>certain</a:t>
            </a:r>
            <a:r>
              <a:rPr sz="2400" spc="-30" dirty="0">
                <a:latin typeface="Microsoft Sans Serif"/>
                <a:cs typeface="Microsoft Sans Serif"/>
              </a:rPr>
              <a:t> task.</a:t>
            </a:r>
            <a:endParaRPr sz="2400">
              <a:latin typeface="Microsoft Sans Serif"/>
              <a:cs typeface="Microsoft Sans Serif"/>
            </a:endParaRPr>
          </a:p>
          <a:p>
            <a:pPr marL="283210" marR="963930" indent="-259079">
              <a:lnSpc>
                <a:spcPct val="117900"/>
              </a:lnSpc>
              <a:buChar char="•"/>
              <a:tabLst>
                <a:tab pos="283210" algn="l"/>
                <a:tab pos="283845" algn="l"/>
              </a:tabLst>
            </a:pPr>
            <a:r>
              <a:rPr sz="2400" spc="15" dirty="0">
                <a:latin typeface="Microsoft Sans Serif"/>
                <a:cs typeface="Microsoft Sans Serif"/>
              </a:rPr>
              <a:t>Program</a:t>
            </a:r>
            <a:r>
              <a:rPr sz="2400" spc="-30" dirty="0">
                <a:latin typeface="Microsoft Sans Serif"/>
                <a:cs typeface="Microsoft Sans Serif"/>
              </a:rPr>
              <a:t> </a:t>
            </a:r>
            <a:r>
              <a:rPr sz="2400" spc="-50" dirty="0">
                <a:latin typeface="Microsoft Sans Serif"/>
                <a:cs typeface="Microsoft Sans Serif"/>
              </a:rPr>
              <a:t>is</a:t>
            </a:r>
            <a:r>
              <a:rPr sz="2400" spc="-25" dirty="0">
                <a:latin typeface="Microsoft Sans Serif"/>
                <a:cs typeface="Microsoft Sans Serif"/>
              </a:rPr>
              <a:t> </a:t>
            </a:r>
            <a:r>
              <a:rPr sz="2400" spc="5" dirty="0">
                <a:latin typeface="Microsoft Sans Serif"/>
                <a:cs typeface="Microsoft Sans Serif"/>
              </a:rPr>
              <a:t>an</a:t>
            </a:r>
            <a:r>
              <a:rPr sz="2400" spc="-25" dirty="0">
                <a:latin typeface="Microsoft Sans Serif"/>
                <a:cs typeface="Microsoft Sans Serif"/>
              </a:rPr>
              <a:t> </a:t>
            </a:r>
            <a:r>
              <a:rPr sz="2400" spc="50" dirty="0">
                <a:latin typeface="Microsoft Sans Serif"/>
                <a:cs typeface="Microsoft Sans Serif"/>
              </a:rPr>
              <a:t>implementation</a:t>
            </a:r>
            <a:r>
              <a:rPr sz="2400" spc="-50" dirty="0">
                <a:latin typeface="Microsoft Sans Serif"/>
                <a:cs typeface="Microsoft Sans Serif"/>
              </a:rPr>
              <a:t> </a:t>
            </a:r>
            <a:r>
              <a:rPr sz="2400" spc="60" dirty="0">
                <a:latin typeface="Microsoft Sans Serif"/>
                <a:cs typeface="Microsoft Sans Serif"/>
              </a:rPr>
              <a:t>of</a:t>
            </a:r>
            <a:r>
              <a:rPr sz="2400" spc="-20" dirty="0">
                <a:latin typeface="Microsoft Sans Serif"/>
                <a:cs typeface="Microsoft Sans Serif"/>
              </a:rPr>
              <a:t> </a:t>
            </a:r>
            <a:r>
              <a:rPr sz="2400" spc="5" dirty="0">
                <a:latin typeface="Microsoft Sans Serif"/>
                <a:cs typeface="Microsoft Sans Serif"/>
              </a:rPr>
              <a:t>an </a:t>
            </a:r>
            <a:r>
              <a:rPr sz="2400" spc="-625" dirty="0">
                <a:latin typeface="Microsoft Sans Serif"/>
                <a:cs typeface="Microsoft Sans Serif"/>
              </a:rPr>
              <a:t> </a:t>
            </a:r>
            <a:r>
              <a:rPr sz="2400" spc="40" dirty="0">
                <a:latin typeface="Microsoft Sans Serif"/>
                <a:cs typeface="Microsoft Sans Serif"/>
              </a:rPr>
              <a:t>algorithm</a:t>
            </a:r>
            <a:endParaRPr sz="2400">
              <a:latin typeface="Microsoft Sans Serif"/>
              <a:cs typeface="Microsoft Sans Serif"/>
            </a:endParaRPr>
          </a:p>
          <a:p>
            <a:pPr marL="283210" indent="-259715">
              <a:lnSpc>
                <a:spcPct val="100000"/>
              </a:lnSpc>
              <a:spcBef>
                <a:spcPts val="530"/>
              </a:spcBef>
              <a:buChar char="•"/>
              <a:tabLst>
                <a:tab pos="283210" algn="l"/>
                <a:tab pos="283845" algn="l"/>
              </a:tabLst>
            </a:pPr>
            <a:r>
              <a:rPr sz="2400" spc="-15" dirty="0">
                <a:latin typeface="Microsoft Sans Serif"/>
                <a:cs typeface="Microsoft Sans Serif"/>
              </a:rPr>
              <a:t>Knowledge</a:t>
            </a:r>
            <a:r>
              <a:rPr sz="2400" spc="-45" dirty="0">
                <a:latin typeface="Microsoft Sans Serif"/>
                <a:cs typeface="Microsoft Sans Serif"/>
              </a:rPr>
              <a:t> </a:t>
            </a:r>
            <a:r>
              <a:rPr sz="2400" spc="60" dirty="0">
                <a:latin typeface="Microsoft Sans Serif"/>
                <a:cs typeface="Microsoft Sans Serif"/>
              </a:rPr>
              <a:t>of</a:t>
            </a:r>
            <a:r>
              <a:rPr sz="2400" spc="-5" dirty="0">
                <a:latin typeface="Microsoft Sans Serif"/>
                <a:cs typeface="Microsoft Sans Serif"/>
              </a:rPr>
              <a:t> </a:t>
            </a:r>
            <a:r>
              <a:rPr sz="2400" spc="20" dirty="0">
                <a:latin typeface="Microsoft Sans Serif"/>
                <a:cs typeface="Microsoft Sans Serif"/>
              </a:rPr>
              <a:t>Programming</a:t>
            </a:r>
            <a:r>
              <a:rPr sz="2400" spc="-35" dirty="0">
                <a:latin typeface="Microsoft Sans Serif"/>
                <a:cs typeface="Microsoft Sans Serif"/>
              </a:rPr>
              <a:t> Language</a:t>
            </a:r>
            <a:endParaRPr sz="2400">
              <a:latin typeface="Microsoft Sans Serif"/>
              <a:cs typeface="Microsoft Sans Serif"/>
            </a:endParaRPr>
          </a:p>
          <a:p>
            <a:pPr marL="283210" indent="-259715">
              <a:lnSpc>
                <a:spcPct val="100000"/>
              </a:lnSpc>
              <a:spcBef>
                <a:spcPts val="515"/>
              </a:spcBef>
              <a:buChar char="•"/>
              <a:tabLst>
                <a:tab pos="283210" algn="l"/>
                <a:tab pos="283845" algn="l"/>
              </a:tabLst>
            </a:pPr>
            <a:r>
              <a:rPr sz="2400" spc="-25" dirty="0">
                <a:latin typeface="Microsoft Sans Serif"/>
                <a:cs typeface="Microsoft Sans Serif"/>
              </a:rPr>
              <a:t>Testing</a:t>
            </a:r>
            <a:endParaRPr sz="2400">
              <a:latin typeface="Microsoft Sans Serif"/>
              <a:cs typeface="Microsoft Sans Serif"/>
            </a:endParaRPr>
          </a:p>
          <a:p>
            <a:pPr marL="283210" indent="-259715">
              <a:lnSpc>
                <a:spcPct val="100000"/>
              </a:lnSpc>
              <a:spcBef>
                <a:spcPts val="515"/>
              </a:spcBef>
              <a:buChar char="•"/>
              <a:tabLst>
                <a:tab pos="283210" algn="l"/>
                <a:tab pos="283845" algn="l"/>
              </a:tabLst>
            </a:pPr>
            <a:r>
              <a:rPr sz="2400" spc="40" dirty="0">
                <a:latin typeface="Microsoft Sans Serif"/>
                <a:cs typeface="Microsoft Sans Serif"/>
              </a:rPr>
              <a:t>Dependen</a:t>
            </a:r>
            <a:r>
              <a:rPr sz="2400" spc="20" dirty="0">
                <a:latin typeface="Microsoft Sans Serif"/>
                <a:cs typeface="Microsoft Sans Serif"/>
              </a:rPr>
              <a:t>t</a:t>
            </a:r>
            <a:r>
              <a:rPr sz="2400" spc="-45" dirty="0">
                <a:latin typeface="Microsoft Sans Serif"/>
                <a:cs typeface="Microsoft Sans Serif"/>
              </a:rPr>
              <a:t> </a:t>
            </a:r>
            <a:r>
              <a:rPr sz="2400" spc="75" dirty="0">
                <a:latin typeface="Microsoft Sans Serif"/>
                <a:cs typeface="Microsoft Sans Serif"/>
              </a:rPr>
              <a:t>on</a:t>
            </a:r>
            <a:r>
              <a:rPr sz="2400" spc="-10" dirty="0">
                <a:latin typeface="Microsoft Sans Serif"/>
                <a:cs typeface="Microsoft Sans Serif"/>
              </a:rPr>
              <a:t> </a:t>
            </a:r>
            <a:r>
              <a:rPr sz="2400" spc="-185" dirty="0">
                <a:latin typeface="Microsoft Sans Serif"/>
                <a:cs typeface="Microsoft Sans Serif"/>
              </a:rPr>
              <a:t>O</a:t>
            </a:r>
            <a:r>
              <a:rPr sz="2400" spc="-155" dirty="0">
                <a:latin typeface="Microsoft Sans Serif"/>
                <a:cs typeface="Microsoft Sans Serif"/>
              </a:rPr>
              <a:t>S</a:t>
            </a:r>
            <a:r>
              <a:rPr sz="2400" spc="-5" dirty="0">
                <a:latin typeface="Microsoft Sans Serif"/>
                <a:cs typeface="Microsoft Sans Serif"/>
              </a:rPr>
              <a:t> </a:t>
            </a:r>
            <a:r>
              <a:rPr sz="2400" spc="35" dirty="0">
                <a:latin typeface="Microsoft Sans Serif"/>
                <a:cs typeface="Microsoft Sans Serif"/>
              </a:rPr>
              <a:t>and</a:t>
            </a:r>
            <a:r>
              <a:rPr sz="2400" spc="-2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H/W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4685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33501" y="1995042"/>
            <a:ext cx="8093075" cy="30137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b="1" spc="25" dirty="0">
                <a:latin typeface="Tahoma"/>
                <a:cs typeface="Tahoma"/>
              </a:rPr>
              <a:t>Algorithm</a:t>
            </a:r>
            <a:r>
              <a:rPr sz="3850" b="1" spc="-110" dirty="0">
                <a:latin typeface="Tahoma"/>
                <a:cs typeface="Tahoma"/>
              </a:rPr>
              <a:t> </a:t>
            </a:r>
            <a:r>
              <a:rPr sz="3850" spc="220" dirty="0">
                <a:solidFill>
                  <a:srgbClr val="FDFFFF"/>
                </a:solidFill>
                <a:latin typeface="Microsoft Sans Serif"/>
                <a:cs typeface="Microsoft Sans Serif"/>
              </a:rPr>
              <a:t>of</a:t>
            </a:r>
            <a:r>
              <a:rPr sz="3850" spc="-20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3850" spc="130" dirty="0">
                <a:solidFill>
                  <a:srgbClr val="FDFFFF"/>
                </a:solidFill>
                <a:latin typeface="Microsoft Sans Serif"/>
                <a:cs typeface="Microsoft Sans Serif"/>
              </a:rPr>
              <a:t>linear</a:t>
            </a:r>
            <a:r>
              <a:rPr sz="3850" spc="10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3850" spc="65" dirty="0">
                <a:solidFill>
                  <a:srgbClr val="FDFFFF"/>
                </a:solidFill>
                <a:latin typeface="Microsoft Sans Serif"/>
                <a:cs typeface="Microsoft Sans Serif"/>
              </a:rPr>
              <a:t>search</a:t>
            </a:r>
            <a:r>
              <a:rPr sz="3850" spc="10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3850" spc="-40" dirty="0">
                <a:solidFill>
                  <a:srgbClr val="FDFFFF"/>
                </a:solidFill>
                <a:latin typeface="Microsoft Sans Serif"/>
                <a:cs typeface="Microsoft Sans Serif"/>
              </a:rPr>
              <a:t>:</a:t>
            </a:r>
            <a:endParaRPr sz="3850">
              <a:latin typeface="Microsoft Sans Serif"/>
              <a:cs typeface="Microsoft Sans Serif"/>
            </a:endParaRPr>
          </a:p>
          <a:p>
            <a:pPr marL="742315" marR="5080" indent="-364490">
              <a:lnSpc>
                <a:spcPct val="117000"/>
              </a:lnSpc>
              <a:spcBef>
                <a:spcPts val="4760"/>
              </a:spcBef>
              <a:buClr>
                <a:srgbClr val="FDFFFF"/>
              </a:buClr>
              <a:buFont typeface="Microsoft Sans Serif"/>
              <a:buChar char="•"/>
              <a:tabLst>
                <a:tab pos="861060" algn="l"/>
                <a:tab pos="861694" algn="l"/>
              </a:tabLst>
            </a:pPr>
            <a:r>
              <a:rPr dirty="0"/>
              <a:t>	</a:t>
            </a:r>
            <a:r>
              <a:rPr sz="3350" spc="10" dirty="0">
                <a:solidFill>
                  <a:srgbClr val="FDFFFF"/>
                </a:solidFill>
                <a:latin typeface="Microsoft Sans Serif"/>
                <a:cs typeface="Microsoft Sans Serif"/>
              </a:rPr>
              <a:t>Start</a:t>
            </a:r>
            <a:r>
              <a:rPr sz="3350" spc="20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3350" spc="15" dirty="0">
                <a:solidFill>
                  <a:srgbClr val="FDFFFF"/>
                </a:solidFill>
                <a:latin typeface="Microsoft Sans Serif"/>
                <a:cs typeface="Microsoft Sans Serif"/>
              </a:rPr>
              <a:t>from</a:t>
            </a:r>
            <a:r>
              <a:rPr sz="3350" spc="30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3350" spc="15" dirty="0">
                <a:solidFill>
                  <a:srgbClr val="FDFFFF"/>
                </a:solidFill>
                <a:latin typeface="Microsoft Sans Serif"/>
                <a:cs typeface="Microsoft Sans Serif"/>
              </a:rPr>
              <a:t>the</a:t>
            </a:r>
            <a:r>
              <a:rPr sz="3350" spc="20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3350" spc="10" dirty="0">
                <a:solidFill>
                  <a:srgbClr val="FDFFFF"/>
                </a:solidFill>
                <a:latin typeface="Microsoft Sans Serif"/>
                <a:cs typeface="Microsoft Sans Serif"/>
              </a:rPr>
              <a:t>leftmost</a:t>
            </a:r>
            <a:r>
              <a:rPr sz="3350" spc="20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3350" spc="10" dirty="0">
                <a:solidFill>
                  <a:srgbClr val="FDFFFF"/>
                </a:solidFill>
                <a:latin typeface="Microsoft Sans Serif"/>
                <a:cs typeface="Microsoft Sans Serif"/>
              </a:rPr>
              <a:t>element</a:t>
            </a:r>
            <a:r>
              <a:rPr sz="3350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3350" spc="10" dirty="0">
                <a:solidFill>
                  <a:srgbClr val="FDFFFF"/>
                </a:solidFill>
                <a:latin typeface="Microsoft Sans Serif"/>
                <a:cs typeface="Microsoft Sans Serif"/>
              </a:rPr>
              <a:t>of</a:t>
            </a:r>
            <a:r>
              <a:rPr sz="3350" spc="45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3350" spc="10" dirty="0">
                <a:solidFill>
                  <a:srgbClr val="FDFFFF"/>
                </a:solidFill>
                <a:latin typeface="Microsoft Sans Serif"/>
                <a:cs typeface="Microsoft Sans Serif"/>
              </a:rPr>
              <a:t>arr[] </a:t>
            </a:r>
            <a:r>
              <a:rPr sz="3350" spc="-875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3350" spc="15" dirty="0">
                <a:solidFill>
                  <a:srgbClr val="FDFFFF"/>
                </a:solidFill>
                <a:latin typeface="Microsoft Sans Serif"/>
                <a:cs typeface="Microsoft Sans Serif"/>
              </a:rPr>
              <a:t>and one</a:t>
            </a:r>
            <a:r>
              <a:rPr sz="3350" spc="20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3350" spc="15" dirty="0">
                <a:solidFill>
                  <a:srgbClr val="FDFFFF"/>
                </a:solidFill>
                <a:latin typeface="Microsoft Sans Serif"/>
                <a:cs typeface="Microsoft Sans Serif"/>
              </a:rPr>
              <a:t>by</a:t>
            </a:r>
            <a:r>
              <a:rPr sz="3350" spc="30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3350" spc="15" dirty="0">
                <a:solidFill>
                  <a:srgbClr val="FDFFFF"/>
                </a:solidFill>
                <a:latin typeface="Microsoft Sans Serif"/>
                <a:cs typeface="Microsoft Sans Serif"/>
              </a:rPr>
              <a:t>one</a:t>
            </a:r>
            <a:r>
              <a:rPr sz="3350" spc="20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3350" spc="15" dirty="0">
                <a:solidFill>
                  <a:srgbClr val="FDFFFF"/>
                </a:solidFill>
                <a:latin typeface="Microsoft Sans Serif"/>
                <a:cs typeface="Microsoft Sans Serif"/>
              </a:rPr>
              <a:t>compare</a:t>
            </a:r>
            <a:r>
              <a:rPr sz="3350" spc="40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3350" spc="15" dirty="0">
                <a:solidFill>
                  <a:srgbClr val="FDFFFF"/>
                </a:solidFill>
                <a:latin typeface="Microsoft Sans Serif"/>
                <a:cs typeface="Microsoft Sans Serif"/>
              </a:rPr>
              <a:t>x</a:t>
            </a:r>
            <a:r>
              <a:rPr sz="3350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3350" spc="10" dirty="0">
                <a:solidFill>
                  <a:srgbClr val="FDFFFF"/>
                </a:solidFill>
                <a:latin typeface="Microsoft Sans Serif"/>
                <a:cs typeface="Microsoft Sans Serif"/>
              </a:rPr>
              <a:t>with</a:t>
            </a:r>
            <a:r>
              <a:rPr sz="3350" spc="20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3350" spc="15" dirty="0">
                <a:solidFill>
                  <a:srgbClr val="FDFFFF"/>
                </a:solidFill>
                <a:latin typeface="Microsoft Sans Serif"/>
                <a:cs typeface="Microsoft Sans Serif"/>
              </a:rPr>
              <a:t>each </a:t>
            </a:r>
            <a:r>
              <a:rPr sz="3350" spc="20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3350" spc="10" dirty="0">
                <a:solidFill>
                  <a:srgbClr val="FDFFFF"/>
                </a:solidFill>
                <a:latin typeface="Microsoft Sans Serif"/>
                <a:cs typeface="Microsoft Sans Serif"/>
              </a:rPr>
              <a:t>element</a:t>
            </a:r>
            <a:r>
              <a:rPr sz="3350" spc="-5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3350" spc="10" dirty="0">
                <a:solidFill>
                  <a:srgbClr val="FDFFFF"/>
                </a:solidFill>
                <a:latin typeface="Microsoft Sans Serif"/>
                <a:cs typeface="Microsoft Sans Serif"/>
              </a:rPr>
              <a:t>of</a:t>
            </a:r>
            <a:r>
              <a:rPr sz="3350" spc="45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3350" spc="5" dirty="0">
                <a:solidFill>
                  <a:srgbClr val="FDFFFF"/>
                </a:solidFill>
                <a:latin typeface="Microsoft Sans Serif"/>
                <a:cs typeface="Microsoft Sans Serif"/>
              </a:rPr>
              <a:t>arr[].</a:t>
            </a:r>
            <a:endParaRPr sz="33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9261" y="5425821"/>
            <a:ext cx="7180580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76555" indent="-364490">
              <a:lnSpc>
                <a:spcPct val="100000"/>
              </a:lnSpc>
              <a:spcBef>
                <a:spcPts val="135"/>
              </a:spcBef>
              <a:buChar char="•"/>
              <a:tabLst>
                <a:tab pos="376555" algn="l"/>
                <a:tab pos="377190" algn="l"/>
              </a:tabLst>
            </a:pPr>
            <a:r>
              <a:rPr sz="3350" spc="10" dirty="0">
                <a:solidFill>
                  <a:srgbClr val="FDFFFF"/>
                </a:solidFill>
                <a:latin typeface="Microsoft Sans Serif"/>
                <a:cs typeface="Microsoft Sans Serif"/>
              </a:rPr>
              <a:t>If</a:t>
            </a:r>
            <a:r>
              <a:rPr sz="3350" spc="30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3350" spc="15" dirty="0">
                <a:solidFill>
                  <a:srgbClr val="FDFFFF"/>
                </a:solidFill>
                <a:latin typeface="Microsoft Sans Serif"/>
                <a:cs typeface="Microsoft Sans Serif"/>
              </a:rPr>
              <a:t>x</a:t>
            </a:r>
            <a:r>
              <a:rPr sz="3350" spc="50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3350" spc="15" dirty="0">
                <a:solidFill>
                  <a:srgbClr val="FDFFFF"/>
                </a:solidFill>
                <a:latin typeface="Microsoft Sans Serif"/>
                <a:cs typeface="Microsoft Sans Serif"/>
              </a:rPr>
              <a:t>matches</a:t>
            </a:r>
            <a:r>
              <a:rPr sz="3350" spc="5" dirty="0">
                <a:solidFill>
                  <a:srgbClr val="FDFFFF"/>
                </a:solidFill>
                <a:latin typeface="Microsoft Sans Serif"/>
                <a:cs typeface="Microsoft Sans Serif"/>
              </a:rPr>
              <a:t> with</a:t>
            </a:r>
            <a:r>
              <a:rPr sz="3350" spc="30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3350" spc="15" dirty="0">
                <a:solidFill>
                  <a:srgbClr val="FDFFFF"/>
                </a:solidFill>
                <a:latin typeface="Microsoft Sans Serif"/>
                <a:cs typeface="Microsoft Sans Serif"/>
              </a:rPr>
              <a:t>an</a:t>
            </a:r>
            <a:r>
              <a:rPr sz="3350" spc="40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3350" spc="10" dirty="0">
                <a:solidFill>
                  <a:srgbClr val="FDFFFF"/>
                </a:solidFill>
                <a:latin typeface="Microsoft Sans Serif"/>
                <a:cs typeface="Microsoft Sans Serif"/>
              </a:rPr>
              <a:t>element,</a:t>
            </a:r>
            <a:r>
              <a:rPr sz="3350" spc="5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3350" spc="10" dirty="0">
                <a:solidFill>
                  <a:srgbClr val="FDFFFF"/>
                </a:solidFill>
                <a:latin typeface="Microsoft Sans Serif"/>
                <a:cs typeface="Microsoft Sans Serif"/>
              </a:rPr>
              <a:t>return</a:t>
            </a:r>
            <a:endParaRPr sz="335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9261" y="6303111"/>
            <a:ext cx="6033770" cy="2058670"/>
          </a:xfrm>
          <a:prstGeom prst="rect">
            <a:avLst/>
          </a:prstGeom>
        </p:spPr>
        <p:txBody>
          <a:bodyPr vert="horz" wrap="square" lIns="0" tIns="219075" rIns="0" bIns="0" rtlCol="0">
            <a:spAutoFit/>
          </a:bodyPr>
          <a:lstStyle/>
          <a:p>
            <a:pPr marL="376555">
              <a:lnSpc>
                <a:spcPct val="100000"/>
              </a:lnSpc>
              <a:spcBef>
                <a:spcPts val="1725"/>
              </a:spcBef>
            </a:pPr>
            <a:r>
              <a:rPr sz="3350" spc="15" dirty="0">
                <a:solidFill>
                  <a:srgbClr val="FDFFFF"/>
                </a:solidFill>
                <a:latin typeface="Microsoft Sans Serif"/>
                <a:cs typeface="Microsoft Sans Serif"/>
              </a:rPr>
              <a:t>the</a:t>
            </a:r>
            <a:r>
              <a:rPr sz="3350" spc="-10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3350" spc="10" dirty="0">
                <a:solidFill>
                  <a:srgbClr val="FDFFFF"/>
                </a:solidFill>
                <a:latin typeface="Microsoft Sans Serif"/>
                <a:cs typeface="Microsoft Sans Serif"/>
              </a:rPr>
              <a:t>index.</a:t>
            </a:r>
            <a:endParaRPr sz="3350">
              <a:latin typeface="Microsoft Sans Serif"/>
              <a:cs typeface="Microsoft Sans Serif"/>
            </a:endParaRPr>
          </a:p>
          <a:p>
            <a:pPr marL="376555" marR="5080" indent="-364490">
              <a:lnSpc>
                <a:spcPct val="117000"/>
              </a:lnSpc>
              <a:spcBef>
                <a:spcPts val="944"/>
              </a:spcBef>
              <a:buClr>
                <a:srgbClr val="FDFFFF"/>
              </a:buClr>
              <a:buFont typeface="Microsoft Sans Serif"/>
              <a:buChar char="•"/>
              <a:tabLst>
                <a:tab pos="495300" algn="l"/>
                <a:tab pos="495934" algn="l"/>
              </a:tabLst>
            </a:pPr>
            <a:r>
              <a:rPr dirty="0"/>
              <a:t>	</a:t>
            </a:r>
            <a:r>
              <a:rPr sz="3350" spc="5" dirty="0">
                <a:solidFill>
                  <a:srgbClr val="FDFFFF"/>
                </a:solidFill>
                <a:latin typeface="Microsoft Sans Serif"/>
                <a:cs typeface="Microsoft Sans Serif"/>
              </a:rPr>
              <a:t>If</a:t>
            </a:r>
            <a:r>
              <a:rPr sz="3350" spc="30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3350" spc="15" dirty="0">
                <a:solidFill>
                  <a:srgbClr val="FDFFFF"/>
                </a:solidFill>
                <a:latin typeface="Microsoft Sans Serif"/>
                <a:cs typeface="Microsoft Sans Serif"/>
              </a:rPr>
              <a:t>x</a:t>
            </a:r>
            <a:r>
              <a:rPr sz="3350" spc="45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3350" spc="10" dirty="0">
                <a:solidFill>
                  <a:srgbClr val="FDFFFF"/>
                </a:solidFill>
                <a:latin typeface="Microsoft Sans Serif"/>
                <a:cs typeface="Microsoft Sans Serif"/>
              </a:rPr>
              <a:t>doesn’t match</a:t>
            </a:r>
            <a:r>
              <a:rPr sz="3350" spc="5" dirty="0">
                <a:solidFill>
                  <a:srgbClr val="FDFFFF"/>
                </a:solidFill>
                <a:latin typeface="Microsoft Sans Serif"/>
                <a:cs typeface="Microsoft Sans Serif"/>
              </a:rPr>
              <a:t> with</a:t>
            </a:r>
            <a:r>
              <a:rPr sz="3350" spc="40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3350" spc="10" dirty="0">
                <a:solidFill>
                  <a:srgbClr val="FDFFFF"/>
                </a:solidFill>
                <a:latin typeface="Microsoft Sans Serif"/>
                <a:cs typeface="Microsoft Sans Serif"/>
              </a:rPr>
              <a:t>any </a:t>
            </a:r>
            <a:r>
              <a:rPr sz="3350" spc="5" dirty="0">
                <a:solidFill>
                  <a:srgbClr val="FDFFFF"/>
                </a:solidFill>
                <a:latin typeface="Microsoft Sans Serif"/>
                <a:cs typeface="Microsoft Sans Serif"/>
              </a:rPr>
              <a:t>of </a:t>
            </a:r>
            <a:r>
              <a:rPr sz="3350" spc="-875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3350" spc="10" dirty="0">
                <a:solidFill>
                  <a:srgbClr val="FDFFFF"/>
                </a:solidFill>
                <a:latin typeface="Microsoft Sans Serif"/>
                <a:cs typeface="Microsoft Sans Serif"/>
              </a:rPr>
              <a:t>elements,</a:t>
            </a:r>
            <a:r>
              <a:rPr sz="3350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3350" spc="10" dirty="0">
                <a:solidFill>
                  <a:srgbClr val="FDFFFF"/>
                </a:solidFill>
                <a:latin typeface="Microsoft Sans Serif"/>
                <a:cs typeface="Microsoft Sans Serif"/>
              </a:rPr>
              <a:t>return</a:t>
            </a:r>
            <a:r>
              <a:rPr sz="3350" spc="15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3350" spc="10" dirty="0">
                <a:solidFill>
                  <a:srgbClr val="FDFFFF"/>
                </a:solidFill>
                <a:latin typeface="Microsoft Sans Serif"/>
                <a:cs typeface="Microsoft Sans Serif"/>
              </a:rPr>
              <a:t>-1.</a:t>
            </a:r>
            <a:endParaRPr sz="335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43513" y="2195322"/>
            <a:ext cx="6454140" cy="616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b="1" spc="5" dirty="0">
                <a:latin typeface="Tahoma"/>
                <a:cs typeface="Tahoma"/>
              </a:rPr>
              <a:t>Program</a:t>
            </a:r>
            <a:r>
              <a:rPr sz="3850" b="1" spc="-125" dirty="0">
                <a:latin typeface="Tahoma"/>
                <a:cs typeface="Tahoma"/>
              </a:rPr>
              <a:t> </a:t>
            </a:r>
            <a:r>
              <a:rPr sz="3850" spc="245" dirty="0">
                <a:solidFill>
                  <a:srgbClr val="FDFFFF"/>
                </a:solidFill>
                <a:latin typeface="Microsoft Sans Serif"/>
                <a:cs typeface="Microsoft Sans Serif"/>
              </a:rPr>
              <a:t>for</a:t>
            </a:r>
            <a:r>
              <a:rPr sz="3850" spc="-25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3850" spc="90" dirty="0">
                <a:solidFill>
                  <a:srgbClr val="FDFFFF"/>
                </a:solidFill>
                <a:latin typeface="Microsoft Sans Serif"/>
                <a:cs typeface="Microsoft Sans Serif"/>
              </a:rPr>
              <a:t>Linear</a:t>
            </a:r>
            <a:r>
              <a:rPr sz="3850" spc="-10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3850" spc="10" dirty="0">
                <a:solidFill>
                  <a:srgbClr val="FDFFFF"/>
                </a:solidFill>
                <a:latin typeface="Microsoft Sans Serif"/>
                <a:cs typeface="Microsoft Sans Serif"/>
              </a:rPr>
              <a:t>Search</a:t>
            </a:r>
            <a:r>
              <a:rPr sz="3850" spc="-5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3850" spc="-40" dirty="0">
                <a:solidFill>
                  <a:srgbClr val="FDFFFF"/>
                </a:solidFill>
                <a:latin typeface="Microsoft Sans Serif"/>
                <a:cs typeface="Microsoft Sans Serif"/>
              </a:rPr>
              <a:t>:</a:t>
            </a:r>
            <a:endParaRPr sz="385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43513" y="3519931"/>
            <a:ext cx="5262245" cy="5713730"/>
          </a:xfrm>
          <a:prstGeom prst="rect">
            <a:avLst/>
          </a:prstGeom>
        </p:spPr>
        <p:txBody>
          <a:bodyPr vert="horz" wrap="square" lIns="0" tIns="2419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5"/>
              </a:spcBef>
            </a:pPr>
            <a:r>
              <a:rPr sz="3150" dirty="0">
                <a:solidFill>
                  <a:srgbClr val="FDFFFF"/>
                </a:solidFill>
                <a:latin typeface="Microsoft Sans Serif"/>
                <a:cs typeface="Microsoft Sans Serif"/>
              </a:rPr>
              <a:t>int</a:t>
            </a:r>
            <a:r>
              <a:rPr sz="3150" spc="45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3150" spc="10" dirty="0">
                <a:solidFill>
                  <a:srgbClr val="FDFFFF"/>
                </a:solidFill>
                <a:latin typeface="Microsoft Sans Serif"/>
                <a:cs typeface="Microsoft Sans Serif"/>
              </a:rPr>
              <a:t>search(int</a:t>
            </a:r>
            <a:r>
              <a:rPr sz="3150" spc="45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3150" spc="5" dirty="0">
                <a:solidFill>
                  <a:srgbClr val="FDFFFF"/>
                </a:solidFill>
                <a:latin typeface="Microsoft Sans Serif"/>
                <a:cs typeface="Microsoft Sans Serif"/>
              </a:rPr>
              <a:t>arr[],</a:t>
            </a:r>
            <a:r>
              <a:rPr sz="3150" spc="50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3150" dirty="0">
                <a:solidFill>
                  <a:srgbClr val="FDFFFF"/>
                </a:solidFill>
                <a:latin typeface="Microsoft Sans Serif"/>
                <a:cs typeface="Microsoft Sans Serif"/>
              </a:rPr>
              <a:t>int</a:t>
            </a:r>
            <a:r>
              <a:rPr sz="3150" spc="65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3150" spc="10" dirty="0">
                <a:solidFill>
                  <a:srgbClr val="FDFFFF"/>
                </a:solidFill>
                <a:latin typeface="Microsoft Sans Serif"/>
                <a:cs typeface="Microsoft Sans Serif"/>
              </a:rPr>
              <a:t>n,</a:t>
            </a:r>
            <a:r>
              <a:rPr sz="3150" spc="30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3150" dirty="0">
                <a:solidFill>
                  <a:srgbClr val="FDFFFF"/>
                </a:solidFill>
                <a:latin typeface="Microsoft Sans Serif"/>
                <a:cs typeface="Microsoft Sans Serif"/>
              </a:rPr>
              <a:t>int</a:t>
            </a:r>
            <a:r>
              <a:rPr sz="3150" spc="60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3150" spc="15" dirty="0">
                <a:solidFill>
                  <a:srgbClr val="FDFFFF"/>
                </a:solidFill>
                <a:latin typeface="Microsoft Sans Serif"/>
                <a:cs typeface="Microsoft Sans Serif"/>
              </a:rPr>
              <a:t>x)</a:t>
            </a:r>
            <a:endParaRPr sz="31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810"/>
              </a:spcBef>
            </a:pPr>
            <a:r>
              <a:rPr sz="3150" spc="10" dirty="0">
                <a:solidFill>
                  <a:srgbClr val="FDFFFF"/>
                </a:solidFill>
                <a:latin typeface="Microsoft Sans Serif"/>
                <a:cs typeface="Microsoft Sans Serif"/>
              </a:rPr>
              <a:t>{</a:t>
            </a:r>
            <a:endParaRPr sz="3150">
              <a:latin typeface="Microsoft Sans Serif"/>
              <a:cs typeface="Microsoft Sans Serif"/>
            </a:endParaRPr>
          </a:p>
          <a:p>
            <a:pPr marL="463550">
              <a:lnSpc>
                <a:spcPct val="100000"/>
              </a:lnSpc>
              <a:spcBef>
                <a:spcPts val="1825"/>
              </a:spcBef>
            </a:pPr>
            <a:r>
              <a:rPr sz="3150" dirty="0">
                <a:solidFill>
                  <a:srgbClr val="FDFFFF"/>
                </a:solidFill>
                <a:latin typeface="Microsoft Sans Serif"/>
                <a:cs typeface="Microsoft Sans Serif"/>
              </a:rPr>
              <a:t>int</a:t>
            </a:r>
            <a:r>
              <a:rPr sz="3150" spc="10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3150" spc="-5" dirty="0">
                <a:solidFill>
                  <a:srgbClr val="FDFFFF"/>
                </a:solidFill>
                <a:latin typeface="Microsoft Sans Serif"/>
                <a:cs typeface="Microsoft Sans Serif"/>
              </a:rPr>
              <a:t>i;</a:t>
            </a:r>
            <a:endParaRPr sz="3150">
              <a:latin typeface="Microsoft Sans Serif"/>
              <a:cs typeface="Microsoft Sans Serif"/>
            </a:endParaRPr>
          </a:p>
          <a:p>
            <a:pPr marL="914400" marR="1370965" indent="-451484">
              <a:lnSpc>
                <a:spcPct val="148100"/>
              </a:lnSpc>
              <a:spcBef>
                <a:spcPts val="10"/>
              </a:spcBef>
            </a:pPr>
            <a:r>
              <a:rPr sz="3150" spc="10" dirty="0">
                <a:solidFill>
                  <a:srgbClr val="FDFFFF"/>
                </a:solidFill>
                <a:latin typeface="Microsoft Sans Serif"/>
                <a:cs typeface="Microsoft Sans Serif"/>
              </a:rPr>
              <a:t>for</a:t>
            </a:r>
            <a:r>
              <a:rPr sz="3150" spc="35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3150" spc="-5" dirty="0">
                <a:solidFill>
                  <a:srgbClr val="FDFFFF"/>
                </a:solidFill>
                <a:latin typeface="Microsoft Sans Serif"/>
                <a:cs typeface="Microsoft Sans Serif"/>
              </a:rPr>
              <a:t>(i</a:t>
            </a:r>
            <a:r>
              <a:rPr sz="3150" spc="55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3150" spc="15" dirty="0">
                <a:solidFill>
                  <a:srgbClr val="FDFFFF"/>
                </a:solidFill>
                <a:latin typeface="Microsoft Sans Serif"/>
                <a:cs typeface="Microsoft Sans Serif"/>
              </a:rPr>
              <a:t>=</a:t>
            </a:r>
            <a:r>
              <a:rPr sz="3150" spc="35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3150" spc="10" dirty="0">
                <a:solidFill>
                  <a:srgbClr val="FDFFFF"/>
                </a:solidFill>
                <a:latin typeface="Microsoft Sans Serif"/>
                <a:cs typeface="Microsoft Sans Serif"/>
              </a:rPr>
              <a:t>0;</a:t>
            </a:r>
            <a:r>
              <a:rPr sz="3150" spc="55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3150" spc="-15" dirty="0">
                <a:solidFill>
                  <a:srgbClr val="FDFFFF"/>
                </a:solidFill>
                <a:latin typeface="Microsoft Sans Serif"/>
                <a:cs typeface="Microsoft Sans Serif"/>
              </a:rPr>
              <a:t>i</a:t>
            </a:r>
            <a:r>
              <a:rPr sz="3150" spc="40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3150" spc="15" dirty="0">
                <a:solidFill>
                  <a:srgbClr val="FDFFFF"/>
                </a:solidFill>
                <a:latin typeface="Microsoft Sans Serif"/>
                <a:cs typeface="Microsoft Sans Serif"/>
              </a:rPr>
              <a:t>&lt;</a:t>
            </a:r>
            <a:r>
              <a:rPr sz="3150" spc="50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3150" spc="10" dirty="0">
                <a:solidFill>
                  <a:srgbClr val="FDFFFF"/>
                </a:solidFill>
                <a:latin typeface="Microsoft Sans Serif"/>
                <a:cs typeface="Microsoft Sans Serif"/>
              </a:rPr>
              <a:t>n;</a:t>
            </a:r>
            <a:r>
              <a:rPr sz="3150" spc="30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3150" spc="5" dirty="0">
                <a:solidFill>
                  <a:srgbClr val="FDFFFF"/>
                </a:solidFill>
                <a:latin typeface="Microsoft Sans Serif"/>
                <a:cs typeface="Microsoft Sans Serif"/>
              </a:rPr>
              <a:t>i++) </a:t>
            </a:r>
            <a:r>
              <a:rPr sz="3150" spc="-819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3150" spc="-5" dirty="0">
                <a:solidFill>
                  <a:srgbClr val="FDFFFF"/>
                </a:solidFill>
                <a:latin typeface="Microsoft Sans Serif"/>
                <a:cs typeface="Microsoft Sans Serif"/>
              </a:rPr>
              <a:t>if</a:t>
            </a:r>
            <a:r>
              <a:rPr sz="3150" spc="40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3150" spc="5" dirty="0">
                <a:solidFill>
                  <a:srgbClr val="FDFFFF"/>
                </a:solidFill>
                <a:latin typeface="Microsoft Sans Serif"/>
                <a:cs typeface="Microsoft Sans Serif"/>
              </a:rPr>
              <a:t>(arr[i]</a:t>
            </a:r>
            <a:r>
              <a:rPr sz="3150" spc="65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3150" spc="15" dirty="0">
                <a:solidFill>
                  <a:srgbClr val="FDFFFF"/>
                </a:solidFill>
                <a:latin typeface="Microsoft Sans Serif"/>
                <a:cs typeface="Microsoft Sans Serif"/>
              </a:rPr>
              <a:t>==</a:t>
            </a:r>
            <a:r>
              <a:rPr sz="3150" spc="40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3150" spc="10" dirty="0">
                <a:solidFill>
                  <a:srgbClr val="FDFFFF"/>
                </a:solidFill>
                <a:latin typeface="Microsoft Sans Serif"/>
                <a:cs typeface="Microsoft Sans Serif"/>
              </a:rPr>
              <a:t>x) </a:t>
            </a:r>
            <a:r>
              <a:rPr sz="3150" spc="15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3150" spc="10" dirty="0">
                <a:solidFill>
                  <a:srgbClr val="FDFFFF"/>
                </a:solidFill>
                <a:latin typeface="Microsoft Sans Serif"/>
                <a:cs typeface="Microsoft Sans Serif"/>
              </a:rPr>
              <a:t>return</a:t>
            </a:r>
            <a:r>
              <a:rPr sz="3150" spc="35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3150" spc="-5" dirty="0">
                <a:solidFill>
                  <a:srgbClr val="FDFFFF"/>
                </a:solidFill>
                <a:latin typeface="Microsoft Sans Serif"/>
                <a:cs typeface="Microsoft Sans Serif"/>
              </a:rPr>
              <a:t>i;</a:t>
            </a:r>
            <a:endParaRPr sz="3150">
              <a:latin typeface="Microsoft Sans Serif"/>
              <a:cs typeface="Microsoft Sans Serif"/>
            </a:endParaRPr>
          </a:p>
          <a:p>
            <a:pPr marL="463550">
              <a:lnSpc>
                <a:spcPct val="100000"/>
              </a:lnSpc>
              <a:spcBef>
                <a:spcPts val="1825"/>
              </a:spcBef>
            </a:pPr>
            <a:r>
              <a:rPr sz="3150" spc="10" dirty="0">
                <a:solidFill>
                  <a:srgbClr val="FDFFFF"/>
                </a:solidFill>
                <a:latin typeface="Microsoft Sans Serif"/>
                <a:cs typeface="Microsoft Sans Serif"/>
              </a:rPr>
              <a:t>return</a:t>
            </a:r>
            <a:r>
              <a:rPr sz="3150" spc="5" dirty="0">
                <a:solidFill>
                  <a:srgbClr val="FDFFFF"/>
                </a:solidFill>
                <a:latin typeface="Microsoft Sans Serif"/>
                <a:cs typeface="Microsoft Sans Serif"/>
              </a:rPr>
              <a:t> -1;</a:t>
            </a:r>
            <a:endParaRPr sz="31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810"/>
              </a:spcBef>
            </a:pPr>
            <a:r>
              <a:rPr sz="3150" spc="10" dirty="0">
                <a:solidFill>
                  <a:srgbClr val="FDFFFF"/>
                </a:solidFill>
                <a:latin typeface="Microsoft Sans Serif"/>
                <a:cs typeface="Microsoft Sans Serif"/>
              </a:rPr>
              <a:t>}</a:t>
            </a:r>
            <a:endParaRPr sz="315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33501" y="336931"/>
            <a:ext cx="2811780" cy="788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1" spc="60" dirty="0">
                <a:latin typeface="Tahoma"/>
                <a:cs typeface="Tahoma"/>
              </a:rPr>
              <a:t>Example</a:t>
            </a:r>
            <a:endParaRPr sz="50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409176" y="2060448"/>
            <a:ext cx="608330" cy="7187565"/>
            <a:chOff x="9409176" y="2060448"/>
            <a:chExt cx="608330" cy="7187565"/>
          </a:xfrm>
        </p:grpSpPr>
        <p:sp>
          <p:nvSpPr>
            <p:cNvPr id="10" name="object 10"/>
            <p:cNvSpPr/>
            <p:nvPr/>
          </p:nvSpPr>
          <p:spPr>
            <a:xfrm>
              <a:off x="9672828" y="2363724"/>
              <a:ext cx="79375" cy="6581140"/>
            </a:xfrm>
            <a:custGeom>
              <a:avLst/>
              <a:gdLst/>
              <a:ahLst/>
              <a:cxnLst/>
              <a:rect l="l" t="t" r="r" b="b"/>
              <a:pathLst>
                <a:path w="79375" h="6581140">
                  <a:moveTo>
                    <a:pt x="79248" y="0"/>
                  </a:moveTo>
                  <a:lnTo>
                    <a:pt x="0" y="0"/>
                  </a:lnTo>
                  <a:lnTo>
                    <a:pt x="0" y="6580632"/>
                  </a:lnTo>
                  <a:lnTo>
                    <a:pt x="79248" y="6580632"/>
                  </a:lnTo>
                  <a:lnTo>
                    <a:pt x="79248" y="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09176" y="6435851"/>
              <a:ext cx="608076" cy="60655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09176" y="2060448"/>
              <a:ext cx="608076" cy="60655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09176" y="8639555"/>
              <a:ext cx="608076" cy="6080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09176" y="4253483"/>
              <a:ext cx="608076" cy="60807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6012307" y="373507"/>
            <a:ext cx="6454775" cy="788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1" spc="65" dirty="0">
                <a:latin typeface="Arial"/>
                <a:cs typeface="Arial"/>
              </a:rPr>
              <a:t>5,</a:t>
            </a:r>
            <a:r>
              <a:rPr sz="5000" b="1" spc="-100" dirty="0">
                <a:latin typeface="Arial"/>
                <a:cs typeface="Arial"/>
              </a:rPr>
              <a:t> </a:t>
            </a:r>
            <a:r>
              <a:rPr sz="5000" b="1" spc="65" dirty="0">
                <a:latin typeface="Arial"/>
                <a:cs typeface="Arial"/>
              </a:rPr>
              <a:t>8,</a:t>
            </a:r>
            <a:r>
              <a:rPr sz="5000" b="1" spc="-125" dirty="0">
                <a:latin typeface="Arial"/>
                <a:cs typeface="Arial"/>
              </a:rPr>
              <a:t> </a:t>
            </a:r>
            <a:r>
              <a:rPr sz="5000" b="1" spc="65" dirty="0">
                <a:latin typeface="Arial"/>
                <a:cs typeface="Arial"/>
              </a:rPr>
              <a:t>2,</a:t>
            </a:r>
            <a:r>
              <a:rPr sz="5000" b="1" spc="-95" dirty="0">
                <a:latin typeface="Arial"/>
                <a:cs typeface="Arial"/>
              </a:rPr>
              <a:t> </a:t>
            </a:r>
            <a:r>
              <a:rPr sz="5000" b="1" spc="70" dirty="0">
                <a:latin typeface="Arial"/>
                <a:cs typeface="Arial"/>
              </a:rPr>
              <a:t>32,</a:t>
            </a:r>
            <a:r>
              <a:rPr sz="5000" b="1" spc="-125" dirty="0">
                <a:latin typeface="Arial"/>
                <a:cs typeface="Arial"/>
              </a:rPr>
              <a:t> </a:t>
            </a:r>
            <a:r>
              <a:rPr sz="5000" b="1" spc="70" dirty="0">
                <a:latin typeface="Arial"/>
                <a:cs typeface="Arial"/>
              </a:rPr>
              <a:t>12,</a:t>
            </a:r>
            <a:r>
              <a:rPr sz="5000" b="1" spc="-120" dirty="0">
                <a:latin typeface="Arial"/>
                <a:cs typeface="Arial"/>
              </a:rPr>
              <a:t> </a:t>
            </a:r>
            <a:r>
              <a:rPr sz="5000" b="1" spc="65" dirty="0">
                <a:latin typeface="Arial"/>
                <a:cs typeface="Arial"/>
              </a:rPr>
              <a:t>9,</a:t>
            </a:r>
            <a:r>
              <a:rPr sz="5000" b="1" spc="-95" dirty="0">
                <a:latin typeface="Arial"/>
                <a:cs typeface="Arial"/>
              </a:rPr>
              <a:t> </a:t>
            </a:r>
            <a:r>
              <a:rPr sz="5000" b="1" spc="70" dirty="0">
                <a:latin typeface="Arial"/>
                <a:cs typeface="Arial"/>
              </a:rPr>
              <a:t>11,</a:t>
            </a:r>
            <a:r>
              <a:rPr sz="5000" b="1" spc="-125" dirty="0">
                <a:latin typeface="Arial"/>
                <a:cs typeface="Arial"/>
              </a:rPr>
              <a:t> </a:t>
            </a:r>
            <a:r>
              <a:rPr sz="5000" b="1" spc="75" dirty="0">
                <a:latin typeface="Arial"/>
                <a:cs typeface="Arial"/>
              </a:rPr>
              <a:t>3</a:t>
            </a:r>
            <a:endParaRPr sz="5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E2E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17685" y="1319022"/>
            <a:ext cx="6827520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15" dirty="0">
                <a:latin typeface="Tahoma"/>
                <a:cs typeface="Tahoma"/>
              </a:rPr>
              <a:t>Pseudocode</a:t>
            </a:r>
            <a:r>
              <a:rPr sz="3500" b="1" spc="-165" dirty="0">
                <a:latin typeface="Tahoma"/>
                <a:cs typeface="Tahoma"/>
              </a:rPr>
              <a:t> </a:t>
            </a:r>
            <a:r>
              <a:rPr sz="3500" b="1" spc="30" dirty="0">
                <a:latin typeface="Tahoma"/>
                <a:cs typeface="Tahoma"/>
              </a:rPr>
              <a:t>for</a:t>
            </a:r>
            <a:r>
              <a:rPr sz="3500" b="1" spc="-130" dirty="0">
                <a:latin typeface="Tahoma"/>
                <a:cs typeface="Tahoma"/>
              </a:rPr>
              <a:t> </a:t>
            </a:r>
            <a:r>
              <a:rPr sz="3500" b="1" spc="20" dirty="0">
                <a:latin typeface="Tahoma"/>
                <a:cs typeface="Tahoma"/>
              </a:rPr>
              <a:t>Linear</a:t>
            </a:r>
            <a:r>
              <a:rPr sz="3500" b="1" spc="-150" dirty="0">
                <a:latin typeface="Tahoma"/>
                <a:cs typeface="Tahoma"/>
              </a:rPr>
              <a:t> </a:t>
            </a:r>
            <a:r>
              <a:rPr sz="3500" b="1" spc="-35" dirty="0">
                <a:latin typeface="Tahoma"/>
                <a:cs typeface="Tahoma"/>
              </a:rPr>
              <a:t>Search</a:t>
            </a:r>
            <a:r>
              <a:rPr sz="3500" b="1" spc="-145" dirty="0">
                <a:latin typeface="Tahoma"/>
                <a:cs typeface="Tahoma"/>
              </a:rPr>
              <a:t> </a:t>
            </a:r>
            <a:r>
              <a:rPr sz="3500" b="1" spc="-275" dirty="0">
                <a:latin typeface="Tahoma"/>
                <a:cs typeface="Tahoma"/>
              </a:rPr>
              <a:t>:</a:t>
            </a:r>
            <a:endParaRPr sz="35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17685" y="2591816"/>
            <a:ext cx="7984490" cy="6471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0" dirty="0">
                <a:latin typeface="Tahoma"/>
                <a:cs typeface="Tahoma"/>
              </a:rPr>
              <a:t>FUNCTION</a:t>
            </a:r>
            <a:r>
              <a:rPr sz="3200" b="1" spc="-150" dirty="0">
                <a:latin typeface="Tahoma"/>
                <a:cs typeface="Tahoma"/>
              </a:rPr>
              <a:t> </a:t>
            </a:r>
            <a:r>
              <a:rPr sz="3200" spc="35" dirty="0">
                <a:latin typeface="Microsoft Sans Serif"/>
                <a:cs typeface="Microsoft Sans Serif"/>
              </a:rPr>
              <a:t>linearSearch(list,</a:t>
            </a:r>
            <a:r>
              <a:rPr sz="3200" spc="-55" dirty="0">
                <a:latin typeface="Microsoft Sans Serif"/>
                <a:cs typeface="Microsoft Sans Serif"/>
              </a:rPr>
              <a:t> </a:t>
            </a:r>
            <a:r>
              <a:rPr sz="3200" spc="40" dirty="0">
                <a:latin typeface="Microsoft Sans Serif"/>
                <a:cs typeface="Microsoft Sans Serif"/>
              </a:rPr>
              <a:t>searchTerm):</a:t>
            </a:r>
            <a:endParaRPr sz="3200">
              <a:latin typeface="Microsoft Sans Serif"/>
              <a:cs typeface="Microsoft Sans Serif"/>
            </a:endParaRPr>
          </a:p>
          <a:p>
            <a:pPr marL="536575">
              <a:lnSpc>
                <a:spcPct val="100000"/>
              </a:lnSpc>
              <a:spcBef>
                <a:spcPts val="2870"/>
              </a:spcBef>
            </a:pPr>
            <a:r>
              <a:rPr sz="3200" b="1" spc="-75" dirty="0">
                <a:latin typeface="Tahoma"/>
                <a:cs typeface="Tahoma"/>
              </a:rPr>
              <a:t>FOR</a:t>
            </a:r>
            <a:r>
              <a:rPr sz="3200" b="1" spc="-145" dirty="0">
                <a:latin typeface="Tahoma"/>
                <a:cs typeface="Tahoma"/>
              </a:rPr>
              <a:t> </a:t>
            </a:r>
            <a:r>
              <a:rPr sz="3200" spc="105" dirty="0">
                <a:latin typeface="Microsoft Sans Serif"/>
                <a:cs typeface="Microsoft Sans Serif"/>
              </a:rPr>
              <a:t>index</a:t>
            </a:r>
            <a:r>
              <a:rPr sz="3200" spc="-50" dirty="0">
                <a:latin typeface="Microsoft Sans Serif"/>
                <a:cs typeface="Microsoft Sans Serif"/>
              </a:rPr>
              <a:t> </a:t>
            </a:r>
            <a:r>
              <a:rPr sz="3200" spc="-105" dirty="0">
                <a:latin typeface="Microsoft Sans Serif"/>
                <a:cs typeface="Microsoft Sans Serif"/>
              </a:rPr>
              <a:t>FROM</a:t>
            </a:r>
            <a:r>
              <a:rPr sz="3200" spc="-55" dirty="0">
                <a:latin typeface="Microsoft Sans Serif"/>
                <a:cs typeface="Microsoft Sans Serif"/>
              </a:rPr>
              <a:t> </a:t>
            </a:r>
            <a:r>
              <a:rPr sz="3200" spc="50" dirty="0">
                <a:latin typeface="Microsoft Sans Serif"/>
                <a:cs typeface="Microsoft Sans Serif"/>
              </a:rPr>
              <a:t>0</a:t>
            </a:r>
            <a:r>
              <a:rPr sz="3200" spc="-25" dirty="0">
                <a:latin typeface="Microsoft Sans Serif"/>
                <a:cs typeface="Microsoft Sans Serif"/>
              </a:rPr>
              <a:t> </a:t>
            </a:r>
            <a:r>
              <a:rPr sz="3200" spc="-40" dirty="0">
                <a:latin typeface="Microsoft Sans Serif"/>
                <a:cs typeface="Microsoft Sans Serif"/>
              </a:rPr>
              <a:t>-&gt;</a:t>
            </a:r>
            <a:r>
              <a:rPr sz="3200" spc="-50" dirty="0">
                <a:latin typeface="Microsoft Sans Serif"/>
                <a:cs typeface="Microsoft Sans Serif"/>
              </a:rPr>
              <a:t> </a:t>
            </a:r>
            <a:r>
              <a:rPr sz="3200" spc="55" dirty="0">
                <a:latin typeface="Microsoft Sans Serif"/>
                <a:cs typeface="Microsoft Sans Serif"/>
              </a:rPr>
              <a:t>length(list):</a:t>
            </a:r>
            <a:endParaRPr sz="3200">
              <a:latin typeface="Microsoft Sans Serif"/>
              <a:cs typeface="Microsoft Sans Serif"/>
            </a:endParaRPr>
          </a:p>
          <a:p>
            <a:pPr marL="1164590" marR="777875" indent="-419100">
              <a:lnSpc>
                <a:spcPct val="174400"/>
              </a:lnSpc>
            </a:pPr>
            <a:r>
              <a:rPr sz="3200" b="1" spc="-275" dirty="0">
                <a:latin typeface="Tahoma"/>
                <a:cs typeface="Tahoma"/>
              </a:rPr>
              <a:t>I</a:t>
            </a:r>
            <a:r>
              <a:rPr sz="3200" b="1" spc="-320" dirty="0">
                <a:latin typeface="Tahoma"/>
                <a:cs typeface="Tahoma"/>
              </a:rPr>
              <a:t>F</a:t>
            </a:r>
            <a:r>
              <a:rPr sz="3200" b="1" spc="-125" dirty="0">
                <a:latin typeface="Tahoma"/>
                <a:cs typeface="Tahoma"/>
              </a:rPr>
              <a:t> </a:t>
            </a:r>
            <a:r>
              <a:rPr sz="3200" spc="110" dirty="0">
                <a:latin typeface="Microsoft Sans Serif"/>
                <a:cs typeface="Microsoft Sans Serif"/>
              </a:rPr>
              <a:t>list[in</a:t>
            </a:r>
            <a:r>
              <a:rPr sz="3200" spc="190" dirty="0">
                <a:latin typeface="Microsoft Sans Serif"/>
                <a:cs typeface="Microsoft Sans Serif"/>
              </a:rPr>
              <a:t>d</a:t>
            </a:r>
            <a:r>
              <a:rPr sz="3200" spc="100" dirty="0">
                <a:latin typeface="Microsoft Sans Serif"/>
                <a:cs typeface="Microsoft Sans Serif"/>
              </a:rPr>
              <a:t>ex</a:t>
            </a:r>
            <a:r>
              <a:rPr sz="3200" spc="55" dirty="0">
                <a:latin typeface="Microsoft Sans Serif"/>
                <a:cs typeface="Microsoft Sans Serif"/>
              </a:rPr>
              <a:t>]</a:t>
            </a:r>
            <a:r>
              <a:rPr sz="3200" spc="-55" dirty="0">
                <a:latin typeface="Microsoft Sans Serif"/>
                <a:cs typeface="Microsoft Sans Serif"/>
              </a:rPr>
              <a:t> </a:t>
            </a:r>
            <a:r>
              <a:rPr sz="3200" spc="-40" dirty="0">
                <a:latin typeface="Microsoft Sans Serif"/>
                <a:cs typeface="Microsoft Sans Serif"/>
              </a:rPr>
              <a:t>==</a:t>
            </a:r>
            <a:r>
              <a:rPr sz="3200" spc="-45" dirty="0">
                <a:latin typeface="Microsoft Sans Serif"/>
                <a:cs typeface="Microsoft Sans Serif"/>
              </a:rPr>
              <a:t> </a:t>
            </a:r>
            <a:r>
              <a:rPr sz="3200" spc="-25" dirty="0">
                <a:latin typeface="Microsoft Sans Serif"/>
                <a:cs typeface="Microsoft Sans Serif"/>
              </a:rPr>
              <a:t>se</a:t>
            </a:r>
            <a:r>
              <a:rPr sz="3200" spc="-30" dirty="0">
                <a:latin typeface="Microsoft Sans Serif"/>
                <a:cs typeface="Microsoft Sans Serif"/>
              </a:rPr>
              <a:t>a</a:t>
            </a:r>
            <a:r>
              <a:rPr sz="3200" spc="90" dirty="0">
                <a:latin typeface="Microsoft Sans Serif"/>
                <a:cs typeface="Microsoft Sans Serif"/>
              </a:rPr>
              <a:t>rchTer</a:t>
            </a:r>
            <a:r>
              <a:rPr sz="3200" spc="165" dirty="0">
                <a:latin typeface="Microsoft Sans Serif"/>
                <a:cs typeface="Microsoft Sans Serif"/>
              </a:rPr>
              <a:t>m</a:t>
            </a:r>
            <a:r>
              <a:rPr sz="3200" spc="-50" dirty="0">
                <a:latin typeface="Microsoft Sans Serif"/>
                <a:cs typeface="Microsoft Sans Serif"/>
              </a:rPr>
              <a:t> </a:t>
            </a:r>
            <a:r>
              <a:rPr sz="3200" b="1" spc="-35" dirty="0">
                <a:latin typeface="Tahoma"/>
                <a:cs typeface="Tahoma"/>
              </a:rPr>
              <a:t>THEN  </a:t>
            </a:r>
            <a:r>
              <a:rPr sz="3200" b="1" spc="-85" dirty="0">
                <a:latin typeface="Tahoma"/>
                <a:cs typeface="Tahoma"/>
              </a:rPr>
              <a:t>RETURN</a:t>
            </a:r>
            <a:r>
              <a:rPr sz="3200" b="1" spc="-150" dirty="0">
                <a:latin typeface="Tahoma"/>
                <a:cs typeface="Tahoma"/>
              </a:rPr>
              <a:t> </a:t>
            </a:r>
            <a:r>
              <a:rPr sz="3200" spc="105" dirty="0">
                <a:latin typeface="Microsoft Sans Serif"/>
                <a:cs typeface="Microsoft Sans Serif"/>
              </a:rPr>
              <a:t>index</a:t>
            </a:r>
            <a:endParaRPr sz="3200">
              <a:latin typeface="Microsoft Sans Serif"/>
              <a:cs typeface="Microsoft Sans Serif"/>
            </a:endParaRPr>
          </a:p>
          <a:p>
            <a:pPr marL="745490" marR="5235575">
              <a:lnSpc>
                <a:spcPct val="174500"/>
              </a:lnSpc>
              <a:spcBef>
                <a:spcPts val="5"/>
              </a:spcBef>
            </a:pPr>
            <a:r>
              <a:rPr sz="3200" b="1" spc="-140" dirty="0">
                <a:latin typeface="Tahoma"/>
                <a:cs typeface="Tahoma"/>
              </a:rPr>
              <a:t>ENDIF </a:t>
            </a:r>
            <a:r>
              <a:rPr sz="3200" b="1" spc="-135" dirty="0">
                <a:latin typeface="Tahoma"/>
                <a:cs typeface="Tahoma"/>
              </a:rPr>
              <a:t> </a:t>
            </a:r>
            <a:r>
              <a:rPr sz="3200" b="1" spc="-35" dirty="0">
                <a:latin typeface="Tahoma"/>
                <a:cs typeface="Tahoma"/>
              </a:rPr>
              <a:t>EN</a:t>
            </a:r>
            <a:r>
              <a:rPr sz="3200" b="1" spc="-30" dirty="0">
                <a:latin typeface="Tahoma"/>
                <a:cs typeface="Tahoma"/>
              </a:rPr>
              <a:t>D</a:t>
            </a:r>
            <a:r>
              <a:rPr sz="3200" b="1" spc="45" dirty="0">
                <a:latin typeface="Tahoma"/>
                <a:cs typeface="Tahoma"/>
              </a:rPr>
              <a:t>LO</a:t>
            </a:r>
            <a:r>
              <a:rPr sz="3200" b="1" spc="60" dirty="0">
                <a:latin typeface="Tahoma"/>
                <a:cs typeface="Tahoma"/>
              </a:rPr>
              <a:t>O</a:t>
            </a:r>
            <a:r>
              <a:rPr sz="3200" b="1" spc="-95" dirty="0">
                <a:latin typeface="Tahoma"/>
                <a:cs typeface="Tahoma"/>
              </a:rPr>
              <a:t>P</a:t>
            </a:r>
            <a:endParaRPr sz="3200">
              <a:latin typeface="Tahoma"/>
              <a:cs typeface="Tahoma"/>
            </a:endParaRPr>
          </a:p>
          <a:p>
            <a:pPr marL="1164590">
              <a:lnSpc>
                <a:spcPct val="100000"/>
              </a:lnSpc>
              <a:spcBef>
                <a:spcPts val="2860"/>
              </a:spcBef>
            </a:pPr>
            <a:r>
              <a:rPr sz="3200" spc="-185" dirty="0">
                <a:latin typeface="Microsoft Sans Serif"/>
                <a:cs typeface="Microsoft Sans Serif"/>
              </a:rPr>
              <a:t>RETUR</a:t>
            </a:r>
            <a:r>
              <a:rPr sz="3200" spc="-190" dirty="0">
                <a:latin typeface="Microsoft Sans Serif"/>
                <a:cs typeface="Microsoft Sans Serif"/>
              </a:rPr>
              <a:t>N</a:t>
            </a:r>
            <a:r>
              <a:rPr sz="3200" spc="-40" dirty="0">
                <a:latin typeface="Microsoft Sans Serif"/>
                <a:cs typeface="Microsoft Sans Serif"/>
              </a:rPr>
              <a:t> </a:t>
            </a:r>
            <a:r>
              <a:rPr sz="3200" spc="-35" dirty="0">
                <a:latin typeface="Microsoft Sans Serif"/>
                <a:cs typeface="Microsoft Sans Serif"/>
              </a:rPr>
              <a:t>-</a:t>
            </a:r>
            <a:r>
              <a:rPr sz="3200" spc="50" dirty="0">
                <a:latin typeface="Microsoft Sans Serif"/>
                <a:cs typeface="Microsoft Sans Serif"/>
              </a:rPr>
              <a:t>1</a:t>
            </a:r>
            <a:endParaRPr sz="3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865"/>
              </a:spcBef>
            </a:pPr>
            <a:r>
              <a:rPr sz="3200" b="1" spc="-35" dirty="0">
                <a:latin typeface="Tahoma"/>
                <a:cs typeface="Tahoma"/>
              </a:rPr>
              <a:t>END</a:t>
            </a:r>
            <a:r>
              <a:rPr sz="3200" b="1" spc="-180" dirty="0">
                <a:latin typeface="Tahoma"/>
                <a:cs typeface="Tahoma"/>
              </a:rPr>
              <a:t> </a:t>
            </a:r>
            <a:r>
              <a:rPr sz="3200" spc="-70" dirty="0">
                <a:latin typeface="Microsoft Sans Serif"/>
                <a:cs typeface="Microsoft Sans Serif"/>
              </a:rPr>
              <a:t>FUNCTION</a:t>
            </a:r>
            <a:endParaRPr sz="32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253238"/>
            <a:ext cx="9818370" cy="10034270"/>
            <a:chOff x="0" y="253238"/>
            <a:chExt cx="9818370" cy="1003427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9872" y="2286000"/>
              <a:ext cx="8976360" cy="67909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53238"/>
              <a:ext cx="9818242" cy="100337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61716" y="3140963"/>
              <a:ext cx="3375659" cy="45095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0154920" cy="9864725"/>
            <a:chOff x="0" y="0"/>
            <a:chExt cx="10154920" cy="9864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154780" cy="986421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9816" y="861060"/>
              <a:ext cx="4143755" cy="463905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601595" y="5228971"/>
            <a:ext cx="3656329" cy="6915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350" b="1" spc="70" dirty="0">
                <a:latin typeface="Tahoma"/>
                <a:cs typeface="Tahoma"/>
              </a:rPr>
              <a:t>Pseudo</a:t>
            </a:r>
            <a:r>
              <a:rPr sz="4350" b="1" spc="-204" dirty="0">
                <a:latin typeface="Tahoma"/>
                <a:cs typeface="Tahoma"/>
              </a:rPr>
              <a:t> </a:t>
            </a:r>
            <a:r>
              <a:rPr sz="4350" b="1" spc="50" dirty="0">
                <a:latin typeface="Tahoma"/>
                <a:cs typeface="Tahoma"/>
              </a:rPr>
              <a:t>Code</a:t>
            </a:r>
            <a:endParaRPr sz="4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90152" y="999386"/>
            <a:ext cx="8496300" cy="3098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6985" indent="-280670" algn="just">
              <a:lnSpc>
                <a:spcPct val="134600"/>
              </a:lnSpc>
              <a:spcBef>
                <a:spcPts val="95"/>
              </a:spcBef>
              <a:buChar char="•"/>
              <a:tabLst>
                <a:tab pos="293370" algn="l"/>
              </a:tabLst>
            </a:pPr>
            <a:r>
              <a:rPr sz="2600" spc="95" dirty="0">
                <a:latin typeface="Microsoft Sans Serif"/>
                <a:cs typeface="Microsoft Sans Serif"/>
              </a:rPr>
              <a:t>It </a:t>
            </a:r>
            <a:r>
              <a:rPr sz="2600" dirty="0">
                <a:latin typeface="Microsoft Sans Serif"/>
                <a:cs typeface="Microsoft Sans Serif"/>
              </a:rPr>
              <a:t>is </a:t>
            </a:r>
            <a:r>
              <a:rPr sz="2600" spc="95" dirty="0">
                <a:latin typeface="Microsoft Sans Serif"/>
                <a:cs typeface="Microsoft Sans Serif"/>
              </a:rPr>
              <a:t>one </a:t>
            </a:r>
            <a:r>
              <a:rPr sz="2600" spc="140" dirty="0">
                <a:latin typeface="Microsoft Sans Serif"/>
                <a:cs typeface="Microsoft Sans Serif"/>
              </a:rPr>
              <a:t>of </a:t>
            </a:r>
            <a:r>
              <a:rPr sz="2600" spc="114" dirty="0">
                <a:latin typeface="Microsoft Sans Serif"/>
                <a:cs typeface="Microsoft Sans Serif"/>
              </a:rPr>
              <a:t>the </a:t>
            </a:r>
            <a:r>
              <a:rPr sz="2600" spc="85" dirty="0">
                <a:latin typeface="Microsoft Sans Serif"/>
                <a:cs typeface="Microsoft Sans Serif"/>
              </a:rPr>
              <a:t>mathematical </a:t>
            </a:r>
            <a:r>
              <a:rPr sz="2600" spc="125" dirty="0">
                <a:latin typeface="Microsoft Sans Serif"/>
                <a:cs typeface="Microsoft Sans Serif"/>
              </a:rPr>
              <a:t>notation </a:t>
            </a:r>
            <a:r>
              <a:rPr sz="2600" spc="160" dirty="0">
                <a:latin typeface="Microsoft Sans Serif"/>
                <a:cs typeface="Microsoft Sans Serif"/>
              </a:rPr>
              <a:t>to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90" dirty="0">
                <a:latin typeface="Microsoft Sans Serif"/>
                <a:cs typeface="Microsoft Sans Serif"/>
              </a:rPr>
              <a:t>represent </a:t>
            </a:r>
            <a:r>
              <a:rPr sz="2600" spc="95" dirty="0">
                <a:latin typeface="Microsoft Sans Serif"/>
                <a:cs typeface="Microsoft Sans Serif"/>
              </a:rPr>
              <a:t> </a:t>
            </a:r>
            <a:r>
              <a:rPr sz="2600" spc="75" dirty="0">
                <a:latin typeface="Microsoft Sans Serif"/>
                <a:cs typeface="Microsoft Sans Serif"/>
              </a:rPr>
              <a:t>an</a:t>
            </a:r>
            <a:r>
              <a:rPr sz="2600" spc="-30" dirty="0">
                <a:latin typeface="Microsoft Sans Serif"/>
                <a:cs typeface="Microsoft Sans Serif"/>
              </a:rPr>
              <a:t> </a:t>
            </a:r>
            <a:r>
              <a:rPr sz="2600" spc="110" dirty="0">
                <a:latin typeface="Microsoft Sans Serif"/>
                <a:cs typeface="Microsoft Sans Serif"/>
              </a:rPr>
              <a:t>algorithm</a:t>
            </a:r>
            <a:r>
              <a:rPr sz="2600" spc="-3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for</a:t>
            </a:r>
            <a:r>
              <a:rPr sz="2600" spc="-25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a</a:t>
            </a:r>
            <a:r>
              <a:rPr sz="2600" spc="-20" dirty="0">
                <a:latin typeface="Microsoft Sans Serif"/>
                <a:cs typeface="Microsoft Sans Serif"/>
              </a:rPr>
              <a:t> </a:t>
            </a:r>
            <a:r>
              <a:rPr sz="2600" spc="110" dirty="0">
                <a:latin typeface="Microsoft Sans Serif"/>
                <a:cs typeface="Microsoft Sans Serif"/>
              </a:rPr>
              <a:t>program.</a:t>
            </a:r>
            <a:endParaRPr sz="2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Microsoft Sans Serif"/>
              <a:buChar char="•"/>
            </a:pPr>
            <a:endParaRPr sz="2800">
              <a:latin typeface="Microsoft Sans Serif"/>
              <a:cs typeface="Microsoft Sans Serif"/>
            </a:endParaRPr>
          </a:p>
          <a:p>
            <a:pPr marL="292735" marR="5080" indent="-280670" algn="just">
              <a:lnSpc>
                <a:spcPct val="134600"/>
              </a:lnSpc>
              <a:buChar char="•"/>
              <a:tabLst>
                <a:tab pos="293370" algn="l"/>
              </a:tabLst>
            </a:pPr>
            <a:r>
              <a:rPr sz="2600" spc="95" dirty="0">
                <a:latin typeface="Microsoft Sans Serif"/>
                <a:cs typeface="Microsoft Sans Serif"/>
              </a:rPr>
              <a:t>It </a:t>
            </a:r>
            <a:r>
              <a:rPr sz="2600" spc="55" dirty="0">
                <a:latin typeface="Microsoft Sans Serif"/>
                <a:cs typeface="Microsoft Sans Serif"/>
              </a:rPr>
              <a:t>does </a:t>
            </a:r>
            <a:r>
              <a:rPr sz="2600" spc="155" dirty="0">
                <a:latin typeface="Microsoft Sans Serif"/>
                <a:cs typeface="Microsoft Sans Serif"/>
              </a:rPr>
              <a:t>not </a:t>
            </a:r>
            <a:r>
              <a:rPr sz="2600" spc="40" dirty="0">
                <a:latin typeface="Microsoft Sans Serif"/>
                <a:cs typeface="Microsoft Sans Serif"/>
              </a:rPr>
              <a:t>have </a:t>
            </a:r>
            <a:r>
              <a:rPr sz="2600" dirty="0">
                <a:latin typeface="Microsoft Sans Serif"/>
                <a:cs typeface="Microsoft Sans Serif"/>
              </a:rPr>
              <a:t>a</a:t>
            </a:r>
            <a:r>
              <a:rPr sz="2600" spc="5" dirty="0">
                <a:latin typeface="Microsoft Sans Serif"/>
                <a:cs typeface="Microsoft Sans Serif"/>
              </a:rPr>
              <a:t> </a:t>
            </a:r>
            <a:r>
              <a:rPr sz="2600" spc="30" dirty="0">
                <a:latin typeface="Microsoft Sans Serif"/>
                <a:cs typeface="Microsoft Sans Serif"/>
              </a:rPr>
              <a:t>specific </a:t>
            </a:r>
            <a:r>
              <a:rPr sz="2600" spc="55" dirty="0">
                <a:latin typeface="Microsoft Sans Serif"/>
                <a:cs typeface="Microsoft Sans Serif"/>
              </a:rPr>
              <a:t>syntax </a:t>
            </a:r>
            <a:r>
              <a:rPr sz="2600" spc="50" dirty="0">
                <a:latin typeface="Microsoft Sans Serif"/>
                <a:cs typeface="Microsoft Sans Serif"/>
              </a:rPr>
              <a:t>like any </a:t>
            </a:r>
            <a:r>
              <a:rPr sz="2600" spc="145" dirty="0">
                <a:latin typeface="Microsoft Sans Serif"/>
                <a:cs typeface="Microsoft Sans Serif"/>
              </a:rPr>
              <a:t>of </a:t>
            </a:r>
            <a:r>
              <a:rPr sz="2600" spc="114" dirty="0">
                <a:latin typeface="Microsoft Sans Serif"/>
                <a:cs typeface="Microsoft Sans Serif"/>
              </a:rPr>
              <a:t>the </a:t>
            </a:r>
            <a:r>
              <a:rPr sz="2600" spc="120" dirty="0">
                <a:latin typeface="Microsoft Sans Serif"/>
                <a:cs typeface="Microsoft Sans Serif"/>
              </a:rPr>
              <a:t> programming</a:t>
            </a:r>
            <a:r>
              <a:rPr sz="2600" spc="125" dirty="0">
                <a:latin typeface="Microsoft Sans Serif"/>
                <a:cs typeface="Microsoft Sans Serif"/>
              </a:rPr>
              <a:t> </a:t>
            </a:r>
            <a:r>
              <a:rPr sz="2600" spc="30" dirty="0">
                <a:latin typeface="Microsoft Sans Serif"/>
                <a:cs typeface="Microsoft Sans Serif"/>
              </a:rPr>
              <a:t>languages</a:t>
            </a:r>
            <a:r>
              <a:rPr sz="2600" spc="35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and</a:t>
            </a:r>
            <a:r>
              <a:rPr sz="2600" spc="100" dirty="0">
                <a:latin typeface="Microsoft Sans Serif"/>
                <a:cs typeface="Microsoft Sans Serif"/>
              </a:rPr>
              <a:t> </a:t>
            </a:r>
            <a:r>
              <a:rPr sz="2600" spc="105" dirty="0">
                <a:latin typeface="Microsoft Sans Serif"/>
                <a:cs typeface="Microsoft Sans Serif"/>
              </a:rPr>
              <a:t>thus</a:t>
            </a:r>
            <a:r>
              <a:rPr sz="2600" spc="110" dirty="0">
                <a:latin typeface="Microsoft Sans Serif"/>
                <a:cs typeface="Microsoft Sans Serif"/>
              </a:rPr>
              <a:t> </a:t>
            </a:r>
            <a:r>
              <a:rPr sz="2600" spc="90" dirty="0">
                <a:latin typeface="Microsoft Sans Serif"/>
                <a:cs typeface="Microsoft Sans Serif"/>
              </a:rPr>
              <a:t>cannot</a:t>
            </a:r>
            <a:r>
              <a:rPr sz="2600" spc="95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be </a:t>
            </a:r>
            <a:r>
              <a:rPr sz="2600" spc="85" dirty="0">
                <a:latin typeface="Microsoft Sans Serif"/>
                <a:cs typeface="Microsoft Sans Serif"/>
              </a:rPr>
              <a:t> </a:t>
            </a:r>
            <a:r>
              <a:rPr sz="2600" spc="65" dirty="0">
                <a:latin typeface="Microsoft Sans Serif"/>
                <a:cs typeface="Microsoft Sans Serif"/>
              </a:rPr>
              <a:t>executed</a:t>
            </a:r>
            <a:r>
              <a:rPr sz="2600" spc="-45" dirty="0">
                <a:latin typeface="Microsoft Sans Serif"/>
                <a:cs typeface="Microsoft Sans Serif"/>
              </a:rPr>
              <a:t> </a:t>
            </a:r>
            <a:r>
              <a:rPr sz="2600" spc="135" dirty="0">
                <a:latin typeface="Microsoft Sans Serif"/>
                <a:cs typeface="Microsoft Sans Serif"/>
              </a:rPr>
              <a:t>on</a:t>
            </a:r>
            <a:r>
              <a:rPr sz="2600" spc="-10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a</a:t>
            </a:r>
            <a:r>
              <a:rPr sz="2600" spc="-15" dirty="0">
                <a:latin typeface="Microsoft Sans Serif"/>
                <a:cs typeface="Microsoft Sans Serif"/>
              </a:rPr>
              <a:t> </a:t>
            </a:r>
            <a:r>
              <a:rPr sz="2600" spc="105" dirty="0">
                <a:latin typeface="Microsoft Sans Serif"/>
                <a:cs typeface="Microsoft Sans Serif"/>
              </a:rPr>
              <a:t>computer.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90152" y="4605375"/>
            <a:ext cx="8497570" cy="1625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2735" marR="5080" indent="-280670" algn="just">
              <a:lnSpc>
                <a:spcPct val="134600"/>
              </a:lnSpc>
              <a:spcBef>
                <a:spcPts val="100"/>
              </a:spcBef>
              <a:buChar char="•"/>
              <a:tabLst>
                <a:tab pos="293370" algn="l"/>
              </a:tabLst>
            </a:pPr>
            <a:r>
              <a:rPr sz="2600" spc="95" dirty="0">
                <a:latin typeface="Microsoft Sans Serif"/>
                <a:cs typeface="Microsoft Sans Serif"/>
              </a:rPr>
              <a:t>It </a:t>
            </a:r>
            <a:r>
              <a:rPr sz="2600" dirty="0">
                <a:latin typeface="Microsoft Sans Serif"/>
                <a:cs typeface="Microsoft Sans Serif"/>
              </a:rPr>
              <a:t>is </a:t>
            </a:r>
            <a:r>
              <a:rPr sz="2600" spc="35" dirty="0">
                <a:latin typeface="Microsoft Sans Serif"/>
                <a:cs typeface="Microsoft Sans Serif"/>
              </a:rPr>
              <a:t>easier </a:t>
            </a:r>
            <a:r>
              <a:rPr sz="2600" spc="160" dirty="0">
                <a:latin typeface="Microsoft Sans Serif"/>
                <a:cs typeface="Microsoft Sans Serif"/>
              </a:rPr>
              <a:t>to </a:t>
            </a:r>
            <a:r>
              <a:rPr sz="2600" spc="85" dirty="0">
                <a:latin typeface="Microsoft Sans Serif"/>
                <a:cs typeface="Microsoft Sans Serif"/>
              </a:rPr>
              <a:t>read </a:t>
            </a:r>
            <a:r>
              <a:rPr sz="2600" spc="95" dirty="0">
                <a:latin typeface="Microsoft Sans Serif"/>
                <a:cs typeface="Microsoft Sans Serif"/>
              </a:rPr>
              <a:t>and </a:t>
            </a:r>
            <a:r>
              <a:rPr sz="2600" spc="114" dirty="0">
                <a:latin typeface="Microsoft Sans Serif"/>
                <a:cs typeface="Microsoft Sans Serif"/>
              </a:rPr>
              <a:t>understood </a:t>
            </a:r>
            <a:r>
              <a:rPr sz="2600" spc="80" dirty="0">
                <a:latin typeface="Microsoft Sans Serif"/>
                <a:cs typeface="Microsoft Sans Serif"/>
              </a:rPr>
              <a:t>by </a:t>
            </a:r>
            <a:r>
              <a:rPr sz="2600" spc="114" dirty="0">
                <a:latin typeface="Microsoft Sans Serif"/>
                <a:cs typeface="Microsoft Sans Serif"/>
              </a:rPr>
              <a:t>programmers </a:t>
            </a:r>
            <a:r>
              <a:rPr sz="2600" spc="12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who</a:t>
            </a:r>
            <a:r>
              <a:rPr sz="2600" spc="145" dirty="0">
                <a:latin typeface="Microsoft Sans Serif"/>
                <a:cs typeface="Microsoft Sans Serif"/>
              </a:rPr>
              <a:t> </a:t>
            </a:r>
            <a:r>
              <a:rPr sz="2600" spc="70" dirty="0">
                <a:latin typeface="Microsoft Sans Serif"/>
                <a:cs typeface="Microsoft Sans Serif"/>
              </a:rPr>
              <a:t>are</a:t>
            </a:r>
            <a:r>
              <a:rPr sz="2600" spc="75" dirty="0">
                <a:latin typeface="Microsoft Sans Serif"/>
                <a:cs typeface="Microsoft Sans Serif"/>
              </a:rPr>
              <a:t> </a:t>
            </a:r>
            <a:r>
              <a:rPr sz="2600" spc="100" dirty="0">
                <a:latin typeface="Microsoft Sans Serif"/>
                <a:cs typeface="Microsoft Sans Serif"/>
              </a:rPr>
              <a:t>familiar</a:t>
            </a:r>
            <a:r>
              <a:rPr sz="2600" spc="10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with</a:t>
            </a:r>
            <a:r>
              <a:rPr sz="2600" spc="145" dirty="0">
                <a:latin typeface="Microsoft Sans Serif"/>
                <a:cs typeface="Microsoft Sans Serif"/>
              </a:rPr>
              <a:t> </a:t>
            </a:r>
            <a:r>
              <a:rPr sz="2600" spc="114" dirty="0">
                <a:latin typeface="Microsoft Sans Serif"/>
                <a:cs typeface="Microsoft Sans Serif"/>
              </a:rPr>
              <a:t>different</a:t>
            </a:r>
            <a:r>
              <a:rPr sz="2600" spc="120" dirty="0">
                <a:latin typeface="Microsoft Sans Serif"/>
                <a:cs typeface="Microsoft Sans Serif"/>
              </a:rPr>
              <a:t> programming </a:t>
            </a:r>
            <a:r>
              <a:rPr sz="2600" spc="125" dirty="0">
                <a:latin typeface="Microsoft Sans Serif"/>
                <a:cs typeface="Microsoft Sans Serif"/>
              </a:rPr>
              <a:t> </a:t>
            </a:r>
            <a:r>
              <a:rPr sz="2600" spc="25" dirty="0">
                <a:latin typeface="Microsoft Sans Serif"/>
                <a:cs typeface="Microsoft Sans Serif"/>
              </a:rPr>
              <a:t>languages.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47480" y="6739229"/>
            <a:ext cx="8538845" cy="315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5280" marR="5080" indent="-280670" algn="just">
              <a:lnSpc>
                <a:spcPct val="134600"/>
              </a:lnSpc>
              <a:spcBef>
                <a:spcPts val="100"/>
              </a:spcBef>
              <a:buChar char="•"/>
              <a:tabLst>
                <a:tab pos="335915" algn="l"/>
              </a:tabLst>
            </a:pPr>
            <a:r>
              <a:rPr sz="2600" spc="35" dirty="0">
                <a:latin typeface="Microsoft Sans Serif"/>
                <a:cs typeface="Microsoft Sans Serif"/>
              </a:rPr>
              <a:t>Pseudocode</a:t>
            </a:r>
            <a:r>
              <a:rPr sz="2600" spc="40" dirty="0">
                <a:latin typeface="Microsoft Sans Serif"/>
                <a:cs typeface="Microsoft Sans Serif"/>
              </a:rPr>
              <a:t> </a:t>
            </a:r>
            <a:r>
              <a:rPr sz="2600" spc="55" dirty="0">
                <a:latin typeface="Microsoft Sans Serif"/>
                <a:cs typeface="Microsoft Sans Serif"/>
              </a:rPr>
              <a:t>allows</a:t>
            </a:r>
            <a:r>
              <a:rPr sz="2600" spc="60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you </a:t>
            </a:r>
            <a:r>
              <a:rPr sz="2600" spc="160" dirty="0">
                <a:latin typeface="Microsoft Sans Serif"/>
                <a:cs typeface="Microsoft Sans Serif"/>
              </a:rPr>
              <a:t>to </a:t>
            </a:r>
            <a:r>
              <a:rPr sz="2600" spc="75" dirty="0">
                <a:latin typeface="Microsoft Sans Serif"/>
                <a:cs typeface="Microsoft Sans Serif"/>
              </a:rPr>
              <a:t>include</a:t>
            </a:r>
            <a:r>
              <a:rPr sz="2600" spc="80" dirty="0">
                <a:latin typeface="Microsoft Sans Serif"/>
                <a:cs typeface="Microsoft Sans Serif"/>
              </a:rPr>
              <a:t> </a:t>
            </a:r>
            <a:r>
              <a:rPr sz="2600" spc="30" dirty="0">
                <a:latin typeface="Microsoft Sans Serif"/>
                <a:cs typeface="Microsoft Sans Serif"/>
              </a:rPr>
              <a:t>several</a:t>
            </a:r>
            <a:r>
              <a:rPr sz="2600" spc="35" dirty="0">
                <a:latin typeface="Microsoft Sans Serif"/>
                <a:cs typeface="Microsoft Sans Serif"/>
              </a:rPr>
              <a:t> </a:t>
            </a:r>
            <a:r>
              <a:rPr sz="2600" spc="110" dirty="0">
                <a:latin typeface="Microsoft Sans Serif"/>
                <a:cs typeface="Microsoft Sans Serif"/>
              </a:rPr>
              <a:t>control </a:t>
            </a:r>
            <a:r>
              <a:rPr sz="2600" spc="114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structures </a:t>
            </a:r>
            <a:r>
              <a:rPr sz="2600" spc="40" dirty="0">
                <a:latin typeface="Microsoft Sans Serif"/>
                <a:cs typeface="Microsoft Sans Serif"/>
              </a:rPr>
              <a:t>such </a:t>
            </a:r>
            <a:r>
              <a:rPr sz="2600" spc="-30" dirty="0">
                <a:latin typeface="Microsoft Sans Serif"/>
                <a:cs typeface="Microsoft Sans Serif"/>
              </a:rPr>
              <a:t>as</a:t>
            </a:r>
            <a:r>
              <a:rPr sz="2600" spc="-25" dirty="0">
                <a:latin typeface="Microsoft Sans Serif"/>
                <a:cs typeface="Microsoft Sans Serif"/>
              </a:rPr>
              <a:t> </a:t>
            </a:r>
            <a:r>
              <a:rPr sz="2600" spc="25" dirty="0">
                <a:latin typeface="Microsoft Sans Serif"/>
                <a:cs typeface="Microsoft Sans Serif"/>
              </a:rPr>
              <a:t>While, </a:t>
            </a:r>
            <a:r>
              <a:rPr sz="2600" spc="40" dirty="0">
                <a:latin typeface="Microsoft Sans Serif"/>
                <a:cs typeface="Microsoft Sans Serif"/>
              </a:rPr>
              <a:t>If-then-else, </a:t>
            </a:r>
            <a:r>
              <a:rPr sz="2600" spc="45" dirty="0">
                <a:latin typeface="Microsoft Sans Serif"/>
                <a:cs typeface="Microsoft Sans Serif"/>
              </a:rPr>
              <a:t>Repeat-until, </a:t>
            </a:r>
            <a:r>
              <a:rPr sz="2600" spc="5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for </a:t>
            </a:r>
            <a:r>
              <a:rPr sz="2600" spc="90" dirty="0">
                <a:latin typeface="Microsoft Sans Serif"/>
                <a:cs typeface="Microsoft Sans Serif"/>
              </a:rPr>
              <a:t>and </a:t>
            </a:r>
            <a:r>
              <a:rPr sz="2600" spc="-40" dirty="0">
                <a:latin typeface="Microsoft Sans Serif"/>
                <a:cs typeface="Microsoft Sans Serif"/>
              </a:rPr>
              <a:t>case,</a:t>
            </a:r>
            <a:r>
              <a:rPr sz="2600" spc="-3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which </a:t>
            </a:r>
            <a:r>
              <a:rPr sz="2600" dirty="0">
                <a:latin typeface="Microsoft Sans Serif"/>
                <a:cs typeface="Microsoft Sans Serif"/>
              </a:rPr>
              <a:t>is</a:t>
            </a:r>
            <a:r>
              <a:rPr sz="2600" spc="5" dirty="0">
                <a:latin typeface="Microsoft Sans Serif"/>
                <a:cs typeface="Microsoft Sans Serif"/>
              </a:rPr>
              <a:t> </a:t>
            </a:r>
            <a:r>
              <a:rPr sz="2600" spc="90" dirty="0">
                <a:latin typeface="Microsoft Sans Serif"/>
                <a:cs typeface="Microsoft Sans Serif"/>
              </a:rPr>
              <a:t>present </a:t>
            </a:r>
            <a:r>
              <a:rPr sz="2600" spc="105" dirty="0">
                <a:latin typeface="Microsoft Sans Serif"/>
                <a:cs typeface="Microsoft Sans Serif"/>
              </a:rPr>
              <a:t>in </a:t>
            </a:r>
            <a:r>
              <a:rPr sz="2600" spc="95" dirty="0">
                <a:latin typeface="Microsoft Sans Serif"/>
                <a:cs typeface="Microsoft Sans Serif"/>
              </a:rPr>
              <a:t>many </a:t>
            </a:r>
            <a:r>
              <a:rPr sz="2600" spc="45" dirty="0">
                <a:latin typeface="Microsoft Sans Serif"/>
                <a:cs typeface="Microsoft Sans Serif"/>
              </a:rPr>
              <a:t>high-level </a:t>
            </a:r>
            <a:r>
              <a:rPr sz="2600" spc="50" dirty="0">
                <a:latin typeface="Microsoft Sans Serif"/>
                <a:cs typeface="Microsoft Sans Serif"/>
              </a:rPr>
              <a:t> </a:t>
            </a:r>
            <a:r>
              <a:rPr sz="2600" spc="25" dirty="0">
                <a:latin typeface="Microsoft Sans Serif"/>
                <a:cs typeface="Microsoft Sans Serif"/>
              </a:rPr>
              <a:t>languages.</a:t>
            </a:r>
            <a:endParaRPr sz="2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har char="•"/>
            </a:pPr>
            <a:endParaRPr sz="4600">
              <a:latin typeface="Microsoft Sans Serif"/>
              <a:cs typeface="Microsoft Sans Serif"/>
            </a:endParaRPr>
          </a:p>
          <a:p>
            <a:pPr marL="250190" indent="-238125">
              <a:lnSpc>
                <a:spcPct val="100000"/>
              </a:lnSpc>
              <a:spcBef>
                <a:spcPts val="5"/>
              </a:spcBef>
              <a:buChar char="•"/>
              <a:tabLst>
                <a:tab pos="250190" algn="l"/>
                <a:tab pos="250825" algn="l"/>
              </a:tabLst>
            </a:pPr>
            <a:r>
              <a:rPr sz="2200" spc="65" dirty="0">
                <a:latin typeface="Microsoft Sans Serif"/>
                <a:cs typeface="Microsoft Sans Serif"/>
              </a:rPr>
              <a:t>Note: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spc="30" dirty="0">
                <a:latin typeface="Microsoft Sans Serif"/>
                <a:cs typeface="Microsoft Sans Serif"/>
              </a:rPr>
              <a:t>Pseudocode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is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spc="130" dirty="0">
                <a:latin typeface="Microsoft Sans Serif"/>
                <a:cs typeface="Microsoft Sans Serif"/>
              </a:rPr>
              <a:t>not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60" dirty="0">
                <a:latin typeface="Microsoft Sans Serif"/>
                <a:cs typeface="Microsoft Sans Serif"/>
              </a:rPr>
              <a:t>an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40" dirty="0">
                <a:latin typeface="Microsoft Sans Serif"/>
                <a:cs typeface="Microsoft Sans Serif"/>
              </a:rPr>
              <a:t>actual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spc="95" dirty="0">
                <a:latin typeface="Microsoft Sans Serif"/>
                <a:cs typeface="Microsoft Sans Serif"/>
              </a:rPr>
              <a:t>programming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spc="20" dirty="0">
                <a:latin typeface="Microsoft Sans Serif"/>
                <a:cs typeface="Microsoft Sans Serif"/>
              </a:rPr>
              <a:t>language.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8205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Design</a:t>
            </a:r>
            <a:r>
              <a:rPr spc="75" dirty="0"/>
              <a:t> </a:t>
            </a:r>
            <a:r>
              <a:rPr dirty="0"/>
              <a:t>and</a:t>
            </a:r>
            <a:r>
              <a:rPr spc="-370" dirty="0"/>
              <a:t> </a:t>
            </a:r>
            <a:r>
              <a:rPr spc="-15" dirty="0"/>
              <a:t>Analysis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416925">
              <a:lnSpc>
                <a:spcPct val="100000"/>
              </a:lnSpc>
              <a:spcBef>
                <a:spcPts val="100"/>
              </a:spcBef>
            </a:pPr>
            <a:r>
              <a:rPr dirty="0"/>
              <a:t>Can</a:t>
            </a:r>
            <a:r>
              <a:rPr spc="75" dirty="0"/>
              <a:t> </a:t>
            </a:r>
            <a:r>
              <a:rPr dirty="0"/>
              <a:t>I</a:t>
            </a:r>
            <a:r>
              <a:rPr spc="80" dirty="0"/>
              <a:t> </a:t>
            </a:r>
            <a:r>
              <a:rPr dirty="0"/>
              <a:t>do</a:t>
            </a:r>
            <a:r>
              <a:rPr spc="55" dirty="0"/>
              <a:t> </a:t>
            </a:r>
            <a:r>
              <a:rPr dirty="0"/>
              <a:t>better?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15948" y="9206280"/>
            <a:ext cx="373951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35" dirty="0">
                <a:latin typeface="Microsoft Sans Serif"/>
                <a:cs typeface="Microsoft Sans Serif"/>
              </a:rPr>
              <a:t>Algorithm</a:t>
            </a:r>
            <a:r>
              <a:rPr sz="3400" spc="-60" dirty="0">
                <a:latin typeface="Microsoft Sans Serif"/>
                <a:cs typeface="Microsoft Sans Serif"/>
              </a:rPr>
              <a:t> </a:t>
            </a:r>
            <a:r>
              <a:rPr sz="3400" spc="-15" dirty="0">
                <a:latin typeface="Microsoft Sans Serif"/>
                <a:cs typeface="Microsoft Sans Serif"/>
              </a:rPr>
              <a:t>Designer</a:t>
            </a:r>
            <a:endParaRPr sz="3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6383" y="3500628"/>
            <a:ext cx="1543812" cy="16824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8011" y="5858255"/>
            <a:ext cx="1379220" cy="18684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32428" y="6146063"/>
            <a:ext cx="1209421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4325" marR="5080" indent="-302260">
              <a:lnSpc>
                <a:spcPct val="116100"/>
              </a:lnSpc>
              <a:spcBef>
                <a:spcPts val="100"/>
              </a:spcBef>
              <a:buChar char="•"/>
              <a:tabLst>
                <a:tab pos="314325" algn="l"/>
                <a:tab pos="314960" algn="l"/>
                <a:tab pos="1570355" algn="l"/>
              </a:tabLst>
            </a:pPr>
            <a:r>
              <a:rPr sz="2800" spc="-50" dirty="0">
                <a:solidFill>
                  <a:srgbClr val="1F487C"/>
                </a:solidFill>
                <a:latin typeface="Microsoft Sans Serif"/>
                <a:cs typeface="Microsoft Sans Serif"/>
              </a:rPr>
              <a:t>Space:	</a:t>
            </a:r>
            <a:r>
              <a:rPr sz="2800" spc="135" dirty="0">
                <a:solidFill>
                  <a:srgbClr val="1F487C"/>
                </a:solidFill>
                <a:latin typeface="Microsoft Sans Serif"/>
                <a:cs typeface="Microsoft Sans Serif"/>
              </a:rPr>
              <a:t>Amount</a:t>
            </a:r>
            <a:r>
              <a:rPr sz="2800" spc="-6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165" dirty="0">
                <a:solidFill>
                  <a:srgbClr val="1F487C"/>
                </a:solidFill>
                <a:latin typeface="Microsoft Sans Serif"/>
                <a:cs typeface="Microsoft Sans Serif"/>
              </a:rPr>
              <a:t>to</a:t>
            </a:r>
            <a:r>
              <a:rPr sz="2800" spc="-2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150" dirty="0">
                <a:solidFill>
                  <a:srgbClr val="1F487C"/>
                </a:solidFill>
                <a:latin typeface="Microsoft Sans Serif"/>
                <a:cs typeface="Microsoft Sans Serif"/>
              </a:rPr>
              <a:t>memory</a:t>
            </a:r>
            <a:r>
              <a:rPr sz="2800" spc="-4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85" dirty="0">
                <a:solidFill>
                  <a:srgbClr val="1F487C"/>
                </a:solidFill>
                <a:latin typeface="Microsoft Sans Serif"/>
                <a:cs typeface="Microsoft Sans Serif"/>
              </a:rPr>
              <a:t>needed</a:t>
            </a:r>
            <a:r>
              <a:rPr sz="2800" spc="-6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80" dirty="0">
                <a:solidFill>
                  <a:srgbClr val="1F487C"/>
                </a:solidFill>
                <a:latin typeface="Microsoft Sans Serif"/>
                <a:cs typeface="Microsoft Sans Serif"/>
              </a:rPr>
              <a:t>by</a:t>
            </a:r>
            <a:r>
              <a:rPr sz="2800" spc="-2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1F487C"/>
                </a:solidFill>
                <a:latin typeface="Microsoft Sans Serif"/>
                <a:cs typeface="Microsoft Sans Serif"/>
              </a:rPr>
              <a:t>the</a:t>
            </a:r>
            <a:r>
              <a:rPr sz="2800" spc="-3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1F487C"/>
                </a:solidFill>
                <a:latin typeface="Microsoft Sans Serif"/>
                <a:cs typeface="Microsoft Sans Serif"/>
              </a:rPr>
              <a:t>algorithm</a:t>
            </a:r>
            <a:r>
              <a:rPr sz="2800" spc="-4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170" dirty="0">
                <a:solidFill>
                  <a:srgbClr val="1F487C"/>
                </a:solidFill>
                <a:latin typeface="Microsoft Sans Serif"/>
                <a:cs typeface="Microsoft Sans Serif"/>
              </a:rPr>
              <a:t>for</a:t>
            </a:r>
            <a:r>
              <a:rPr sz="2800" spc="-2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1F487C"/>
                </a:solidFill>
                <a:latin typeface="Microsoft Sans Serif"/>
                <a:cs typeface="Microsoft Sans Serif"/>
              </a:rPr>
              <a:t>its</a:t>
            </a:r>
            <a:r>
              <a:rPr sz="2800" spc="-3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95" dirty="0">
                <a:solidFill>
                  <a:srgbClr val="1F487C"/>
                </a:solidFill>
                <a:latin typeface="Microsoft Sans Serif"/>
                <a:cs typeface="Microsoft Sans Serif"/>
              </a:rPr>
              <a:t>completion. </a:t>
            </a:r>
            <a:r>
              <a:rPr sz="2800" spc="-73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-60" dirty="0">
                <a:solidFill>
                  <a:srgbClr val="1F487C"/>
                </a:solidFill>
                <a:latin typeface="Microsoft Sans Serif"/>
                <a:cs typeface="Microsoft Sans Serif"/>
              </a:rPr>
              <a:t>(Space</a:t>
            </a:r>
            <a:r>
              <a:rPr sz="2800" spc="-5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55" dirty="0">
                <a:solidFill>
                  <a:srgbClr val="1F487C"/>
                </a:solidFill>
                <a:latin typeface="Microsoft Sans Serif"/>
                <a:cs typeface="Microsoft Sans Serif"/>
              </a:rPr>
              <a:t>Complexity)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6800" y="8290559"/>
            <a:ext cx="1322832" cy="165963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81076" y="447878"/>
            <a:ext cx="9107170" cy="1200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700" spc="-10" dirty="0"/>
              <a:t>Analysis</a:t>
            </a:r>
            <a:r>
              <a:rPr sz="7700" spc="60" dirty="0"/>
              <a:t> </a:t>
            </a:r>
            <a:r>
              <a:rPr sz="7700" dirty="0"/>
              <a:t>of</a:t>
            </a:r>
            <a:r>
              <a:rPr sz="7700" spc="-375" dirty="0"/>
              <a:t> </a:t>
            </a:r>
            <a:r>
              <a:rPr sz="7700" spc="-10" dirty="0"/>
              <a:t>Algorithm</a:t>
            </a:r>
            <a:endParaRPr sz="7700"/>
          </a:p>
        </p:txBody>
      </p:sp>
      <p:sp>
        <p:nvSpPr>
          <p:cNvPr id="7" name="object 7"/>
          <p:cNvSpPr txBox="1"/>
          <p:nvPr/>
        </p:nvSpPr>
        <p:spPr>
          <a:xfrm>
            <a:off x="3302253" y="8562543"/>
            <a:ext cx="11791315" cy="106807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900" spc="70" dirty="0">
                <a:solidFill>
                  <a:srgbClr val="1F487C"/>
                </a:solidFill>
                <a:latin typeface="Microsoft Sans Serif"/>
                <a:cs typeface="Microsoft Sans Serif"/>
              </a:rPr>
              <a:t>Good</a:t>
            </a:r>
            <a:r>
              <a:rPr sz="2900" spc="-7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900" spc="114" dirty="0">
                <a:solidFill>
                  <a:srgbClr val="1F487C"/>
                </a:solidFill>
                <a:latin typeface="Microsoft Sans Serif"/>
                <a:cs typeface="Microsoft Sans Serif"/>
              </a:rPr>
              <a:t>Algorithm</a:t>
            </a:r>
            <a:endParaRPr sz="2900">
              <a:latin typeface="Microsoft Sans Serif"/>
              <a:cs typeface="Microsoft Sans Serif"/>
            </a:endParaRPr>
          </a:p>
          <a:p>
            <a:pPr marL="106680">
              <a:lnSpc>
                <a:spcPct val="100000"/>
              </a:lnSpc>
              <a:spcBef>
                <a:spcPts val="625"/>
              </a:spcBef>
            </a:pPr>
            <a:r>
              <a:rPr sz="2900" spc="-25" dirty="0">
                <a:solidFill>
                  <a:srgbClr val="1F487C"/>
                </a:solidFill>
                <a:latin typeface="Microsoft Sans Serif"/>
                <a:cs typeface="Microsoft Sans Serif"/>
              </a:rPr>
              <a:t>Solve</a:t>
            </a:r>
            <a:r>
              <a:rPr sz="2900" spc="-3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900" dirty="0">
                <a:solidFill>
                  <a:srgbClr val="1F487C"/>
                </a:solidFill>
                <a:latin typeface="Microsoft Sans Serif"/>
                <a:cs typeface="Microsoft Sans Serif"/>
              </a:rPr>
              <a:t>a</a:t>
            </a:r>
            <a:r>
              <a:rPr sz="2900" spc="-1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900" spc="145" dirty="0">
                <a:solidFill>
                  <a:srgbClr val="1F487C"/>
                </a:solidFill>
                <a:latin typeface="Microsoft Sans Serif"/>
                <a:cs typeface="Microsoft Sans Serif"/>
              </a:rPr>
              <a:t>problem</a:t>
            </a:r>
            <a:r>
              <a:rPr sz="2900" spc="-3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900" spc="120" dirty="0">
                <a:solidFill>
                  <a:srgbClr val="1F487C"/>
                </a:solidFill>
                <a:latin typeface="Microsoft Sans Serif"/>
                <a:cs typeface="Microsoft Sans Serif"/>
              </a:rPr>
              <a:t>in</a:t>
            </a:r>
            <a:r>
              <a:rPr sz="2900" spc="-2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900" spc="-10" dirty="0">
                <a:solidFill>
                  <a:srgbClr val="1F487C"/>
                </a:solidFill>
                <a:latin typeface="Microsoft Sans Serif"/>
                <a:cs typeface="Microsoft Sans Serif"/>
              </a:rPr>
              <a:t>less</a:t>
            </a:r>
            <a:r>
              <a:rPr sz="2900" spc="-2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900" spc="160" dirty="0">
                <a:solidFill>
                  <a:srgbClr val="1F487C"/>
                </a:solidFill>
                <a:latin typeface="Microsoft Sans Serif"/>
                <a:cs typeface="Microsoft Sans Serif"/>
              </a:rPr>
              <a:t>amount</a:t>
            </a:r>
            <a:r>
              <a:rPr sz="2900" spc="-5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900" spc="155" dirty="0">
                <a:solidFill>
                  <a:srgbClr val="1F487C"/>
                </a:solidFill>
                <a:latin typeface="Microsoft Sans Serif"/>
                <a:cs typeface="Microsoft Sans Serif"/>
              </a:rPr>
              <a:t>of</a:t>
            </a:r>
            <a:r>
              <a:rPr sz="2900" spc="-2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900" spc="140" dirty="0">
                <a:solidFill>
                  <a:srgbClr val="1F487C"/>
                </a:solidFill>
                <a:latin typeface="Microsoft Sans Serif"/>
                <a:cs typeface="Microsoft Sans Serif"/>
              </a:rPr>
              <a:t>time</a:t>
            </a:r>
            <a:r>
              <a:rPr sz="2900" spc="-1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900" spc="180" dirty="0">
                <a:solidFill>
                  <a:srgbClr val="1F487C"/>
                </a:solidFill>
                <a:latin typeface="Microsoft Sans Serif"/>
                <a:cs typeface="Microsoft Sans Serif"/>
              </a:rPr>
              <a:t>or</a:t>
            </a:r>
            <a:r>
              <a:rPr sz="2900" spc="-1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900" spc="5" dirty="0">
                <a:solidFill>
                  <a:srgbClr val="1F487C"/>
                </a:solidFill>
                <a:latin typeface="Microsoft Sans Serif"/>
                <a:cs typeface="Microsoft Sans Serif"/>
              </a:rPr>
              <a:t>space</a:t>
            </a:r>
            <a:r>
              <a:rPr sz="2900" spc="-3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900" spc="95" dirty="0">
                <a:solidFill>
                  <a:srgbClr val="1F487C"/>
                </a:solidFill>
                <a:latin typeface="Microsoft Sans Serif"/>
                <a:cs typeface="Microsoft Sans Serif"/>
              </a:rPr>
              <a:t>complexity</a:t>
            </a:r>
            <a:r>
              <a:rPr sz="2900" spc="-1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900" spc="180" dirty="0">
                <a:solidFill>
                  <a:srgbClr val="1F487C"/>
                </a:solidFill>
                <a:latin typeface="Microsoft Sans Serif"/>
                <a:cs typeface="Microsoft Sans Serif"/>
              </a:rPr>
              <a:t>or</a:t>
            </a:r>
            <a:r>
              <a:rPr sz="2900" spc="-2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900" spc="125" dirty="0">
                <a:solidFill>
                  <a:srgbClr val="1F487C"/>
                </a:solidFill>
                <a:latin typeface="Microsoft Sans Serif"/>
                <a:cs typeface="Microsoft Sans Serif"/>
              </a:rPr>
              <a:t>both.</a:t>
            </a:r>
            <a:endParaRPr sz="29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0668" y="1910088"/>
            <a:ext cx="14968855" cy="28740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4325" marR="841375" indent="-302260">
              <a:lnSpc>
                <a:spcPct val="116100"/>
              </a:lnSpc>
              <a:spcBef>
                <a:spcPts val="95"/>
              </a:spcBef>
              <a:buChar char="•"/>
              <a:tabLst>
                <a:tab pos="314325" algn="l"/>
                <a:tab pos="314960" algn="l"/>
              </a:tabLst>
            </a:pPr>
            <a:r>
              <a:rPr sz="2800" spc="15" dirty="0">
                <a:solidFill>
                  <a:srgbClr val="1F487C"/>
                </a:solidFill>
                <a:latin typeface="Microsoft Sans Serif"/>
                <a:cs typeface="Microsoft Sans Serif"/>
              </a:rPr>
              <a:t>Given</a:t>
            </a:r>
            <a:r>
              <a:rPr sz="2800" spc="-4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a</a:t>
            </a:r>
            <a:r>
              <a:rPr sz="2800" spc="-2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100" dirty="0">
                <a:solidFill>
                  <a:srgbClr val="1F487C"/>
                </a:solidFill>
                <a:latin typeface="Microsoft Sans Serif"/>
                <a:cs typeface="Microsoft Sans Serif"/>
              </a:rPr>
              <a:t>particular</a:t>
            </a:r>
            <a:r>
              <a:rPr sz="2800" spc="-4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140" dirty="0">
                <a:solidFill>
                  <a:srgbClr val="1F487C"/>
                </a:solidFill>
                <a:latin typeface="Microsoft Sans Serif"/>
                <a:cs typeface="Microsoft Sans Serif"/>
              </a:rPr>
              <a:t>problem</a:t>
            </a:r>
            <a:r>
              <a:rPr sz="2800" spc="-5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150" dirty="0">
                <a:solidFill>
                  <a:srgbClr val="1F487C"/>
                </a:solidFill>
                <a:latin typeface="Microsoft Sans Serif"/>
                <a:cs typeface="Microsoft Sans Serif"/>
              </a:rPr>
              <a:t>of</a:t>
            </a:r>
            <a:r>
              <a:rPr sz="2800" spc="-1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-25" dirty="0">
                <a:solidFill>
                  <a:srgbClr val="1F487C"/>
                </a:solidFill>
                <a:latin typeface="Microsoft Sans Serif"/>
                <a:cs typeface="Microsoft Sans Serif"/>
              </a:rPr>
              <a:t>size</a:t>
            </a:r>
            <a:r>
              <a:rPr sz="2800" spc="-2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60" dirty="0">
                <a:solidFill>
                  <a:srgbClr val="1F487C"/>
                </a:solidFill>
                <a:latin typeface="Microsoft Sans Serif"/>
                <a:cs typeface="Microsoft Sans Serif"/>
              </a:rPr>
              <a:t>n.</a:t>
            </a:r>
            <a:r>
              <a:rPr sz="2800" spc="-1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The</a:t>
            </a:r>
            <a:r>
              <a:rPr sz="2800" spc="-2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135" dirty="0">
                <a:solidFill>
                  <a:srgbClr val="1F487C"/>
                </a:solidFill>
                <a:latin typeface="Microsoft Sans Serif"/>
                <a:cs typeface="Microsoft Sans Serif"/>
              </a:rPr>
              <a:t>time</a:t>
            </a:r>
            <a:r>
              <a:rPr sz="2800" spc="-1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114" dirty="0">
                <a:solidFill>
                  <a:srgbClr val="1F487C"/>
                </a:solidFill>
                <a:latin typeface="Microsoft Sans Serif"/>
                <a:cs typeface="Microsoft Sans Serif"/>
              </a:rPr>
              <a:t>required</a:t>
            </a:r>
            <a:r>
              <a:rPr sz="2800" spc="-5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80" dirty="0">
                <a:solidFill>
                  <a:srgbClr val="1F487C"/>
                </a:solidFill>
                <a:latin typeface="Microsoft Sans Serif"/>
                <a:cs typeface="Microsoft Sans Serif"/>
              </a:rPr>
              <a:t>by</a:t>
            </a:r>
            <a:r>
              <a:rPr sz="2800" spc="-3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50" dirty="0">
                <a:solidFill>
                  <a:srgbClr val="1F487C"/>
                </a:solidFill>
                <a:latin typeface="Microsoft Sans Serif"/>
                <a:cs typeface="Microsoft Sans Serif"/>
              </a:rPr>
              <a:t>any</a:t>
            </a:r>
            <a:r>
              <a:rPr sz="2800" spc="-1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114" dirty="0">
                <a:solidFill>
                  <a:srgbClr val="1F487C"/>
                </a:solidFill>
                <a:latin typeface="Microsoft Sans Serif"/>
                <a:cs typeface="Microsoft Sans Serif"/>
              </a:rPr>
              <a:t>algorithm</a:t>
            </a:r>
            <a:r>
              <a:rPr sz="2800" spc="-3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170" dirty="0">
                <a:solidFill>
                  <a:srgbClr val="1F487C"/>
                </a:solidFill>
                <a:latin typeface="Microsoft Sans Serif"/>
                <a:cs typeface="Microsoft Sans Serif"/>
              </a:rPr>
              <a:t>for</a:t>
            </a:r>
            <a:r>
              <a:rPr sz="2800" spc="-1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25" dirty="0">
                <a:solidFill>
                  <a:srgbClr val="1F487C"/>
                </a:solidFill>
                <a:latin typeface="Microsoft Sans Serif"/>
                <a:cs typeface="Microsoft Sans Serif"/>
              </a:rPr>
              <a:t>solving, </a:t>
            </a:r>
            <a:r>
              <a:rPr sz="2800" spc="-73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85" dirty="0">
                <a:solidFill>
                  <a:srgbClr val="1F487C"/>
                </a:solidFill>
                <a:latin typeface="Microsoft Sans Serif"/>
                <a:cs typeface="Microsoft Sans Serif"/>
              </a:rPr>
              <a:t>this</a:t>
            </a:r>
            <a:r>
              <a:rPr sz="2800" spc="-2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140" dirty="0">
                <a:solidFill>
                  <a:srgbClr val="1F487C"/>
                </a:solidFill>
                <a:latin typeface="Microsoft Sans Serif"/>
                <a:cs typeface="Microsoft Sans Serif"/>
              </a:rPr>
              <a:t>problem</a:t>
            </a:r>
            <a:r>
              <a:rPr sz="2800" spc="-3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1F487C"/>
                </a:solidFill>
                <a:latin typeface="Microsoft Sans Serif"/>
                <a:cs typeface="Microsoft Sans Serif"/>
              </a:rPr>
              <a:t>is</a:t>
            </a:r>
            <a:r>
              <a:rPr sz="2800" spc="-2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1F487C"/>
                </a:solidFill>
                <a:latin typeface="Microsoft Sans Serif"/>
                <a:cs typeface="Microsoft Sans Serif"/>
              </a:rPr>
              <a:t>denoted</a:t>
            </a:r>
            <a:r>
              <a:rPr sz="2800" spc="-4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80" dirty="0">
                <a:solidFill>
                  <a:srgbClr val="1F487C"/>
                </a:solidFill>
                <a:latin typeface="Microsoft Sans Serif"/>
                <a:cs typeface="Microsoft Sans Serif"/>
              </a:rPr>
              <a:t>by</a:t>
            </a:r>
            <a:r>
              <a:rPr sz="2800" spc="-1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a</a:t>
            </a:r>
            <a:r>
              <a:rPr sz="2800" spc="-3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1F487C"/>
                </a:solidFill>
                <a:latin typeface="Microsoft Sans Serif"/>
                <a:cs typeface="Microsoft Sans Serif"/>
              </a:rPr>
              <a:t>function</a:t>
            </a:r>
            <a:r>
              <a:rPr sz="2800" spc="-2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40" dirty="0">
                <a:solidFill>
                  <a:srgbClr val="1F487C"/>
                </a:solidFill>
                <a:latin typeface="Microsoft Sans Serif"/>
                <a:cs typeface="Microsoft Sans Serif"/>
              </a:rPr>
              <a:t>such</a:t>
            </a:r>
            <a:r>
              <a:rPr sz="2800" spc="-4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-40" dirty="0">
                <a:solidFill>
                  <a:srgbClr val="1F487C"/>
                </a:solidFill>
                <a:latin typeface="Microsoft Sans Serif"/>
                <a:cs typeface="Microsoft Sans Serif"/>
              </a:rPr>
              <a:t>as</a:t>
            </a:r>
            <a:r>
              <a:rPr sz="2800" spc="-2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1F487C"/>
                </a:solidFill>
                <a:latin typeface="Microsoft Sans Serif"/>
                <a:cs typeface="Microsoft Sans Serif"/>
              </a:rPr>
              <a:t>f(n).</a:t>
            </a:r>
            <a:endParaRPr sz="2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1F487C"/>
              </a:buClr>
              <a:buFont typeface="Microsoft Sans Serif"/>
              <a:buChar char="•"/>
            </a:pPr>
            <a:endParaRPr sz="3800">
              <a:latin typeface="Microsoft Sans Serif"/>
              <a:cs typeface="Microsoft Sans Serif"/>
            </a:endParaRPr>
          </a:p>
          <a:p>
            <a:pPr marL="2743200" marR="5080" lvl="1" indent="-302260">
              <a:lnSpc>
                <a:spcPct val="116100"/>
              </a:lnSpc>
              <a:spcBef>
                <a:spcPts val="2525"/>
              </a:spcBef>
              <a:buChar char="•"/>
              <a:tabLst>
                <a:tab pos="2743200" algn="l"/>
                <a:tab pos="2743835" algn="l"/>
              </a:tabLst>
            </a:pPr>
            <a:r>
              <a:rPr sz="2800" spc="40" dirty="0">
                <a:solidFill>
                  <a:srgbClr val="1F487C"/>
                </a:solidFill>
                <a:latin typeface="Microsoft Sans Serif"/>
                <a:cs typeface="Microsoft Sans Serif"/>
              </a:rPr>
              <a:t>Time </a:t>
            </a:r>
            <a:r>
              <a:rPr sz="2800" spc="85" dirty="0">
                <a:solidFill>
                  <a:srgbClr val="1F487C"/>
                </a:solidFill>
                <a:latin typeface="Microsoft Sans Serif"/>
                <a:cs typeface="Microsoft Sans Serif"/>
              </a:rPr>
              <a:t>complexity </a:t>
            </a:r>
            <a:r>
              <a:rPr sz="2800" spc="70" dirty="0">
                <a:solidFill>
                  <a:srgbClr val="1F487C"/>
                </a:solidFill>
                <a:latin typeface="Microsoft Sans Serif"/>
                <a:cs typeface="Microsoft Sans Serif"/>
              </a:rPr>
              <a:t>defines </a:t>
            </a:r>
            <a:r>
              <a:rPr sz="2800" spc="120" dirty="0">
                <a:solidFill>
                  <a:srgbClr val="1F487C"/>
                </a:solidFill>
                <a:latin typeface="Microsoft Sans Serif"/>
                <a:cs typeface="Microsoft Sans Serif"/>
              </a:rPr>
              <a:t>the </a:t>
            </a:r>
            <a:r>
              <a:rPr sz="2800" spc="114" dirty="0">
                <a:solidFill>
                  <a:srgbClr val="1F487C"/>
                </a:solidFill>
                <a:latin typeface="Microsoft Sans Serif"/>
                <a:cs typeface="Microsoft Sans Serif"/>
              </a:rPr>
              <a:t>total </a:t>
            </a:r>
            <a:r>
              <a:rPr sz="2800" spc="150" dirty="0">
                <a:solidFill>
                  <a:srgbClr val="1F487C"/>
                </a:solidFill>
                <a:latin typeface="Microsoft Sans Serif"/>
                <a:cs typeface="Microsoft Sans Serif"/>
              </a:rPr>
              <a:t>amount of </a:t>
            </a:r>
            <a:r>
              <a:rPr sz="2800" spc="135" dirty="0">
                <a:solidFill>
                  <a:srgbClr val="1F487C"/>
                </a:solidFill>
                <a:latin typeface="Microsoft Sans Serif"/>
                <a:cs typeface="Microsoft Sans Serif"/>
              </a:rPr>
              <a:t>time </a:t>
            </a:r>
            <a:r>
              <a:rPr sz="2800" spc="75" dirty="0">
                <a:solidFill>
                  <a:srgbClr val="1F487C"/>
                </a:solidFill>
                <a:latin typeface="Microsoft Sans Serif"/>
                <a:cs typeface="Microsoft Sans Serif"/>
              </a:rPr>
              <a:t>an </a:t>
            </a:r>
            <a:r>
              <a:rPr sz="2800" spc="114" dirty="0">
                <a:solidFill>
                  <a:srgbClr val="1F487C"/>
                </a:solidFill>
                <a:latin typeface="Microsoft Sans Serif"/>
                <a:cs typeface="Microsoft Sans Serif"/>
              </a:rPr>
              <a:t>algorithm </a:t>
            </a:r>
            <a:r>
              <a:rPr sz="2800" spc="50" dirty="0">
                <a:solidFill>
                  <a:srgbClr val="1F487C"/>
                </a:solidFill>
                <a:latin typeface="Microsoft Sans Serif"/>
                <a:cs typeface="Microsoft Sans Serif"/>
              </a:rPr>
              <a:t>needs </a:t>
            </a:r>
            <a:r>
              <a:rPr sz="2800" spc="165" dirty="0">
                <a:solidFill>
                  <a:srgbClr val="1F487C"/>
                </a:solidFill>
                <a:latin typeface="Microsoft Sans Serif"/>
                <a:cs typeface="Microsoft Sans Serif"/>
              </a:rPr>
              <a:t>to </a:t>
            </a:r>
            <a:r>
              <a:rPr sz="2800" spc="17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50" dirty="0">
                <a:solidFill>
                  <a:srgbClr val="1F487C"/>
                </a:solidFill>
                <a:latin typeface="Microsoft Sans Serif"/>
                <a:cs typeface="Microsoft Sans Serif"/>
              </a:rPr>
              <a:t>execute</a:t>
            </a:r>
            <a:r>
              <a:rPr sz="2800" spc="-5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40" dirty="0">
                <a:solidFill>
                  <a:srgbClr val="1F487C"/>
                </a:solidFill>
                <a:latin typeface="Microsoft Sans Serif"/>
                <a:cs typeface="Microsoft Sans Serif"/>
              </a:rPr>
              <a:t>all</a:t>
            </a:r>
            <a:r>
              <a:rPr sz="28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1F487C"/>
                </a:solidFill>
                <a:latin typeface="Microsoft Sans Serif"/>
                <a:cs typeface="Microsoft Sans Serif"/>
              </a:rPr>
              <a:t>its</a:t>
            </a:r>
            <a:r>
              <a:rPr sz="2800" spc="-1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25" dirty="0">
                <a:solidFill>
                  <a:srgbClr val="1F487C"/>
                </a:solidFill>
                <a:latin typeface="Microsoft Sans Serif"/>
                <a:cs typeface="Microsoft Sans Serif"/>
              </a:rPr>
              <a:t>key</a:t>
            </a:r>
            <a:r>
              <a:rPr sz="2800" spc="-2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85" dirty="0">
                <a:solidFill>
                  <a:srgbClr val="1F487C"/>
                </a:solidFill>
                <a:latin typeface="Microsoft Sans Serif"/>
                <a:cs typeface="Microsoft Sans Serif"/>
              </a:rPr>
              <a:t>statements</a:t>
            </a:r>
            <a:r>
              <a:rPr sz="2800" spc="-1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100" dirty="0">
                <a:solidFill>
                  <a:srgbClr val="1F487C"/>
                </a:solidFill>
                <a:latin typeface="Microsoft Sans Serif"/>
                <a:cs typeface="Microsoft Sans Serif"/>
              </a:rPr>
              <a:t>and</a:t>
            </a:r>
            <a:r>
              <a:rPr sz="2800" spc="-3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110" dirty="0">
                <a:solidFill>
                  <a:srgbClr val="1F487C"/>
                </a:solidFill>
                <a:latin typeface="Microsoft Sans Serif"/>
                <a:cs typeface="Microsoft Sans Serif"/>
              </a:rPr>
              <a:t>in</a:t>
            </a:r>
            <a:r>
              <a:rPr sz="2800" spc="-1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75" dirty="0">
                <a:solidFill>
                  <a:srgbClr val="1F487C"/>
                </a:solidFill>
                <a:latin typeface="Microsoft Sans Serif"/>
                <a:cs typeface="Microsoft Sans Serif"/>
              </a:rPr>
              <a:t>generating</a:t>
            </a:r>
            <a:r>
              <a:rPr sz="2800" spc="-6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1F487C"/>
                </a:solidFill>
                <a:latin typeface="Microsoft Sans Serif"/>
                <a:cs typeface="Microsoft Sans Serif"/>
              </a:rPr>
              <a:t>the</a:t>
            </a:r>
            <a:r>
              <a:rPr sz="2800" spc="-1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140" dirty="0">
                <a:solidFill>
                  <a:srgbClr val="1F487C"/>
                </a:solidFill>
                <a:latin typeface="Microsoft Sans Serif"/>
                <a:cs typeface="Microsoft Sans Serif"/>
              </a:rPr>
              <a:t>output.</a:t>
            </a:r>
            <a:r>
              <a:rPr sz="2800" spc="-1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95" dirty="0">
                <a:solidFill>
                  <a:srgbClr val="1F487C"/>
                </a:solidFill>
                <a:latin typeface="Microsoft Sans Serif"/>
                <a:cs typeface="Microsoft Sans Serif"/>
              </a:rPr>
              <a:t>(running</a:t>
            </a:r>
            <a:r>
              <a:rPr sz="2800" spc="-4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85" dirty="0">
                <a:solidFill>
                  <a:srgbClr val="1F487C"/>
                </a:solidFill>
                <a:latin typeface="Microsoft Sans Serif"/>
                <a:cs typeface="Microsoft Sans Serif"/>
              </a:rPr>
              <a:t>time)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4525" y="2793618"/>
            <a:ext cx="11116310" cy="6351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25" dirty="0">
                <a:solidFill>
                  <a:srgbClr val="1F487C"/>
                </a:solidFill>
                <a:latin typeface="Microsoft Sans Serif"/>
                <a:cs typeface="Microsoft Sans Serif"/>
              </a:rPr>
              <a:t>Generally,</a:t>
            </a:r>
            <a:r>
              <a:rPr sz="300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3000" spc="90" dirty="0">
                <a:solidFill>
                  <a:srgbClr val="1F487C"/>
                </a:solidFill>
                <a:latin typeface="Microsoft Sans Serif"/>
                <a:cs typeface="Microsoft Sans Serif"/>
              </a:rPr>
              <a:t>we</a:t>
            </a:r>
            <a:r>
              <a:rPr sz="3000" spc="-2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3000" spc="175" dirty="0">
                <a:solidFill>
                  <a:srgbClr val="1F487C"/>
                </a:solidFill>
                <a:latin typeface="Microsoft Sans Serif"/>
                <a:cs typeface="Microsoft Sans Serif"/>
              </a:rPr>
              <a:t>perform</a:t>
            </a:r>
            <a:r>
              <a:rPr sz="3000" spc="-2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1F487C"/>
                </a:solidFill>
                <a:latin typeface="Microsoft Sans Serif"/>
                <a:cs typeface="Microsoft Sans Serif"/>
              </a:rPr>
              <a:t>the</a:t>
            </a:r>
            <a:r>
              <a:rPr sz="3000" spc="-1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3000" spc="110" dirty="0">
                <a:solidFill>
                  <a:srgbClr val="1F487C"/>
                </a:solidFill>
                <a:latin typeface="Microsoft Sans Serif"/>
                <a:cs typeface="Microsoft Sans Serif"/>
              </a:rPr>
              <a:t>following</a:t>
            </a:r>
            <a:r>
              <a:rPr sz="3000" spc="-2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3000" spc="65" dirty="0">
                <a:solidFill>
                  <a:srgbClr val="1F487C"/>
                </a:solidFill>
                <a:latin typeface="Microsoft Sans Serif"/>
                <a:cs typeface="Microsoft Sans Serif"/>
              </a:rPr>
              <a:t>types</a:t>
            </a:r>
            <a:r>
              <a:rPr sz="3000" spc="-2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3000" spc="160" dirty="0">
                <a:solidFill>
                  <a:srgbClr val="1F487C"/>
                </a:solidFill>
                <a:latin typeface="Microsoft Sans Serif"/>
                <a:cs typeface="Microsoft Sans Serif"/>
              </a:rPr>
              <a:t>of</a:t>
            </a:r>
            <a:r>
              <a:rPr sz="3000" spc="-3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3000" spc="20" dirty="0">
                <a:solidFill>
                  <a:srgbClr val="1F487C"/>
                </a:solidFill>
                <a:latin typeface="Microsoft Sans Serif"/>
                <a:cs typeface="Microsoft Sans Serif"/>
              </a:rPr>
              <a:t>analysis</a:t>
            </a:r>
            <a:r>
              <a:rPr sz="3000" spc="-2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3000" dirty="0">
                <a:solidFill>
                  <a:srgbClr val="1F487C"/>
                </a:solidFill>
                <a:latin typeface="Microsoft Sans Serif"/>
                <a:cs typeface="Microsoft Sans Serif"/>
              </a:rPr>
              <a:t>−</a:t>
            </a: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3000" spc="25" dirty="0">
                <a:solidFill>
                  <a:srgbClr val="1F487C"/>
                </a:solidFill>
                <a:latin typeface="Microsoft Sans Serif"/>
                <a:cs typeface="Microsoft Sans Serif"/>
              </a:rPr>
              <a:t>For</a:t>
            </a:r>
            <a:r>
              <a:rPr sz="3000" spc="-4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3000" spc="170" dirty="0">
                <a:solidFill>
                  <a:srgbClr val="1F487C"/>
                </a:solidFill>
                <a:latin typeface="Microsoft Sans Serif"/>
                <a:cs typeface="Microsoft Sans Serif"/>
              </a:rPr>
              <a:t>n</a:t>
            </a:r>
            <a:r>
              <a:rPr sz="3000" spc="-4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3000" spc="160" dirty="0">
                <a:solidFill>
                  <a:srgbClr val="1F487C"/>
                </a:solidFill>
                <a:latin typeface="Microsoft Sans Serif"/>
                <a:cs typeface="Microsoft Sans Serif"/>
              </a:rPr>
              <a:t>input</a:t>
            </a:r>
            <a:r>
              <a:rPr sz="3000" spc="-4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3000" spc="-25" dirty="0">
                <a:solidFill>
                  <a:srgbClr val="1F487C"/>
                </a:solidFill>
                <a:latin typeface="Microsoft Sans Serif"/>
                <a:cs typeface="Microsoft Sans Serif"/>
              </a:rPr>
              <a:t>size</a:t>
            </a: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700">
              <a:latin typeface="Microsoft Sans Serif"/>
              <a:cs typeface="Microsoft Sans Serif"/>
            </a:endParaRPr>
          </a:p>
          <a:p>
            <a:pPr marL="660400" marR="5080" indent="-323215">
              <a:lnSpc>
                <a:spcPct val="116700"/>
              </a:lnSpc>
              <a:spcBef>
                <a:spcPts val="5"/>
              </a:spcBef>
              <a:buFont typeface="Microsoft Sans Serif"/>
              <a:buChar char="•"/>
              <a:tabLst>
                <a:tab pos="659765" algn="l"/>
                <a:tab pos="660400" algn="l"/>
              </a:tabLst>
            </a:pPr>
            <a:r>
              <a:rPr sz="3000" b="1" spc="-70" dirty="0">
                <a:solidFill>
                  <a:srgbClr val="1F487C"/>
                </a:solidFill>
                <a:latin typeface="Arial"/>
                <a:cs typeface="Arial"/>
              </a:rPr>
              <a:t>Worst-case</a:t>
            </a:r>
            <a:r>
              <a:rPr sz="3000" b="1" spc="-90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1F487C"/>
                </a:solidFill>
                <a:latin typeface="Arial"/>
                <a:cs typeface="Arial"/>
              </a:rPr>
              <a:t>−</a:t>
            </a:r>
            <a:r>
              <a:rPr sz="3000" b="1" spc="-55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The</a:t>
            </a:r>
            <a:r>
              <a:rPr sz="3000" spc="-1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3000" spc="165" dirty="0">
                <a:solidFill>
                  <a:srgbClr val="1F487C"/>
                </a:solidFill>
                <a:latin typeface="Microsoft Sans Serif"/>
                <a:cs typeface="Microsoft Sans Serif"/>
              </a:rPr>
              <a:t>maximum</a:t>
            </a:r>
            <a:r>
              <a:rPr sz="3000" spc="-4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3000" spc="160" dirty="0">
                <a:solidFill>
                  <a:srgbClr val="1F487C"/>
                </a:solidFill>
                <a:latin typeface="Microsoft Sans Serif"/>
                <a:cs typeface="Microsoft Sans Serif"/>
              </a:rPr>
              <a:t>amount</a:t>
            </a:r>
            <a:r>
              <a:rPr sz="3000" spc="-2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3000" spc="160" dirty="0">
                <a:solidFill>
                  <a:srgbClr val="1F487C"/>
                </a:solidFill>
                <a:latin typeface="Microsoft Sans Serif"/>
                <a:cs typeface="Microsoft Sans Serif"/>
              </a:rPr>
              <a:t>of</a:t>
            </a:r>
            <a:r>
              <a:rPr sz="3000" spc="-2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3000" spc="145" dirty="0">
                <a:solidFill>
                  <a:srgbClr val="1F487C"/>
                </a:solidFill>
                <a:latin typeface="Microsoft Sans Serif"/>
                <a:cs typeface="Microsoft Sans Serif"/>
              </a:rPr>
              <a:t>time</a:t>
            </a:r>
            <a:r>
              <a:rPr sz="3000" spc="-1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3000" spc="85" dirty="0">
                <a:solidFill>
                  <a:srgbClr val="1F487C"/>
                </a:solidFill>
                <a:latin typeface="Microsoft Sans Serif"/>
                <a:cs typeface="Microsoft Sans Serif"/>
              </a:rPr>
              <a:t>needed</a:t>
            </a:r>
            <a:r>
              <a:rPr sz="3000" spc="-1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3000" spc="90" dirty="0">
                <a:solidFill>
                  <a:srgbClr val="1F487C"/>
                </a:solidFill>
                <a:latin typeface="Microsoft Sans Serif"/>
                <a:cs typeface="Microsoft Sans Serif"/>
              </a:rPr>
              <a:t>by</a:t>
            </a:r>
            <a:r>
              <a:rPr sz="3000" spc="-1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1F487C"/>
                </a:solidFill>
                <a:latin typeface="Microsoft Sans Serif"/>
                <a:cs typeface="Microsoft Sans Serif"/>
              </a:rPr>
              <a:t>the </a:t>
            </a:r>
            <a:r>
              <a:rPr sz="3000" spc="-78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3000" spc="125" dirty="0">
                <a:solidFill>
                  <a:srgbClr val="1F487C"/>
                </a:solidFill>
                <a:latin typeface="Microsoft Sans Serif"/>
                <a:cs typeface="Microsoft Sans Serif"/>
              </a:rPr>
              <a:t>algorithm</a:t>
            </a:r>
            <a:r>
              <a:rPr sz="3000" spc="-2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3000" spc="180" dirty="0">
                <a:solidFill>
                  <a:srgbClr val="1F487C"/>
                </a:solidFill>
                <a:latin typeface="Microsoft Sans Serif"/>
                <a:cs typeface="Microsoft Sans Serif"/>
              </a:rPr>
              <a:t>to</a:t>
            </a:r>
            <a:r>
              <a:rPr sz="3000" spc="-2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3000" spc="105" dirty="0">
                <a:solidFill>
                  <a:srgbClr val="1F487C"/>
                </a:solidFill>
                <a:latin typeface="Microsoft Sans Serif"/>
                <a:cs typeface="Microsoft Sans Serif"/>
              </a:rPr>
              <a:t>complete</a:t>
            </a:r>
            <a:r>
              <a:rPr sz="3000" spc="-1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3000" dirty="0">
                <a:solidFill>
                  <a:srgbClr val="1F487C"/>
                </a:solidFill>
                <a:latin typeface="Microsoft Sans Serif"/>
                <a:cs typeface="Microsoft Sans Serif"/>
              </a:rPr>
              <a:t>a</a:t>
            </a:r>
            <a:r>
              <a:rPr sz="3000" spc="-3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3000" spc="50" dirty="0">
                <a:solidFill>
                  <a:srgbClr val="1F487C"/>
                </a:solidFill>
                <a:latin typeface="Microsoft Sans Serif"/>
                <a:cs typeface="Microsoft Sans Serif"/>
              </a:rPr>
              <a:t>task</a:t>
            </a:r>
            <a:r>
              <a:rPr sz="3000" spc="-1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1F487C"/>
                </a:solidFill>
                <a:latin typeface="Microsoft Sans Serif"/>
                <a:cs typeface="Microsoft Sans Serif"/>
              </a:rPr>
              <a:t>(worst</a:t>
            </a:r>
            <a:r>
              <a:rPr sz="2000" spc="-4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1F487C"/>
                </a:solidFill>
                <a:latin typeface="Microsoft Sans Serif"/>
                <a:cs typeface="Microsoft Sans Serif"/>
              </a:rPr>
              <a:t>data</a:t>
            </a:r>
            <a:r>
              <a:rPr sz="2000" spc="-1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000" spc="125" dirty="0">
                <a:solidFill>
                  <a:srgbClr val="1F487C"/>
                </a:solidFill>
                <a:latin typeface="Microsoft Sans Serif"/>
                <a:cs typeface="Microsoft Sans Serif"/>
              </a:rPr>
              <a:t>or</a:t>
            </a:r>
            <a:r>
              <a:rPr sz="2000" spc="-2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1F487C"/>
                </a:solidFill>
                <a:latin typeface="Microsoft Sans Serif"/>
                <a:cs typeface="Microsoft Sans Serif"/>
              </a:rPr>
              <a:t>worst</a:t>
            </a:r>
            <a:r>
              <a:rPr sz="2000" spc="-3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000" spc="105" dirty="0">
                <a:solidFill>
                  <a:srgbClr val="1F487C"/>
                </a:solidFill>
                <a:latin typeface="Microsoft Sans Serif"/>
                <a:cs typeface="Microsoft Sans Serif"/>
              </a:rPr>
              <a:t>input</a:t>
            </a:r>
            <a:r>
              <a:rPr sz="2000" spc="-1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1F487C"/>
                </a:solidFill>
                <a:latin typeface="Microsoft Sans Serif"/>
                <a:cs typeface="Microsoft Sans Serif"/>
              </a:rPr>
              <a:t>size)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1F487C"/>
              </a:buClr>
              <a:buFont typeface="Microsoft Sans Serif"/>
              <a:buChar char="•"/>
            </a:pPr>
            <a:endParaRPr sz="3700">
              <a:latin typeface="Microsoft Sans Serif"/>
              <a:cs typeface="Microsoft Sans Serif"/>
            </a:endParaRPr>
          </a:p>
          <a:p>
            <a:pPr marL="660400" marR="361315" indent="-323215">
              <a:lnSpc>
                <a:spcPct val="116700"/>
              </a:lnSpc>
              <a:buFont typeface="Microsoft Sans Serif"/>
              <a:buChar char="•"/>
              <a:tabLst>
                <a:tab pos="659765" algn="l"/>
                <a:tab pos="660400" algn="l"/>
              </a:tabLst>
            </a:pPr>
            <a:r>
              <a:rPr sz="3000" b="1" spc="-95" dirty="0">
                <a:solidFill>
                  <a:srgbClr val="1F487C"/>
                </a:solidFill>
                <a:latin typeface="Arial"/>
                <a:cs typeface="Arial"/>
              </a:rPr>
              <a:t>Best-case</a:t>
            </a:r>
            <a:r>
              <a:rPr sz="3000" b="1" spc="-90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1F487C"/>
                </a:solidFill>
                <a:latin typeface="Arial"/>
                <a:cs typeface="Arial"/>
              </a:rPr>
              <a:t>−</a:t>
            </a:r>
            <a:r>
              <a:rPr sz="3000" b="1" spc="-70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The</a:t>
            </a:r>
            <a:r>
              <a:rPr sz="3000" spc="-2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3000" spc="190" dirty="0">
                <a:solidFill>
                  <a:srgbClr val="1F487C"/>
                </a:solidFill>
                <a:latin typeface="Microsoft Sans Serif"/>
                <a:cs typeface="Microsoft Sans Serif"/>
              </a:rPr>
              <a:t>minimum</a:t>
            </a:r>
            <a:r>
              <a:rPr sz="3000" spc="-3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3000" spc="160" dirty="0">
                <a:solidFill>
                  <a:srgbClr val="1F487C"/>
                </a:solidFill>
                <a:latin typeface="Microsoft Sans Serif"/>
                <a:cs typeface="Microsoft Sans Serif"/>
              </a:rPr>
              <a:t>amount</a:t>
            </a:r>
            <a:r>
              <a:rPr sz="3000" spc="-4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3000" spc="160" dirty="0">
                <a:solidFill>
                  <a:srgbClr val="1F487C"/>
                </a:solidFill>
                <a:latin typeface="Microsoft Sans Serif"/>
                <a:cs typeface="Microsoft Sans Serif"/>
              </a:rPr>
              <a:t>of</a:t>
            </a:r>
            <a:r>
              <a:rPr sz="3000" spc="-2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3000" spc="145" dirty="0">
                <a:solidFill>
                  <a:srgbClr val="1F487C"/>
                </a:solidFill>
                <a:latin typeface="Microsoft Sans Serif"/>
                <a:cs typeface="Microsoft Sans Serif"/>
              </a:rPr>
              <a:t>time</a:t>
            </a:r>
            <a:r>
              <a:rPr sz="3000" spc="-1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3000" spc="90" dirty="0">
                <a:solidFill>
                  <a:srgbClr val="1F487C"/>
                </a:solidFill>
                <a:latin typeface="Microsoft Sans Serif"/>
                <a:cs typeface="Microsoft Sans Serif"/>
              </a:rPr>
              <a:t>needed</a:t>
            </a:r>
            <a:r>
              <a:rPr sz="30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3000" spc="90" dirty="0">
                <a:solidFill>
                  <a:srgbClr val="1F487C"/>
                </a:solidFill>
                <a:latin typeface="Microsoft Sans Serif"/>
                <a:cs typeface="Microsoft Sans Serif"/>
              </a:rPr>
              <a:t>by</a:t>
            </a:r>
            <a:r>
              <a:rPr sz="3000" spc="-2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1F487C"/>
                </a:solidFill>
                <a:latin typeface="Microsoft Sans Serif"/>
                <a:cs typeface="Microsoft Sans Serif"/>
              </a:rPr>
              <a:t>the </a:t>
            </a:r>
            <a:r>
              <a:rPr sz="3000" spc="-78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3000" spc="125" dirty="0">
                <a:solidFill>
                  <a:srgbClr val="1F487C"/>
                </a:solidFill>
                <a:latin typeface="Microsoft Sans Serif"/>
                <a:cs typeface="Microsoft Sans Serif"/>
              </a:rPr>
              <a:t>algorithm</a:t>
            </a:r>
            <a:r>
              <a:rPr sz="3000" spc="-2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3000" spc="180" dirty="0">
                <a:solidFill>
                  <a:srgbClr val="1F487C"/>
                </a:solidFill>
                <a:latin typeface="Microsoft Sans Serif"/>
                <a:cs typeface="Microsoft Sans Serif"/>
              </a:rPr>
              <a:t>to</a:t>
            </a:r>
            <a:r>
              <a:rPr sz="3000" spc="-2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3000" spc="105" dirty="0">
                <a:solidFill>
                  <a:srgbClr val="1F487C"/>
                </a:solidFill>
                <a:latin typeface="Microsoft Sans Serif"/>
                <a:cs typeface="Microsoft Sans Serif"/>
              </a:rPr>
              <a:t>complete</a:t>
            </a:r>
            <a:r>
              <a:rPr sz="3000" spc="-1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3000" dirty="0">
                <a:solidFill>
                  <a:srgbClr val="1F487C"/>
                </a:solidFill>
                <a:latin typeface="Microsoft Sans Serif"/>
                <a:cs typeface="Microsoft Sans Serif"/>
              </a:rPr>
              <a:t>a</a:t>
            </a:r>
            <a:r>
              <a:rPr sz="3000" spc="-3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3000" spc="50" dirty="0">
                <a:solidFill>
                  <a:srgbClr val="1F487C"/>
                </a:solidFill>
                <a:latin typeface="Microsoft Sans Serif"/>
                <a:cs typeface="Microsoft Sans Serif"/>
              </a:rPr>
              <a:t>task</a:t>
            </a:r>
            <a:r>
              <a:rPr sz="3000" spc="-1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000" spc="30" dirty="0">
                <a:solidFill>
                  <a:srgbClr val="1F487C"/>
                </a:solidFill>
                <a:latin typeface="Microsoft Sans Serif"/>
                <a:cs typeface="Microsoft Sans Serif"/>
              </a:rPr>
              <a:t>(best</a:t>
            </a:r>
            <a:r>
              <a:rPr sz="2000" spc="-3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1F487C"/>
                </a:solidFill>
                <a:latin typeface="Microsoft Sans Serif"/>
                <a:cs typeface="Microsoft Sans Serif"/>
              </a:rPr>
              <a:t>data</a:t>
            </a:r>
            <a:r>
              <a:rPr sz="2000" spc="-3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000" spc="125" dirty="0">
                <a:solidFill>
                  <a:srgbClr val="1F487C"/>
                </a:solidFill>
                <a:latin typeface="Microsoft Sans Serif"/>
                <a:cs typeface="Microsoft Sans Serif"/>
              </a:rPr>
              <a:t>or</a:t>
            </a:r>
            <a:r>
              <a:rPr sz="2000" spc="-1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1F487C"/>
                </a:solidFill>
                <a:latin typeface="Microsoft Sans Serif"/>
                <a:cs typeface="Microsoft Sans Serif"/>
              </a:rPr>
              <a:t>best</a:t>
            </a:r>
            <a:r>
              <a:rPr sz="2000" spc="-2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000" spc="105" dirty="0">
                <a:solidFill>
                  <a:srgbClr val="1F487C"/>
                </a:solidFill>
                <a:latin typeface="Microsoft Sans Serif"/>
                <a:cs typeface="Microsoft Sans Serif"/>
              </a:rPr>
              <a:t>input</a:t>
            </a:r>
            <a:r>
              <a:rPr sz="2000" spc="-2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000" spc="30" dirty="0">
                <a:solidFill>
                  <a:srgbClr val="1F487C"/>
                </a:solidFill>
                <a:latin typeface="Microsoft Sans Serif"/>
                <a:cs typeface="Microsoft Sans Serif"/>
              </a:rPr>
              <a:t>data)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1F487C"/>
              </a:buClr>
              <a:buFont typeface="Microsoft Sans Serif"/>
              <a:buChar char="•"/>
            </a:pPr>
            <a:endParaRPr sz="3700">
              <a:latin typeface="Microsoft Sans Serif"/>
              <a:cs typeface="Microsoft Sans Serif"/>
            </a:endParaRPr>
          </a:p>
          <a:p>
            <a:pPr marL="660400" marR="43815" indent="-323215">
              <a:lnSpc>
                <a:spcPct val="116700"/>
              </a:lnSpc>
              <a:buFont typeface="Microsoft Sans Serif"/>
              <a:buChar char="•"/>
              <a:tabLst>
                <a:tab pos="659765" algn="l"/>
                <a:tab pos="660400" algn="l"/>
              </a:tabLst>
            </a:pPr>
            <a:r>
              <a:rPr sz="3000" b="1" spc="-75" dirty="0">
                <a:solidFill>
                  <a:srgbClr val="1F487C"/>
                </a:solidFill>
                <a:latin typeface="Arial"/>
                <a:cs typeface="Arial"/>
              </a:rPr>
              <a:t>Average</a:t>
            </a:r>
            <a:r>
              <a:rPr sz="3000" b="1" spc="-100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3000" b="1" spc="-114" dirty="0">
                <a:solidFill>
                  <a:srgbClr val="1F487C"/>
                </a:solidFill>
                <a:latin typeface="Arial"/>
                <a:cs typeface="Arial"/>
              </a:rPr>
              <a:t>case</a:t>
            </a:r>
            <a:r>
              <a:rPr sz="3000" b="1" spc="-40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1F487C"/>
                </a:solidFill>
                <a:latin typeface="Arial"/>
                <a:cs typeface="Arial"/>
              </a:rPr>
              <a:t>−</a:t>
            </a:r>
            <a:r>
              <a:rPr sz="3000" b="1" spc="-65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The</a:t>
            </a:r>
            <a:r>
              <a:rPr sz="3000" spc="-1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3000" spc="25" dirty="0">
                <a:solidFill>
                  <a:srgbClr val="1F487C"/>
                </a:solidFill>
                <a:latin typeface="Microsoft Sans Serif"/>
                <a:cs typeface="Microsoft Sans Serif"/>
              </a:rPr>
              <a:t>average</a:t>
            </a:r>
            <a:r>
              <a:rPr sz="3000" spc="-4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3000" spc="160" dirty="0">
                <a:solidFill>
                  <a:srgbClr val="1F487C"/>
                </a:solidFill>
                <a:latin typeface="Microsoft Sans Serif"/>
                <a:cs typeface="Microsoft Sans Serif"/>
              </a:rPr>
              <a:t>amount</a:t>
            </a:r>
            <a:r>
              <a:rPr sz="3000" spc="-2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3000" spc="160" dirty="0">
                <a:solidFill>
                  <a:srgbClr val="1F487C"/>
                </a:solidFill>
                <a:latin typeface="Microsoft Sans Serif"/>
                <a:cs typeface="Microsoft Sans Serif"/>
              </a:rPr>
              <a:t>of</a:t>
            </a:r>
            <a:r>
              <a:rPr sz="3000" spc="-1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3000" spc="145" dirty="0">
                <a:solidFill>
                  <a:srgbClr val="1F487C"/>
                </a:solidFill>
                <a:latin typeface="Microsoft Sans Serif"/>
                <a:cs typeface="Microsoft Sans Serif"/>
              </a:rPr>
              <a:t>time</a:t>
            </a:r>
            <a:r>
              <a:rPr sz="3000" spc="-1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3000" spc="85" dirty="0">
                <a:solidFill>
                  <a:srgbClr val="1F487C"/>
                </a:solidFill>
                <a:latin typeface="Microsoft Sans Serif"/>
                <a:cs typeface="Microsoft Sans Serif"/>
              </a:rPr>
              <a:t>needed</a:t>
            </a:r>
            <a:r>
              <a:rPr sz="3000" spc="-1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3000" spc="90" dirty="0">
                <a:solidFill>
                  <a:srgbClr val="1F487C"/>
                </a:solidFill>
                <a:latin typeface="Microsoft Sans Serif"/>
                <a:cs typeface="Microsoft Sans Serif"/>
              </a:rPr>
              <a:t>by</a:t>
            </a:r>
            <a:r>
              <a:rPr sz="3000" spc="-1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1F487C"/>
                </a:solidFill>
                <a:latin typeface="Microsoft Sans Serif"/>
                <a:cs typeface="Microsoft Sans Serif"/>
              </a:rPr>
              <a:t>the </a:t>
            </a:r>
            <a:r>
              <a:rPr sz="3000" spc="-78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3000" spc="125" dirty="0">
                <a:solidFill>
                  <a:srgbClr val="1F487C"/>
                </a:solidFill>
                <a:latin typeface="Microsoft Sans Serif"/>
                <a:cs typeface="Microsoft Sans Serif"/>
              </a:rPr>
              <a:t>algorithm</a:t>
            </a:r>
            <a:r>
              <a:rPr sz="3000" spc="-2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3000" spc="180" dirty="0">
                <a:solidFill>
                  <a:srgbClr val="1F487C"/>
                </a:solidFill>
                <a:latin typeface="Microsoft Sans Serif"/>
                <a:cs typeface="Microsoft Sans Serif"/>
              </a:rPr>
              <a:t>to</a:t>
            </a:r>
            <a:r>
              <a:rPr sz="3000" spc="-2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3000" spc="105" dirty="0">
                <a:solidFill>
                  <a:srgbClr val="1F487C"/>
                </a:solidFill>
                <a:latin typeface="Microsoft Sans Serif"/>
                <a:cs typeface="Microsoft Sans Serif"/>
              </a:rPr>
              <a:t>complete</a:t>
            </a:r>
            <a:r>
              <a:rPr sz="3000" spc="-1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3000" dirty="0">
                <a:solidFill>
                  <a:srgbClr val="1F487C"/>
                </a:solidFill>
                <a:latin typeface="Microsoft Sans Serif"/>
                <a:cs typeface="Microsoft Sans Serif"/>
              </a:rPr>
              <a:t>a</a:t>
            </a:r>
            <a:r>
              <a:rPr sz="3000" spc="-3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3000" spc="50" dirty="0">
                <a:solidFill>
                  <a:srgbClr val="1F487C"/>
                </a:solidFill>
                <a:latin typeface="Microsoft Sans Serif"/>
                <a:cs typeface="Microsoft Sans Serif"/>
              </a:rPr>
              <a:t>task</a:t>
            </a:r>
            <a:endParaRPr sz="3000">
              <a:latin typeface="Microsoft Sans Serif"/>
              <a:cs typeface="Microsoft Sans Serif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72871" y="3500628"/>
            <a:ext cx="4565904" cy="449122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81076" y="0"/>
            <a:ext cx="10098405" cy="2371090"/>
          </a:xfrm>
          <a:prstGeom prst="rect">
            <a:avLst/>
          </a:prstGeom>
        </p:spPr>
        <p:txBody>
          <a:bodyPr vert="horz" wrap="square" lIns="0" tIns="5600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10"/>
              </a:spcBef>
            </a:pPr>
            <a:r>
              <a:rPr sz="7700" b="1" dirty="0">
                <a:latin typeface="Arial"/>
                <a:cs typeface="Arial"/>
              </a:rPr>
              <a:t>Analysis</a:t>
            </a:r>
            <a:r>
              <a:rPr sz="7700" b="1" spc="-25" dirty="0">
                <a:latin typeface="Arial"/>
                <a:cs typeface="Arial"/>
              </a:rPr>
              <a:t> </a:t>
            </a:r>
            <a:r>
              <a:rPr sz="7700" b="1" dirty="0">
                <a:latin typeface="Arial"/>
                <a:cs typeface="Arial"/>
              </a:rPr>
              <a:t>of</a:t>
            </a:r>
            <a:r>
              <a:rPr sz="7700" b="1" spc="-345" dirty="0">
                <a:latin typeface="Arial"/>
                <a:cs typeface="Arial"/>
              </a:rPr>
              <a:t> </a:t>
            </a:r>
            <a:r>
              <a:rPr sz="7700" b="1" dirty="0">
                <a:latin typeface="Arial"/>
                <a:cs typeface="Arial"/>
              </a:rPr>
              <a:t>Algorithm</a:t>
            </a:r>
            <a:endParaRPr sz="7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2800" spc="-5" dirty="0">
                <a:solidFill>
                  <a:srgbClr val="09427C"/>
                </a:solidFill>
              </a:rPr>
              <a:t>Continue...</a:t>
            </a:r>
            <a:endParaRPr sz="2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2498217"/>
            <a:ext cx="1346390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12510" algn="l"/>
              </a:tabLst>
            </a:pPr>
            <a:r>
              <a:rPr sz="33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Given</a:t>
            </a:r>
            <a:r>
              <a:rPr sz="3300" spc="4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3300" dirty="0">
                <a:solidFill>
                  <a:srgbClr val="1F487C"/>
                </a:solidFill>
                <a:latin typeface="Microsoft Sans Serif"/>
                <a:cs typeface="Microsoft Sans Serif"/>
              </a:rPr>
              <a:t>two</a:t>
            </a:r>
            <a:r>
              <a:rPr sz="3300" spc="4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33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algorithms</a:t>
            </a:r>
            <a:r>
              <a:rPr sz="3300" spc="5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3300" dirty="0">
                <a:solidFill>
                  <a:srgbClr val="1F487C"/>
                </a:solidFill>
                <a:latin typeface="Microsoft Sans Serif"/>
                <a:cs typeface="Microsoft Sans Serif"/>
              </a:rPr>
              <a:t>for</a:t>
            </a:r>
            <a:r>
              <a:rPr sz="3300" spc="4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33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a</a:t>
            </a:r>
            <a:r>
              <a:rPr sz="3300" spc="4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33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task,	how</a:t>
            </a:r>
            <a:r>
              <a:rPr sz="3300" spc="4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33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do</a:t>
            </a:r>
            <a:r>
              <a:rPr sz="3300" spc="3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3300" dirty="0">
                <a:solidFill>
                  <a:srgbClr val="1F487C"/>
                </a:solidFill>
                <a:latin typeface="Microsoft Sans Serif"/>
                <a:cs typeface="Microsoft Sans Serif"/>
              </a:rPr>
              <a:t>we</a:t>
            </a:r>
            <a:r>
              <a:rPr sz="3300" spc="4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3300" spc="-10" dirty="0">
                <a:solidFill>
                  <a:srgbClr val="1F487C"/>
                </a:solidFill>
                <a:latin typeface="Microsoft Sans Serif"/>
                <a:cs typeface="Microsoft Sans Serif"/>
              </a:rPr>
              <a:t>find</a:t>
            </a:r>
            <a:r>
              <a:rPr sz="3300" spc="3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3300" dirty="0">
                <a:solidFill>
                  <a:srgbClr val="1F487C"/>
                </a:solidFill>
                <a:latin typeface="Microsoft Sans Serif"/>
                <a:cs typeface="Microsoft Sans Serif"/>
              </a:rPr>
              <a:t>out</a:t>
            </a:r>
            <a:r>
              <a:rPr sz="3300" spc="3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33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which</a:t>
            </a:r>
            <a:r>
              <a:rPr sz="3300" spc="4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33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one</a:t>
            </a:r>
            <a:r>
              <a:rPr sz="3300" spc="3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3300" spc="-10" dirty="0">
                <a:solidFill>
                  <a:srgbClr val="1F487C"/>
                </a:solidFill>
                <a:latin typeface="Microsoft Sans Serif"/>
                <a:cs typeface="Microsoft Sans Serif"/>
              </a:rPr>
              <a:t>is</a:t>
            </a:r>
            <a:r>
              <a:rPr sz="3300" spc="5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33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better?</a:t>
            </a:r>
            <a:endParaRPr sz="33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45507" y="3531932"/>
            <a:ext cx="2261235" cy="2193925"/>
          </a:xfrm>
          <a:prstGeom prst="rect">
            <a:avLst/>
          </a:prstGeom>
        </p:spPr>
        <p:txBody>
          <a:bodyPr vert="horz" wrap="square" lIns="0" tIns="4318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400"/>
              </a:spcBef>
            </a:pPr>
            <a:r>
              <a:rPr sz="6700" spc="-60" dirty="0">
                <a:solidFill>
                  <a:srgbClr val="1F487C"/>
                </a:solidFill>
                <a:latin typeface="Microsoft Sans Serif"/>
                <a:cs typeface="Microsoft Sans Serif"/>
              </a:rPr>
              <a:t>A1</a:t>
            </a:r>
            <a:endParaRPr sz="67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1655"/>
              </a:spcBef>
            </a:pPr>
            <a:r>
              <a:rPr sz="3400" spc="35" dirty="0">
                <a:solidFill>
                  <a:srgbClr val="1F487C"/>
                </a:solidFill>
                <a:latin typeface="Microsoft Sans Serif"/>
                <a:cs typeface="Microsoft Sans Serif"/>
              </a:rPr>
              <a:t>Algorithm</a:t>
            </a:r>
            <a:r>
              <a:rPr sz="3400" spc="-8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3400" spc="45" dirty="0">
                <a:solidFill>
                  <a:srgbClr val="1F487C"/>
                </a:solidFill>
                <a:latin typeface="Microsoft Sans Serif"/>
                <a:cs typeface="Microsoft Sans Serif"/>
              </a:rPr>
              <a:t>1</a:t>
            </a:r>
            <a:endParaRPr sz="3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53831" y="3531932"/>
            <a:ext cx="2261235" cy="2193925"/>
          </a:xfrm>
          <a:prstGeom prst="rect">
            <a:avLst/>
          </a:prstGeom>
        </p:spPr>
        <p:txBody>
          <a:bodyPr vert="horz" wrap="square" lIns="0" tIns="431800" rIns="0" bIns="0" rtlCol="0">
            <a:spAutoFit/>
          </a:bodyPr>
          <a:lstStyle/>
          <a:p>
            <a:pPr marL="368300">
              <a:lnSpc>
                <a:spcPct val="100000"/>
              </a:lnSpc>
              <a:spcBef>
                <a:spcPts val="3400"/>
              </a:spcBef>
            </a:pPr>
            <a:r>
              <a:rPr sz="6700" spc="-55" dirty="0">
                <a:solidFill>
                  <a:srgbClr val="1F487C"/>
                </a:solidFill>
                <a:latin typeface="Microsoft Sans Serif"/>
                <a:cs typeface="Microsoft Sans Serif"/>
              </a:rPr>
              <a:t>A2</a:t>
            </a:r>
            <a:endParaRPr sz="67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655"/>
              </a:spcBef>
            </a:pPr>
            <a:r>
              <a:rPr sz="3400" spc="35" dirty="0">
                <a:solidFill>
                  <a:srgbClr val="1F487C"/>
                </a:solidFill>
                <a:latin typeface="Microsoft Sans Serif"/>
                <a:cs typeface="Microsoft Sans Serif"/>
              </a:rPr>
              <a:t>Algorithm</a:t>
            </a:r>
            <a:r>
              <a:rPr sz="3400" spc="-8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3400" spc="45" dirty="0">
                <a:solidFill>
                  <a:srgbClr val="1F487C"/>
                </a:solidFill>
                <a:latin typeface="Microsoft Sans Serif"/>
                <a:cs typeface="Microsoft Sans Serif"/>
              </a:rPr>
              <a:t>2</a:t>
            </a:r>
            <a:endParaRPr sz="3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9027" y="4143883"/>
            <a:ext cx="2304415" cy="1945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5280">
              <a:lnSpc>
                <a:spcPct val="100000"/>
              </a:lnSpc>
              <a:spcBef>
                <a:spcPts val="95"/>
              </a:spcBef>
            </a:pPr>
            <a:r>
              <a:rPr sz="6700" b="1" spc="-55" dirty="0">
                <a:solidFill>
                  <a:srgbClr val="1F487C"/>
                </a:solidFill>
                <a:latin typeface="Tahoma"/>
                <a:cs typeface="Tahoma"/>
              </a:rPr>
              <a:t>Task</a:t>
            </a:r>
            <a:endParaRPr sz="67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834"/>
              </a:spcBef>
            </a:pPr>
            <a:r>
              <a:rPr sz="27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Problems</a:t>
            </a:r>
            <a:endParaRPr sz="27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9027" y="6544818"/>
            <a:ext cx="17232630" cy="35991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685" marR="201295" indent="-515620">
              <a:lnSpc>
                <a:spcPct val="117400"/>
              </a:lnSpc>
              <a:spcBef>
                <a:spcPts val="100"/>
              </a:spcBef>
              <a:buAutoNum type="arabicParenR"/>
              <a:tabLst>
                <a:tab pos="527685" algn="l"/>
                <a:tab pos="528320" algn="l"/>
              </a:tabLst>
            </a:pPr>
            <a:r>
              <a:rPr sz="2700" dirty="0">
                <a:solidFill>
                  <a:srgbClr val="1F487C"/>
                </a:solidFill>
                <a:latin typeface="Microsoft Sans Serif"/>
                <a:cs typeface="Microsoft Sans Serif"/>
              </a:rPr>
              <a:t>It</a:t>
            </a:r>
            <a:r>
              <a:rPr sz="2700" spc="3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7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might</a:t>
            </a:r>
            <a:r>
              <a:rPr sz="2700" spc="4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700" spc="-10" dirty="0">
                <a:solidFill>
                  <a:srgbClr val="1F487C"/>
                </a:solidFill>
                <a:latin typeface="Microsoft Sans Serif"/>
                <a:cs typeface="Microsoft Sans Serif"/>
              </a:rPr>
              <a:t>be</a:t>
            </a:r>
            <a:r>
              <a:rPr sz="2700" spc="4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700" spc="-10" dirty="0">
                <a:solidFill>
                  <a:srgbClr val="1F487C"/>
                </a:solidFill>
                <a:latin typeface="Microsoft Sans Serif"/>
                <a:cs typeface="Microsoft Sans Serif"/>
              </a:rPr>
              <a:t>possible</a:t>
            </a:r>
            <a:r>
              <a:rPr sz="2700" spc="4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7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that</a:t>
            </a:r>
            <a:r>
              <a:rPr sz="2700" spc="3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700" dirty="0">
                <a:solidFill>
                  <a:srgbClr val="1F487C"/>
                </a:solidFill>
                <a:latin typeface="Microsoft Sans Serif"/>
                <a:cs typeface="Microsoft Sans Serif"/>
              </a:rPr>
              <a:t>for</a:t>
            </a:r>
            <a:r>
              <a:rPr sz="2700" spc="4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7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some</a:t>
            </a:r>
            <a:r>
              <a:rPr sz="2700" spc="4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7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inputs,</a:t>
            </a:r>
            <a:r>
              <a:rPr sz="2700" spc="4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7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first</a:t>
            </a:r>
            <a:r>
              <a:rPr sz="2700" spc="3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700" spc="-10" dirty="0">
                <a:solidFill>
                  <a:srgbClr val="1F487C"/>
                </a:solidFill>
                <a:latin typeface="Microsoft Sans Serif"/>
                <a:cs typeface="Microsoft Sans Serif"/>
              </a:rPr>
              <a:t>algorithm</a:t>
            </a:r>
            <a:r>
              <a:rPr sz="2700" spc="5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7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performs</a:t>
            </a:r>
            <a:r>
              <a:rPr sz="2700" spc="4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7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better</a:t>
            </a:r>
            <a:r>
              <a:rPr sz="2700" spc="4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7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than</a:t>
            </a:r>
            <a:r>
              <a:rPr sz="2700" spc="3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700" dirty="0">
                <a:solidFill>
                  <a:srgbClr val="1F487C"/>
                </a:solidFill>
                <a:latin typeface="Microsoft Sans Serif"/>
                <a:cs typeface="Microsoft Sans Serif"/>
              </a:rPr>
              <a:t>the</a:t>
            </a:r>
            <a:r>
              <a:rPr sz="2700" spc="3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7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second.</a:t>
            </a:r>
            <a:r>
              <a:rPr sz="2700" spc="3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7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And</a:t>
            </a:r>
            <a:r>
              <a:rPr sz="2700" spc="3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700" dirty="0">
                <a:solidFill>
                  <a:srgbClr val="1F487C"/>
                </a:solidFill>
                <a:latin typeface="Microsoft Sans Serif"/>
                <a:cs typeface="Microsoft Sans Serif"/>
              </a:rPr>
              <a:t>for</a:t>
            </a:r>
            <a:r>
              <a:rPr sz="2700" spc="3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7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some</a:t>
            </a:r>
            <a:r>
              <a:rPr sz="2700" spc="5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7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inputs </a:t>
            </a:r>
            <a:r>
              <a:rPr sz="2700" spc="-70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700" dirty="0">
                <a:solidFill>
                  <a:srgbClr val="1F487C"/>
                </a:solidFill>
                <a:latin typeface="Microsoft Sans Serif"/>
                <a:cs typeface="Microsoft Sans Serif"/>
              </a:rPr>
              <a:t>second</a:t>
            </a:r>
            <a:r>
              <a:rPr sz="2700" spc="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700" dirty="0">
                <a:solidFill>
                  <a:srgbClr val="1F487C"/>
                </a:solidFill>
                <a:latin typeface="Microsoft Sans Serif"/>
                <a:cs typeface="Microsoft Sans Serif"/>
              </a:rPr>
              <a:t>performs</a:t>
            </a:r>
            <a:r>
              <a:rPr sz="2700" spc="4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700" spc="-20" dirty="0">
                <a:solidFill>
                  <a:srgbClr val="1F487C"/>
                </a:solidFill>
                <a:latin typeface="Microsoft Sans Serif"/>
                <a:cs typeface="Microsoft Sans Serif"/>
              </a:rPr>
              <a:t>better.</a:t>
            </a:r>
            <a:endParaRPr sz="27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1F487C"/>
              </a:buClr>
              <a:buFont typeface="Microsoft Sans Serif"/>
              <a:buAutoNum type="arabicParenR"/>
            </a:pPr>
            <a:endParaRPr sz="3850" dirty="0">
              <a:latin typeface="Microsoft Sans Serif"/>
              <a:cs typeface="Microsoft Sans Serif"/>
            </a:endParaRPr>
          </a:p>
          <a:p>
            <a:pPr marL="2870200">
              <a:lnSpc>
                <a:spcPct val="100000"/>
              </a:lnSpc>
              <a:tabLst>
                <a:tab pos="7442200" algn="l"/>
              </a:tabLst>
            </a:pPr>
            <a:r>
              <a:rPr sz="27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Input</a:t>
            </a:r>
            <a:r>
              <a:rPr sz="2700" spc="4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7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1:</a:t>
            </a:r>
            <a:r>
              <a:rPr sz="2700" spc="3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7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3,</a:t>
            </a:r>
            <a:r>
              <a:rPr sz="2700" spc="3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7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2,</a:t>
            </a:r>
            <a:r>
              <a:rPr sz="2700" spc="4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7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7,</a:t>
            </a:r>
            <a:r>
              <a:rPr sz="2700" spc="3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7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1,</a:t>
            </a:r>
            <a:r>
              <a:rPr sz="2700" spc="3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7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8,</a:t>
            </a:r>
            <a:r>
              <a:rPr sz="2700" spc="4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7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9	</a:t>
            </a:r>
            <a:r>
              <a:rPr sz="2700" dirty="0">
                <a:solidFill>
                  <a:srgbClr val="1F487C"/>
                </a:solidFill>
                <a:latin typeface="Microsoft Sans Serif"/>
                <a:cs typeface="Microsoft Sans Serif"/>
              </a:rPr>
              <a:t>Input</a:t>
            </a:r>
            <a:r>
              <a:rPr sz="2700" spc="2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7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2:</a:t>
            </a:r>
            <a:r>
              <a:rPr sz="2700" spc="2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7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1,</a:t>
            </a:r>
            <a:r>
              <a:rPr sz="2700" spc="2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7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2,3,7,8, 9</a:t>
            </a:r>
            <a:endParaRPr sz="27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500" dirty="0">
              <a:latin typeface="Microsoft Sans Serif"/>
              <a:cs typeface="Microsoft Sans Serif"/>
            </a:endParaRPr>
          </a:p>
          <a:p>
            <a:pPr marL="12700" marR="200025">
              <a:lnSpc>
                <a:spcPts val="3800"/>
              </a:lnSpc>
              <a:buAutoNum type="arabicParenR" startAt="2"/>
              <a:tabLst>
                <a:tab pos="431800" algn="l"/>
              </a:tabLst>
            </a:pPr>
            <a:r>
              <a:rPr sz="2700" dirty="0">
                <a:solidFill>
                  <a:srgbClr val="1F487C"/>
                </a:solidFill>
                <a:latin typeface="Microsoft Sans Serif"/>
                <a:cs typeface="Microsoft Sans Serif"/>
              </a:rPr>
              <a:t>It</a:t>
            </a:r>
            <a:r>
              <a:rPr sz="2700" spc="19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700" spc="-10" dirty="0">
                <a:solidFill>
                  <a:srgbClr val="1F487C"/>
                </a:solidFill>
                <a:latin typeface="Microsoft Sans Serif"/>
                <a:cs typeface="Microsoft Sans Serif"/>
              </a:rPr>
              <a:t>might</a:t>
            </a:r>
            <a:r>
              <a:rPr sz="2700" spc="19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7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also</a:t>
            </a:r>
            <a:r>
              <a:rPr sz="2700" spc="19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7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be</a:t>
            </a:r>
            <a:r>
              <a:rPr sz="2700" spc="17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7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possible</a:t>
            </a:r>
            <a:r>
              <a:rPr sz="2700" spc="17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7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that</a:t>
            </a:r>
            <a:r>
              <a:rPr sz="2700" spc="19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700" dirty="0">
                <a:solidFill>
                  <a:srgbClr val="1F487C"/>
                </a:solidFill>
                <a:latin typeface="Microsoft Sans Serif"/>
                <a:cs typeface="Microsoft Sans Serif"/>
              </a:rPr>
              <a:t>for</a:t>
            </a:r>
            <a:r>
              <a:rPr sz="2700" spc="18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7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some</a:t>
            </a:r>
            <a:r>
              <a:rPr sz="2700" spc="18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7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inputs,</a:t>
            </a:r>
            <a:r>
              <a:rPr sz="2700" spc="19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7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first</a:t>
            </a:r>
            <a:r>
              <a:rPr sz="2700" spc="19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700" spc="-10" dirty="0">
                <a:solidFill>
                  <a:srgbClr val="1F487C"/>
                </a:solidFill>
                <a:latin typeface="Microsoft Sans Serif"/>
                <a:cs typeface="Microsoft Sans Serif"/>
              </a:rPr>
              <a:t>algorithm</a:t>
            </a:r>
            <a:r>
              <a:rPr sz="2700" spc="18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7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perform</a:t>
            </a:r>
            <a:r>
              <a:rPr sz="2700" spc="18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7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better</a:t>
            </a:r>
            <a:r>
              <a:rPr sz="2700" spc="19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7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on</a:t>
            </a:r>
            <a:r>
              <a:rPr sz="2700" spc="19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7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one</a:t>
            </a:r>
            <a:r>
              <a:rPr sz="2700" spc="18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7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machine</a:t>
            </a:r>
            <a:r>
              <a:rPr sz="2700" spc="18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7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and</a:t>
            </a:r>
            <a:r>
              <a:rPr sz="2700" spc="18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700" dirty="0">
                <a:solidFill>
                  <a:srgbClr val="1F487C"/>
                </a:solidFill>
                <a:latin typeface="Microsoft Sans Serif"/>
                <a:cs typeface="Microsoft Sans Serif"/>
              </a:rPr>
              <a:t>the</a:t>
            </a:r>
            <a:r>
              <a:rPr sz="2700" spc="19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700" dirty="0">
                <a:solidFill>
                  <a:srgbClr val="1F487C"/>
                </a:solidFill>
                <a:latin typeface="Microsoft Sans Serif"/>
                <a:cs typeface="Microsoft Sans Serif"/>
              </a:rPr>
              <a:t>second </a:t>
            </a:r>
            <a:r>
              <a:rPr sz="2700" spc="-70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7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works</a:t>
            </a:r>
            <a:r>
              <a:rPr sz="2700" spc="3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700" dirty="0">
                <a:solidFill>
                  <a:srgbClr val="1F487C"/>
                </a:solidFill>
                <a:latin typeface="Microsoft Sans Serif"/>
                <a:cs typeface="Microsoft Sans Serif"/>
              </a:rPr>
              <a:t>better</a:t>
            </a:r>
            <a:r>
              <a:rPr sz="2700" spc="2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7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on</a:t>
            </a:r>
            <a:r>
              <a:rPr sz="2700" spc="2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7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other</a:t>
            </a:r>
            <a:r>
              <a:rPr sz="2700" spc="2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7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machine</a:t>
            </a:r>
            <a:r>
              <a:rPr sz="2700" spc="3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700" dirty="0">
                <a:solidFill>
                  <a:srgbClr val="1F487C"/>
                </a:solidFill>
                <a:latin typeface="Microsoft Sans Serif"/>
                <a:cs typeface="Microsoft Sans Serif"/>
              </a:rPr>
              <a:t>for</a:t>
            </a:r>
            <a:r>
              <a:rPr sz="2700" spc="3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7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some</a:t>
            </a:r>
            <a:r>
              <a:rPr sz="2700" spc="2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7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other</a:t>
            </a:r>
            <a:r>
              <a:rPr sz="2700" spc="2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7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inputs.</a:t>
            </a:r>
            <a:endParaRPr sz="1800" dirty="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578590" y="3553409"/>
            <a:ext cx="6476365" cy="2166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1096645" algn="ctr">
              <a:lnSpc>
                <a:spcPct val="100000"/>
              </a:lnSpc>
              <a:spcBef>
                <a:spcPts val="95"/>
              </a:spcBef>
            </a:pPr>
            <a:r>
              <a:rPr sz="3400" b="1" spc="135" dirty="0">
                <a:solidFill>
                  <a:srgbClr val="1F487C"/>
                </a:solidFill>
                <a:latin typeface="Arial"/>
                <a:cs typeface="Arial"/>
              </a:rPr>
              <a:t>Method-1</a:t>
            </a:r>
            <a:endParaRPr sz="3400">
              <a:latin typeface="Arial"/>
              <a:cs typeface="Arial"/>
            </a:endParaRPr>
          </a:p>
          <a:p>
            <a:pPr marL="12700" marR="5080" algn="just">
              <a:lnSpc>
                <a:spcPct val="134800"/>
              </a:lnSpc>
              <a:spcBef>
                <a:spcPts val="2590"/>
              </a:spcBef>
            </a:pPr>
            <a:r>
              <a:rPr sz="2100" spc="95" dirty="0">
                <a:solidFill>
                  <a:srgbClr val="1F487C"/>
                </a:solidFill>
                <a:latin typeface="Microsoft Sans Serif"/>
                <a:cs typeface="Microsoft Sans Serif"/>
              </a:rPr>
              <a:t>Implement </a:t>
            </a:r>
            <a:r>
              <a:rPr sz="2100" spc="120" dirty="0">
                <a:solidFill>
                  <a:srgbClr val="1F487C"/>
                </a:solidFill>
                <a:latin typeface="Microsoft Sans Serif"/>
                <a:cs typeface="Microsoft Sans Serif"/>
              </a:rPr>
              <a:t>both </a:t>
            </a:r>
            <a:r>
              <a:rPr sz="2100" spc="90" dirty="0">
                <a:solidFill>
                  <a:srgbClr val="1F487C"/>
                </a:solidFill>
                <a:latin typeface="Microsoft Sans Serif"/>
                <a:cs typeface="Microsoft Sans Serif"/>
              </a:rPr>
              <a:t>the </a:t>
            </a:r>
            <a:r>
              <a:rPr sz="2100" spc="75" dirty="0">
                <a:solidFill>
                  <a:srgbClr val="1F487C"/>
                </a:solidFill>
                <a:latin typeface="Microsoft Sans Serif"/>
                <a:cs typeface="Microsoft Sans Serif"/>
              </a:rPr>
              <a:t>algorithms and </a:t>
            </a:r>
            <a:r>
              <a:rPr sz="2100" spc="130" dirty="0">
                <a:solidFill>
                  <a:srgbClr val="1F487C"/>
                </a:solidFill>
                <a:latin typeface="Microsoft Sans Serif"/>
                <a:cs typeface="Microsoft Sans Serif"/>
              </a:rPr>
              <a:t>run </a:t>
            </a:r>
            <a:r>
              <a:rPr sz="2100" spc="90" dirty="0">
                <a:solidFill>
                  <a:srgbClr val="1F487C"/>
                </a:solidFill>
                <a:latin typeface="Microsoft Sans Serif"/>
                <a:cs typeface="Microsoft Sans Serif"/>
              </a:rPr>
              <a:t>the </a:t>
            </a:r>
            <a:r>
              <a:rPr sz="2100" spc="120" dirty="0">
                <a:solidFill>
                  <a:srgbClr val="1F487C"/>
                </a:solidFill>
                <a:latin typeface="Microsoft Sans Serif"/>
                <a:cs typeface="Microsoft Sans Serif"/>
              </a:rPr>
              <a:t>two </a:t>
            </a:r>
            <a:r>
              <a:rPr sz="2100" spc="12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100" spc="80" dirty="0">
                <a:solidFill>
                  <a:srgbClr val="1F487C"/>
                </a:solidFill>
                <a:latin typeface="Microsoft Sans Serif"/>
                <a:cs typeface="Microsoft Sans Serif"/>
              </a:rPr>
              <a:t>programs </a:t>
            </a:r>
            <a:r>
              <a:rPr sz="2100" spc="110" dirty="0">
                <a:solidFill>
                  <a:srgbClr val="1F487C"/>
                </a:solidFill>
                <a:latin typeface="Microsoft Sans Serif"/>
                <a:cs typeface="Microsoft Sans Serif"/>
              </a:rPr>
              <a:t>on </a:t>
            </a:r>
            <a:r>
              <a:rPr sz="2100" spc="95" dirty="0">
                <a:solidFill>
                  <a:srgbClr val="1F487C"/>
                </a:solidFill>
                <a:latin typeface="Microsoft Sans Serif"/>
                <a:cs typeface="Microsoft Sans Serif"/>
              </a:rPr>
              <a:t>your computer </a:t>
            </a:r>
            <a:r>
              <a:rPr sz="2100" spc="125" dirty="0">
                <a:solidFill>
                  <a:srgbClr val="1F487C"/>
                </a:solidFill>
                <a:latin typeface="Microsoft Sans Serif"/>
                <a:cs typeface="Microsoft Sans Serif"/>
              </a:rPr>
              <a:t>for </a:t>
            </a:r>
            <a:r>
              <a:rPr sz="2100" spc="65" dirty="0">
                <a:solidFill>
                  <a:srgbClr val="1F487C"/>
                </a:solidFill>
                <a:latin typeface="Microsoft Sans Serif"/>
                <a:cs typeface="Microsoft Sans Serif"/>
              </a:rPr>
              <a:t>some </a:t>
            </a:r>
            <a:r>
              <a:rPr sz="2100" spc="80" dirty="0">
                <a:solidFill>
                  <a:srgbClr val="1F487C"/>
                </a:solidFill>
                <a:latin typeface="Microsoft Sans Serif"/>
                <a:cs typeface="Microsoft Sans Serif"/>
              </a:rPr>
              <a:t>inputs </a:t>
            </a:r>
            <a:r>
              <a:rPr sz="2100" spc="70" dirty="0">
                <a:solidFill>
                  <a:srgbClr val="1F487C"/>
                </a:solidFill>
                <a:latin typeface="Microsoft Sans Serif"/>
                <a:cs typeface="Microsoft Sans Serif"/>
              </a:rPr>
              <a:t>and </a:t>
            </a:r>
            <a:r>
              <a:rPr sz="2100" spc="7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100" spc="-15" dirty="0">
                <a:solidFill>
                  <a:srgbClr val="1F487C"/>
                </a:solidFill>
                <a:latin typeface="Microsoft Sans Serif"/>
                <a:cs typeface="Microsoft Sans Serif"/>
              </a:rPr>
              <a:t>see </a:t>
            </a:r>
            <a:r>
              <a:rPr sz="2100" spc="65" dirty="0">
                <a:solidFill>
                  <a:srgbClr val="1F487C"/>
                </a:solidFill>
                <a:latin typeface="Microsoft Sans Serif"/>
                <a:cs typeface="Microsoft Sans Serif"/>
              </a:rPr>
              <a:t>which</a:t>
            </a:r>
            <a:r>
              <a:rPr sz="21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100" spc="75" dirty="0">
                <a:solidFill>
                  <a:srgbClr val="1F487C"/>
                </a:solidFill>
                <a:latin typeface="Microsoft Sans Serif"/>
                <a:cs typeface="Microsoft Sans Serif"/>
              </a:rPr>
              <a:t>one</a:t>
            </a:r>
            <a:r>
              <a:rPr sz="2100" spc="-2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100" spc="30" dirty="0">
                <a:solidFill>
                  <a:srgbClr val="1F487C"/>
                </a:solidFill>
                <a:latin typeface="Microsoft Sans Serif"/>
                <a:cs typeface="Microsoft Sans Serif"/>
              </a:rPr>
              <a:t>takes</a:t>
            </a:r>
            <a:r>
              <a:rPr sz="2100" spc="-2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100" spc="-15" dirty="0">
                <a:solidFill>
                  <a:srgbClr val="1F487C"/>
                </a:solidFill>
                <a:latin typeface="Microsoft Sans Serif"/>
                <a:cs typeface="Microsoft Sans Serif"/>
              </a:rPr>
              <a:t>less</a:t>
            </a:r>
            <a:r>
              <a:rPr sz="2100" spc="-2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100" spc="75" dirty="0">
                <a:solidFill>
                  <a:srgbClr val="1F487C"/>
                </a:solidFill>
                <a:latin typeface="Microsoft Sans Serif"/>
                <a:cs typeface="Microsoft Sans Serif"/>
              </a:rPr>
              <a:t>time.</a:t>
            </a:r>
            <a:endParaRPr sz="21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15848" y="0"/>
            <a:ext cx="10101580" cy="1983739"/>
          </a:xfrm>
          <a:prstGeom prst="rect">
            <a:avLst/>
          </a:prstGeom>
        </p:spPr>
        <p:txBody>
          <a:bodyPr vert="horz" wrap="square" lIns="0" tIns="275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70"/>
              </a:spcBef>
            </a:pPr>
            <a:r>
              <a:rPr sz="7700" b="1" dirty="0">
                <a:latin typeface="Arial"/>
                <a:cs typeface="Arial"/>
              </a:rPr>
              <a:t>Analysis</a:t>
            </a:r>
            <a:r>
              <a:rPr sz="7700" b="1" spc="-25" dirty="0">
                <a:latin typeface="Arial"/>
                <a:cs typeface="Arial"/>
              </a:rPr>
              <a:t> </a:t>
            </a:r>
            <a:r>
              <a:rPr sz="7700" b="1" dirty="0">
                <a:latin typeface="Arial"/>
                <a:cs typeface="Arial"/>
              </a:rPr>
              <a:t>of</a:t>
            </a:r>
            <a:r>
              <a:rPr sz="7700" b="1" spc="-325" dirty="0">
                <a:latin typeface="Arial"/>
                <a:cs typeface="Arial"/>
              </a:rPr>
              <a:t> </a:t>
            </a:r>
            <a:r>
              <a:rPr sz="7700" b="1" dirty="0">
                <a:latin typeface="Arial"/>
                <a:cs typeface="Arial"/>
              </a:rPr>
              <a:t>Algorithm</a:t>
            </a:r>
            <a:endParaRPr sz="7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2800" spc="-5" dirty="0">
                <a:solidFill>
                  <a:srgbClr val="1F487C"/>
                </a:solidFill>
              </a:rPr>
              <a:t>Continue...</a:t>
            </a:r>
            <a:endParaRPr sz="2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7219" y="7365492"/>
            <a:ext cx="2228088" cy="20574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17219" y="4165091"/>
            <a:ext cx="2156460" cy="2364105"/>
            <a:chOff x="617219" y="4165091"/>
            <a:chExt cx="2156460" cy="23641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219" y="4575047"/>
              <a:ext cx="2156460" cy="154533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3647" y="4165091"/>
              <a:ext cx="1780031" cy="23637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81076" y="0"/>
            <a:ext cx="10098405" cy="2371090"/>
          </a:xfrm>
          <a:prstGeom prst="rect">
            <a:avLst/>
          </a:prstGeom>
        </p:spPr>
        <p:txBody>
          <a:bodyPr vert="horz" wrap="square" lIns="0" tIns="5600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10"/>
              </a:spcBef>
            </a:pPr>
            <a:r>
              <a:rPr sz="7700" b="1" dirty="0">
                <a:latin typeface="Arial"/>
                <a:cs typeface="Arial"/>
              </a:rPr>
              <a:t>Analysis</a:t>
            </a:r>
            <a:r>
              <a:rPr sz="7700" b="1" spc="-25" dirty="0">
                <a:latin typeface="Arial"/>
                <a:cs typeface="Arial"/>
              </a:rPr>
              <a:t> </a:t>
            </a:r>
            <a:r>
              <a:rPr sz="7700" b="1" dirty="0">
                <a:latin typeface="Arial"/>
                <a:cs typeface="Arial"/>
              </a:rPr>
              <a:t>of</a:t>
            </a:r>
            <a:r>
              <a:rPr sz="7700" b="1" spc="-345" dirty="0">
                <a:latin typeface="Arial"/>
                <a:cs typeface="Arial"/>
              </a:rPr>
              <a:t> </a:t>
            </a:r>
            <a:r>
              <a:rPr sz="7700" b="1" dirty="0">
                <a:latin typeface="Arial"/>
                <a:cs typeface="Arial"/>
              </a:rPr>
              <a:t>Algorithm</a:t>
            </a:r>
            <a:endParaRPr sz="7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2800" spc="-5" dirty="0">
                <a:solidFill>
                  <a:srgbClr val="1F487C"/>
                </a:solidFill>
              </a:rPr>
              <a:t>Continue...</a:t>
            </a:r>
            <a:endParaRPr sz="2800"/>
          </a:p>
        </p:txBody>
      </p:sp>
      <p:sp>
        <p:nvSpPr>
          <p:cNvPr id="7" name="object 7"/>
          <p:cNvSpPr txBox="1"/>
          <p:nvPr/>
        </p:nvSpPr>
        <p:spPr>
          <a:xfrm>
            <a:off x="507288" y="2692984"/>
            <a:ext cx="17367885" cy="6393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30" dirty="0">
                <a:solidFill>
                  <a:srgbClr val="1F487C"/>
                </a:solidFill>
                <a:latin typeface="Tahoma"/>
                <a:cs typeface="Tahoma"/>
              </a:rPr>
              <a:t>Apriori</a:t>
            </a:r>
            <a:r>
              <a:rPr sz="4000" b="1" spc="-130" dirty="0">
                <a:solidFill>
                  <a:srgbClr val="1F487C"/>
                </a:solidFill>
                <a:latin typeface="Tahoma"/>
                <a:cs typeface="Tahoma"/>
              </a:rPr>
              <a:t> </a:t>
            </a:r>
            <a:r>
              <a:rPr sz="4000" b="1" spc="30" dirty="0">
                <a:solidFill>
                  <a:srgbClr val="1F487C"/>
                </a:solidFill>
                <a:latin typeface="Tahoma"/>
                <a:cs typeface="Tahoma"/>
              </a:rPr>
              <a:t>and</a:t>
            </a:r>
            <a:r>
              <a:rPr sz="4000" b="1" spc="-140" dirty="0">
                <a:solidFill>
                  <a:srgbClr val="1F487C"/>
                </a:solidFill>
                <a:latin typeface="Tahoma"/>
                <a:cs typeface="Tahoma"/>
              </a:rPr>
              <a:t> </a:t>
            </a:r>
            <a:r>
              <a:rPr sz="4000" b="1" spc="15" dirty="0">
                <a:solidFill>
                  <a:srgbClr val="1F487C"/>
                </a:solidFill>
                <a:latin typeface="Tahoma"/>
                <a:cs typeface="Tahoma"/>
              </a:rPr>
              <a:t>Apostiari</a:t>
            </a:r>
            <a:r>
              <a:rPr sz="4000" b="1" spc="-140" dirty="0">
                <a:solidFill>
                  <a:srgbClr val="1F487C"/>
                </a:solidFill>
                <a:latin typeface="Tahoma"/>
                <a:cs typeface="Tahoma"/>
              </a:rPr>
              <a:t> </a:t>
            </a:r>
            <a:r>
              <a:rPr sz="4000" b="1" spc="-5" dirty="0">
                <a:solidFill>
                  <a:srgbClr val="1F487C"/>
                </a:solidFill>
                <a:latin typeface="Tahoma"/>
                <a:cs typeface="Tahoma"/>
              </a:rPr>
              <a:t>Analysis</a:t>
            </a:r>
            <a:endParaRPr sz="40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5250">
              <a:latin typeface="Tahoma"/>
              <a:cs typeface="Tahoma"/>
            </a:endParaRPr>
          </a:p>
          <a:p>
            <a:pPr marL="3117850" indent="-303530">
              <a:lnSpc>
                <a:spcPct val="100000"/>
              </a:lnSpc>
              <a:buFont typeface="Microsoft Sans Serif"/>
              <a:buChar char="•"/>
              <a:tabLst>
                <a:tab pos="3117850" algn="l"/>
                <a:tab pos="3118485" algn="l"/>
              </a:tabLst>
            </a:pPr>
            <a:r>
              <a:rPr sz="2800" b="1" spc="20" dirty="0">
                <a:solidFill>
                  <a:srgbClr val="1F487C"/>
                </a:solidFill>
                <a:latin typeface="Tahoma"/>
                <a:cs typeface="Tahoma"/>
              </a:rPr>
              <a:t>Apriori</a:t>
            </a:r>
            <a:r>
              <a:rPr sz="2800" b="1" spc="-65" dirty="0">
                <a:solidFill>
                  <a:srgbClr val="1F487C"/>
                </a:solidFill>
                <a:latin typeface="Tahoma"/>
                <a:cs typeface="Tahoma"/>
              </a:rPr>
              <a:t> </a:t>
            </a:r>
            <a:r>
              <a:rPr sz="2800" b="1" spc="-10" dirty="0">
                <a:solidFill>
                  <a:srgbClr val="1F487C"/>
                </a:solidFill>
                <a:latin typeface="Tahoma"/>
                <a:cs typeface="Tahoma"/>
              </a:rPr>
              <a:t>analysis</a:t>
            </a:r>
            <a:r>
              <a:rPr sz="2800" b="1" spc="-110" dirty="0">
                <a:solidFill>
                  <a:srgbClr val="1F487C"/>
                </a:solidFill>
                <a:latin typeface="Tahoma"/>
                <a:cs typeface="Tahoma"/>
              </a:rPr>
              <a:t> </a:t>
            </a:r>
            <a:r>
              <a:rPr sz="2800" spc="70" dirty="0">
                <a:solidFill>
                  <a:srgbClr val="1F487C"/>
                </a:solidFill>
                <a:latin typeface="Microsoft Sans Serif"/>
                <a:cs typeface="Microsoft Sans Serif"/>
              </a:rPr>
              <a:t>means</a:t>
            </a:r>
            <a:r>
              <a:rPr sz="2800" spc="-2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20" dirty="0">
                <a:solidFill>
                  <a:srgbClr val="1F487C"/>
                </a:solidFill>
                <a:latin typeface="Microsoft Sans Serif"/>
                <a:cs typeface="Microsoft Sans Serif"/>
              </a:rPr>
              <a:t>analysis </a:t>
            </a:r>
            <a:r>
              <a:rPr sz="2800" dirty="0">
                <a:solidFill>
                  <a:srgbClr val="1F487C"/>
                </a:solidFill>
                <a:latin typeface="Microsoft Sans Serif"/>
                <a:cs typeface="Microsoft Sans Serif"/>
              </a:rPr>
              <a:t>is </a:t>
            </a:r>
            <a:r>
              <a:rPr sz="2800" spc="145" dirty="0">
                <a:solidFill>
                  <a:srgbClr val="1F487C"/>
                </a:solidFill>
                <a:latin typeface="Microsoft Sans Serif"/>
                <a:cs typeface="Microsoft Sans Serif"/>
              </a:rPr>
              <a:t>performed</a:t>
            </a:r>
            <a:r>
              <a:rPr sz="2800" spc="-2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150" dirty="0">
                <a:solidFill>
                  <a:srgbClr val="1F487C"/>
                </a:solidFill>
                <a:latin typeface="Microsoft Sans Serif"/>
                <a:cs typeface="Microsoft Sans Serif"/>
              </a:rPr>
              <a:t>prior</a:t>
            </a:r>
            <a:r>
              <a:rPr sz="2800" spc="-2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165" dirty="0">
                <a:solidFill>
                  <a:srgbClr val="1F487C"/>
                </a:solidFill>
                <a:latin typeface="Microsoft Sans Serif"/>
                <a:cs typeface="Microsoft Sans Serif"/>
              </a:rPr>
              <a:t>to</a:t>
            </a:r>
            <a:r>
              <a:rPr sz="2800" spc="-1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1F487C"/>
                </a:solidFill>
                <a:latin typeface="Microsoft Sans Serif"/>
                <a:cs typeface="Microsoft Sans Serif"/>
              </a:rPr>
              <a:t>running</a:t>
            </a:r>
            <a:r>
              <a:rPr sz="2800" spc="-1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135" dirty="0">
                <a:solidFill>
                  <a:srgbClr val="1F487C"/>
                </a:solidFill>
                <a:latin typeface="Microsoft Sans Serif"/>
                <a:cs typeface="Microsoft Sans Serif"/>
              </a:rPr>
              <a:t>it</a:t>
            </a:r>
            <a:r>
              <a:rPr sz="28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145" dirty="0">
                <a:solidFill>
                  <a:srgbClr val="1F487C"/>
                </a:solidFill>
                <a:latin typeface="Microsoft Sans Serif"/>
                <a:cs typeface="Microsoft Sans Serif"/>
              </a:rPr>
              <a:t>on</a:t>
            </a:r>
            <a:r>
              <a:rPr sz="2800" spc="-3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a</a:t>
            </a:r>
            <a:r>
              <a:rPr sz="280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25" dirty="0">
                <a:solidFill>
                  <a:srgbClr val="1F487C"/>
                </a:solidFill>
                <a:latin typeface="Microsoft Sans Serif"/>
                <a:cs typeface="Microsoft Sans Serif"/>
              </a:rPr>
              <a:t>specific </a:t>
            </a:r>
            <a:r>
              <a:rPr sz="2800" spc="40" dirty="0">
                <a:solidFill>
                  <a:srgbClr val="1F487C"/>
                </a:solidFill>
                <a:latin typeface="Microsoft Sans Serif"/>
                <a:cs typeface="Microsoft Sans Serif"/>
              </a:rPr>
              <a:t>system.</a:t>
            </a:r>
            <a:endParaRPr sz="2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1F487C"/>
              </a:buClr>
              <a:buFont typeface="Microsoft Sans Serif"/>
              <a:buChar char="•"/>
            </a:pPr>
            <a:endParaRPr sz="3950">
              <a:latin typeface="Microsoft Sans Serif"/>
              <a:cs typeface="Microsoft Sans Serif"/>
            </a:endParaRPr>
          </a:p>
          <a:p>
            <a:pPr marL="3575050" marR="97155" lvl="1" indent="-303530" algn="just">
              <a:lnSpc>
                <a:spcPct val="133900"/>
              </a:lnSpc>
              <a:buChar char="•"/>
              <a:tabLst>
                <a:tab pos="3575685" algn="l"/>
              </a:tabLst>
            </a:pPr>
            <a:r>
              <a:rPr sz="2800" spc="-20" dirty="0">
                <a:solidFill>
                  <a:srgbClr val="1F487C"/>
                </a:solidFill>
                <a:latin typeface="Microsoft Sans Serif"/>
                <a:cs typeface="Microsoft Sans Serif"/>
              </a:rPr>
              <a:t>We</a:t>
            </a:r>
            <a:r>
              <a:rPr sz="280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1F487C"/>
                </a:solidFill>
                <a:latin typeface="Microsoft Sans Serif"/>
                <a:cs typeface="Microsoft Sans Serif"/>
              </a:rPr>
              <a:t>determine</a:t>
            </a:r>
            <a:r>
              <a:rPr sz="280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1F487C"/>
                </a:solidFill>
                <a:latin typeface="Microsoft Sans Serif"/>
                <a:cs typeface="Microsoft Sans Serif"/>
              </a:rPr>
              <a:t>the</a:t>
            </a:r>
            <a:r>
              <a:rPr sz="280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135" dirty="0">
                <a:solidFill>
                  <a:srgbClr val="1F487C"/>
                </a:solidFill>
                <a:latin typeface="Microsoft Sans Serif"/>
                <a:cs typeface="Microsoft Sans Serif"/>
              </a:rPr>
              <a:t>time</a:t>
            </a:r>
            <a:r>
              <a:rPr sz="280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100" dirty="0">
                <a:solidFill>
                  <a:srgbClr val="1F487C"/>
                </a:solidFill>
                <a:latin typeface="Microsoft Sans Serif"/>
                <a:cs typeface="Microsoft Sans Serif"/>
              </a:rPr>
              <a:t>and</a:t>
            </a:r>
            <a:r>
              <a:rPr sz="2800" spc="1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1F487C"/>
                </a:solidFill>
                <a:latin typeface="Microsoft Sans Serif"/>
                <a:cs typeface="Microsoft Sans Serif"/>
              </a:rPr>
              <a:t>space</a:t>
            </a:r>
            <a:r>
              <a:rPr sz="2800" spc="1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90" dirty="0">
                <a:solidFill>
                  <a:srgbClr val="1F487C"/>
                </a:solidFill>
                <a:latin typeface="Microsoft Sans Serif"/>
                <a:cs typeface="Microsoft Sans Serif"/>
              </a:rPr>
              <a:t>complexity</a:t>
            </a:r>
            <a:r>
              <a:rPr sz="28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150" dirty="0">
                <a:solidFill>
                  <a:srgbClr val="1F487C"/>
                </a:solidFill>
                <a:latin typeface="Microsoft Sans Serif"/>
                <a:cs typeface="Microsoft Sans Serif"/>
              </a:rPr>
              <a:t>of</a:t>
            </a:r>
            <a:r>
              <a:rPr sz="280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80" dirty="0">
                <a:solidFill>
                  <a:srgbClr val="1F487C"/>
                </a:solidFill>
                <a:latin typeface="Microsoft Sans Serif"/>
                <a:cs typeface="Microsoft Sans Serif"/>
              </a:rPr>
              <a:t>an</a:t>
            </a:r>
            <a:r>
              <a:rPr sz="280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1F487C"/>
                </a:solidFill>
                <a:latin typeface="Microsoft Sans Serif"/>
                <a:cs typeface="Microsoft Sans Serif"/>
              </a:rPr>
              <a:t>algorithm</a:t>
            </a:r>
            <a:r>
              <a:rPr sz="2800" spc="-1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80" dirty="0">
                <a:solidFill>
                  <a:srgbClr val="1F487C"/>
                </a:solidFill>
                <a:latin typeface="Microsoft Sans Serif"/>
                <a:cs typeface="Microsoft Sans Serif"/>
              </a:rPr>
              <a:t>by</a:t>
            </a:r>
            <a:r>
              <a:rPr sz="28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90" dirty="0">
                <a:solidFill>
                  <a:srgbClr val="1F487C"/>
                </a:solidFill>
                <a:latin typeface="Microsoft Sans Serif"/>
                <a:cs typeface="Microsoft Sans Serif"/>
              </a:rPr>
              <a:t>just</a:t>
            </a:r>
            <a:r>
              <a:rPr sz="28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85" dirty="0">
                <a:solidFill>
                  <a:srgbClr val="1F487C"/>
                </a:solidFill>
                <a:latin typeface="Microsoft Sans Serif"/>
                <a:cs typeface="Microsoft Sans Serif"/>
              </a:rPr>
              <a:t>looking</a:t>
            </a:r>
            <a:r>
              <a:rPr sz="2800" spc="1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105" dirty="0">
                <a:solidFill>
                  <a:srgbClr val="1F487C"/>
                </a:solidFill>
                <a:latin typeface="Microsoft Sans Serif"/>
                <a:cs typeface="Microsoft Sans Serif"/>
              </a:rPr>
              <a:t>at</a:t>
            </a:r>
            <a:r>
              <a:rPr sz="28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125" dirty="0">
                <a:solidFill>
                  <a:srgbClr val="1F487C"/>
                </a:solidFill>
                <a:latin typeface="Microsoft Sans Serif"/>
                <a:cs typeface="Microsoft Sans Serif"/>
              </a:rPr>
              <a:t>the </a:t>
            </a:r>
            <a:r>
              <a:rPr sz="2800" spc="-73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1F487C"/>
                </a:solidFill>
                <a:latin typeface="Microsoft Sans Serif"/>
                <a:cs typeface="Microsoft Sans Serif"/>
              </a:rPr>
              <a:t>algorithm </a:t>
            </a:r>
            <a:r>
              <a:rPr sz="2800" spc="125" dirty="0">
                <a:solidFill>
                  <a:srgbClr val="1F487C"/>
                </a:solidFill>
                <a:latin typeface="Microsoft Sans Serif"/>
                <a:cs typeface="Microsoft Sans Serif"/>
              </a:rPr>
              <a:t>rather than </a:t>
            </a:r>
            <a:r>
              <a:rPr sz="2800" spc="120" dirty="0">
                <a:solidFill>
                  <a:srgbClr val="1F487C"/>
                </a:solidFill>
                <a:latin typeface="Microsoft Sans Serif"/>
                <a:cs typeface="Microsoft Sans Serif"/>
              </a:rPr>
              <a:t>running </a:t>
            </a:r>
            <a:r>
              <a:rPr sz="2800" spc="135" dirty="0">
                <a:solidFill>
                  <a:srgbClr val="1F487C"/>
                </a:solidFill>
                <a:latin typeface="Microsoft Sans Serif"/>
                <a:cs typeface="Microsoft Sans Serif"/>
              </a:rPr>
              <a:t>it </a:t>
            </a:r>
            <a:r>
              <a:rPr sz="2800" spc="145" dirty="0">
                <a:solidFill>
                  <a:srgbClr val="1F487C"/>
                </a:solidFill>
                <a:latin typeface="Microsoft Sans Serif"/>
                <a:cs typeface="Microsoft Sans Serif"/>
              </a:rPr>
              <a:t>on </a:t>
            </a:r>
            <a:r>
              <a:rPr sz="28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a </a:t>
            </a:r>
            <a:r>
              <a:rPr sz="2800" spc="100" dirty="0">
                <a:solidFill>
                  <a:srgbClr val="1F487C"/>
                </a:solidFill>
                <a:latin typeface="Microsoft Sans Serif"/>
                <a:cs typeface="Microsoft Sans Serif"/>
              </a:rPr>
              <a:t>particular </a:t>
            </a:r>
            <a:r>
              <a:rPr sz="2800" spc="60" dirty="0">
                <a:solidFill>
                  <a:srgbClr val="1F487C"/>
                </a:solidFill>
                <a:latin typeface="Microsoft Sans Serif"/>
                <a:cs typeface="Microsoft Sans Serif"/>
              </a:rPr>
              <a:t>system </a:t>
            </a:r>
            <a:r>
              <a:rPr sz="2800" spc="145" dirty="0">
                <a:solidFill>
                  <a:srgbClr val="1F487C"/>
                </a:solidFill>
                <a:latin typeface="Microsoft Sans Serif"/>
                <a:cs typeface="Microsoft Sans Serif"/>
              </a:rPr>
              <a:t>with </a:t>
            </a:r>
            <a:r>
              <a:rPr sz="28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a </a:t>
            </a:r>
            <a:r>
              <a:rPr sz="2800" spc="125" dirty="0">
                <a:solidFill>
                  <a:srgbClr val="1F487C"/>
                </a:solidFill>
                <a:latin typeface="Microsoft Sans Serif"/>
                <a:cs typeface="Microsoft Sans Serif"/>
              </a:rPr>
              <a:t>different </a:t>
            </a:r>
            <a:r>
              <a:rPr sz="2800" spc="110" dirty="0">
                <a:solidFill>
                  <a:srgbClr val="1F487C"/>
                </a:solidFill>
                <a:latin typeface="Microsoft Sans Serif"/>
                <a:cs typeface="Microsoft Sans Serif"/>
              </a:rPr>
              <a:t>memory, </a:t>
            </a:r>
            <a:r>
              <a:rPr sz="2800" spc="114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50" dirty="0">
                <a:solidFill>
                  <a:srgbClr val="1F487C"/>
                </a:solidFill>
                <a:latin typeface="Microsoft Sans Serif"/>
                <a:cs typeface="Microsoft Sans Serif"/>
              </a:rPr>
              <a:t>processor,</a:t>
            </a:r>
            <a:r>
              <a:rPr sz="2800" spc="-1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100" dirty="0">
                <a:solidFill>
                  <a:srgbClr val="1F487C"/>
                </a:solidFill>
                <a:latin typeface="Microsoft Sans Serif"/>
                <a:cs typeface="Microsoft Sans Serif"/>
              </a:rPr>
              <a:t>and</a:t>
            </a:r>
            <a:r>
              <a:rPr sz="2800" spc="-2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85" dirty="0">
                <a:solidFill>
                  <a:srgbClr val="1F487C"/>
                </a:solidFill>
                <a:latin typeface="Microsoft Sans Serif"/>
                <a:cs typeface="Microsoft Sans Serif"/>
              </a:rPr>
              <a:t>compiler.</a:t>
            </a:r>
            <a:r>
              <a:rPr sz="2800" spc="-1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40" dirty="0">
                <a:solidFill>
                  <a:srgbClr val="1F487C"/>
                </a:solidFill>
                <a:latin typeface="Microsoft Sans Serif"/>
                <a:cs typeface="Microsoft Sans Serif"/>
              </a:rPr>
              <a:t>(Theoretical</a:t>
            </a:r>
            <a:r>
              <a:rPr sz="2800" spc="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Analysis)</a:t>
            </a:r>
            <a:endParaRPr sz="2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650">
              <a:latin typeface="Microsoft Sans Serif"/>
              <a:cs typeface="Microsoft Sans Serif"/>
            </a:endParaRPr>
          </a:p>
          <a:p>
            <a:pPr marL="3301365" marR="5080" indent="-303530" algn="just">
              <a:lnSpc>
                <a:spcPct val="133900"/>
              </a:lnSpc>
              <a:buFont typeface="Microsoft Sans Serif"/>
              <a:buChar char="•"/>
              <a:tabLst>
                <a:tab pos="3302000" algn="l"/>
              </a:tabLst>
            </a:pPr>
            <a:r>
              <a:rPr sz="2800" b="1" spc="10" dirty="0">
                <a:solidFill>
                  <a:srgbClr val="1F487C"/>
                </a:solidFill>
                <a:latin typeface="Tahoma"/>
                <a:cs typeface="Tahoma"/>
              </a:rPr>
              <a:t>Apostiari </a:t>
            </a:r>
            <a:r>
              <a:rPr sz="2800" b="1" spc="-10" dirty="0">
                <a:solidFill>
                  <a:srgbClr val="1F487C"/>
                </a:solidFill>
                <a:latin typeface="Tahoma"/>
                <a:cs typeface="Tahoma"/>
              </a:rPr>
              <a:t>analysis </a:t>
            </a:r>
            <a:r>
              <a:rPr sz="2800" spc="150" dirty="0">
                <a:solidFill>
                  <a:srgbClr val="1F487C"/>
                </a:solidFill>
                <a:latin typeface="Microsoft Sans Serif"/>
                <a:cs typeface="Microsoft Sans Serif"/>
              </a:rPr>
              <a:t>of </a:t>
            </a:r>
            <a:r>
              <a:rPr sz="2800" spc="80" dirty="0">
                <a:solidFill>
                  <a:srgbClr val="1F487C"/>
                </a:solidFill>
                <a:latin typeface="Microsoft Sans Serif"/>
                <a:cs typeface="Microsoft Sans Serif"/>
              </a:rPr>
              <a:t>an </a:t>
            </a:r>
            <a:r>
              <a:rPr sz="2800" spc="120" dirty="0">
                <a:solidFill>
                  <a:srgbClr val="1F487C"/>
                </a:solidFill>
                <a:latin typeface="Microsoft Sans Serif"/>
                <a:cs typeface="Microsoft Sans Serif"/>
              </a:rPr>
              <a:t>algorithm </a:t>
            </a:r>
            <a:r>
              <a:rPr sz="2800" spc="70" dirty="0">
                <a:solidFill>
                  <a:srgbClr val="1F487C"/>
                </a:solidFill>
                <a:latin typeface="Microsoft Sans Serif"/>
                <a:cs typeface="Microsoft Sans Serif"/>
              </a:rPr>
              <a:t>means </a:t>
            </a:r>
            <a:r>
              <a:rPr sz="2800" spc="75" dirty="0">
                <a:solidFill>
                  <a:srgbClr val="1F487C"/>
                </a:solidFill>
                <a:latin typeface="Microsoft Sans Serif"/>
                <a:cs typeface="Microsoft Sans Serif"/>
              </a:rPr>
              <a:t>we </a:t>
            </a:r>
            <a:r>
              <a:rPr sz="2800" spc="165" dirty="0">
                <a:solidFill>
                  <a:srgbClr val="1F487C"/>
                </a:solidFill>
                <a:latin typeface="Microsoft Sans Serif"/>
                <a:cs typeface="Microsoft Sans Serif"/>
              </a:rPr>
              <a:t>perform </a:t>
            </a:r>
            <a:r>
              <a:rPr sz="2800" spc="20" dirty="0">
                <a:solidFill>
                  <a:srgbClr val="1F487C"/>
                </a:solidFill>
                <a:latin typeface="Microsoft Sans Serif"/>
                <a:cs typeface="Microsoft Sans Serif"/>
              </a:rPr>
              <a:t>analysis </a:t>
            </a:r>
            <a:r>
              <a:rPr sz="2800" spc="150" dirty="0">
                <a:solidFill>
                  <a:srgbClr val="1F487C"/>
                </a:solidFill>
                <a:latin typeface="Microsoft Sans Serif"/>
                <a:cs typeface="Microsoft Sans Serif"/>
              </a:rPr>
              <a:t>of </a:t>
            </a:r>
            <a:r>
              <a:rPr sz="2800" spc="80" dirty="0">
                <a:solidFill>
                  <a:srgbClr val="1F487C"/>
                </a:solidFill>
                <a:latin typeface="Microsoft Sans Serif"/>
                <a:cs typeface="Microsoft Sans Serif"/>
              </a:rPr>
              <a:t>an </a:t>
            </a:r>
            <a:r>
              <a:rPr sz="2800" spc="120" dirty="0">
                <a:solidFill>
                  <a:srgbClr val="1F487C"/>
                </a:solidFill>
                <a:latin typeface="Microsoft Sans Serif"/>
                <a:cs typeface="Microsoft Sans Serif"/>
              </a:rPr>
              <a:t>algorithm </a:t>
            </a:r>
            <a:r>
              <a:rPr sz="2800" spc="90" dirty="0">
                <a:solidFill>
                  <a:srgbClr val="1F487C"/>
                </a:solidFill>
                <a:latin typeface="Microsoft Sans Serif"/>
                <a:cs typeface="Microsoft Sans Serif"/>
              </a:rPr>
              <a:t>only </a:t>
            </a:r>
            <a:r>
              <a:rPr sz="2800" spc="-73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114" dirty="0">
                <a:solidFill>
                  <a:srgbClr val="1F487C"/>
                </a:solidFill>
                <a:latin typeface="Microsoft Sans Serif"/>
                <a:cs typeface="Microsoft Sans Serif"/>
              </a:rPr>
              <a:t>after </a:t>
            </a:r>
            <a:r>
              <a:rPr sz="2800" spc="120" dirty="0">
                <a:solidFill>
                  <a:srgbClr val="1F487C"/>
                </a:solidFill>
                <a:latin typeface="Microsoft Sans Serif"/>
                <a:cs typeface="Microsoft Sans Serif"/>
              </a:rPr>
              <a:t>running </a:t>
            </a:r>
            <a:r>
              <a:rPr sz="2800" spc="135" dirty="0">
                <a:solidFill>
                  <a:srgbClr val="1F487C"/>
                </a:solidFill>
                <a:latin typeface="Microsoft Sans Serif"/>
                <a:cs typeface="Microsoft Sans Serif"/>
              </a:rPr>
              <a:t>it </a:t>
            </a:r>
            <a:r>
              <a:rPr sz="2800" spc="145" dirty="0">
                <a:solidFill>
                  <a:srgbClr val="1F487C"/>
                </a:solidFill>
                <a:latin typeface="Microsoft Sans Serif"/>
                <a:cs typeface="Microsoft Sans Serif"/>
              </a:rPr>
              <a:t>on </a:t>
            </a:r>
            <a:r>
              <a:rPr sz="28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a </a:t>
            </a:r>
            <a:r>
              <a:rPr sz="2800" spc="45" dirty="0">
                <a:solidFill>
                  <a:srgbClr val="1F487C"/>
                </a:solidFill>
                <a:latin typeface="Microsoft Sans Serif"/>
                <a:cs typeface="Microsoft Sans Serif"/>
              </a:rPr>
              <a:t>system. </a:t>
            </a:r>
            <a:r>
              <a:rPr sz="2800" spc="105" dirty="0">
                <a:solidFill>
                  <a:srgbClr val="1F487C"/>
                </a:solidFill>
                <a:latin typeface="Microsoft Sans Serif"/>
                <a:cs typeface="Microsoft Sans Serif"/>
              </a:rPr>
              <a:t>It </a:t>
            </a:r>
            <a:r>
              <a:rPr sz="2800" spc="80" dirty="0">
                <a:solidFill>
                  <a:srgbClr val="1F487C"/>
                </a:solidFill>
                <a:latin typeface="Microsoft Sans Serif"/>
                <a:cs typeface="Microsoft Sans Serif"/>
              </a:rPr>
              <a:t>directly depends </a:t>
            </a:r>
            <a:r>
              <a:rPr sz="2800" spc="145" dirty="0">
                <a:solidFill>
                  <a:srgbClr val="1F487C"/>
                </a:solidFill>
                <a:latin typeface="Microsoft Sans Serif"/>
                <a:cs typeface="Microsoft Sans Serif"/>
              </a:rPr>
              <a:t>on </a:t>
            </a:r>
            <a:r>
              <a:rPr sz="2800" spc="120" dirty="0">
                <a:solidFill>
                  <a:srgbClr val="1F487C"/>
                </a:solidFill>
                <a:latin typeface="Microsoft Sans Serif"/>
                <a:cs typeface="Microsoft Sans Serif"/>
              </a:rPr>
              <a:t>the </a:t>
            </a:r>
            <a:r>
              <a:rPr sz="2800" spc="55" dirty="0">
                <a:solidFill>
                  <a:srgbClr val="1F487C"/>
                </a:solidFill>
                <a:latin typeface="Microsoft Sans Serif"/>
                <a:cs typeface="Microsoft Sans Serif"/>
              </a:rPr>
              <a:t>system </a:t>
            </a:r>
            <a:r>
              <a:rPr sz="2800" spc="100" dirty="0">
                <a:solidFill>
                  <a:srgbClr val="1F487C"/>
                </a:solidFill>
                <a:latin typeface="Microsoft Sans Serif"/>
                <a:cs typeface="Microsoft Sans Serif"/>
              </a:rPr>
              <a:t>and </a:t>
            </a:r>
            <a:r>
              <a:rPr sz="2800" spc="20" dirty="0">
                <a:solidFill>
                  <a:srgbClr val="1F487C"/>
                </a:solidFill>
                <a:latin typeface="Microsoft Sans Serif"/>
                <a:cs typeface="Microsoft Sans Serif"/>
              </a:rPr>
              <a:t>changes </a:t>
            </a:r>
            <a:r>
              <a:rPr sz="2800" spc="190" dirty="0">
                <a:solidFill>
                  <a:srgbClr val="1F487C"/>
                </a:solidFill>
                <a:latin typeface="Microsoft Sans Serif"/>
                <a:cs typeface="Microsoft Sans Serif"/>
              </a:rPr>
              <a:t>from </a:t>
            </a:r>
            <a:r>
              <a:rPr sz="2800" spc="19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55" dirty="0">
                <a:solidFill>
                  <a:srgbClr val="1F487C"/>
                </a:solidFill>
                <a:latin typeface="Microsoft Sans Serif"/>
                <a:cs typeface="Microsoft Sans Serif"/>
              </a:rPr>
              <a:t>system</a:t>
            </a:r>
            <a:r>
              <a:rPr sz="280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165" dirty="0">
                <a:solidFill>
                  <a:srgbClr val="1F487C"/>
                </a:solidFill>
                <a:latin typeface="Microsoft Sans Serif"/>
                <a:cs typeface="Microsoft Sans Serif"/>
              </a:rPr>
              <a:t>to</a:t>
            </a:r>
            <a:r>
              <a:rPr sz="2800" spc="-1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40" dirty="0">
                <a:solidFill>
                  <a:srgbClr val="1F487C"/>
                </a:solidFill>
                <a:latin typeface="Microsoft Sans Serif"/>
                <a:cs typeface="Microsoft Sans Serif"/>
              </a:rPr>
              <a:t>system.</a:t>
            </a:r>
            <a:r>
              <a:rPr sz="2800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35" dirty="0">
                <a:solidFill>
                  <a:srgbClr val="1F487C"/>
                </a:solidFill>
                <a:latin typeface="Microsoft Sans Serif"/>
                <a:cs typeface="Microsoft Sans Serif"/>
              </a:rPr>
              <a:t>(Empirical</a:t>
            </a:r>
            <a:r>
              <a:rPr sz="2800" spc="5" dirty="0">
                <a:solidFill>
                  <a:srgbClr val="1F487C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1F487C"/>
                </a:solidFill>
                <a:latin typeface="Microsoft Sans Serif"/>
                <a:cs typeface="Microsoft Sans Serif"/>
              </a:rPr>
              <a:t>Analysis)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643760"/>
            <a:ext cx="8395970" cy="8643620"/>
            <a:chOff x="0" y="1643760"/>
            <a:chExt cx="8395970" cy="86436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43760"/>
              <a:ext cx="8395588" cy="864323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9511" y="3214115"/>
              <a:ext cx="4108704" cy="567994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588379" y="2255918"/>
            <a:ext cx="11039475" cy="2395855"/>
          </a:xfrm>
          <a:prstGeom prst="rect">
            <a:avLst/>
          </a:prstGeom>
        </p:spPr>
        <p:txBody>
          <a:bodyPr vert="horz" wrap="square" lIns="0" tIns="652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40"/>
              </a:spcBef>
            </a:pPr>
            <a:r>
              <a:rPr sz="8000" b="1" spc="235" dirty="0">
                <a:solidFill>
                  <a:srgbClr val="FDFFFF"/>
                </a:solidFill>
                <a:latin typeface="Tahoma"/>
                <a:cs typeface="Tahoma"/>
              </a:rPr>
              <a:t>Asymptotic</a:t>
            </a:r>
            <a:r>
              <a:rPr sz="8000" b="1" spc="-365" dirty="0">
                <a:solidFill>
                  <a:srgbClr val="FDFFFF"/>
                </a:solidFill>
                <a:latin typeface="Tahoma"/>
                <a:cs typeface="Tahoma"/>
              </a:rPr>
              <a:t> </a:t>
            </a:r>
            <a:r>
              <a:rPr sz="8000" b="1" spc="270" dirty="0">
                <a:solidFill>
                  <a:srgbClr val="FDFFFF"/>
                </a:solidFill>
                <a:latin typeface="Tahoma"/>
                <a:cs typeface="Tahoma"/>
              </a:rPr>
              <a:t>Notation</a:t>
            </a:r>
            <a:endParaRPr sz="8000">
              <a:latin typeface="Tahoma"/>
              <a:cs typeface="Tahoma"/>
            </a:endParaRPr>
          </a:p>
          <a:p>
            <a:pPr marL="584200" algn="ctr">
              <a:lnSpc>
                <a:spcPct val="100000"/>
              </a:lnSpc>
              <a:spcBef>
                <a:spcPts val="1380"/>
              </a:spcBef>
            </a:pPr>
            <a:r>
              <a:rPr sz="2200" dirty="0"/>
              <a:t>(Algorithm's</a:t>
            </a:r>
            <a:r>
              <a:rPr sz="2200" spc="25" dirty="0"/>
              <a:t> </a:t>
            </a:r>
            <a:r>
              <a:rPr sz="2200" spc="35" dirty="0"/>
              <a:t>Growth</a:t>
            </a:r>
            <a:r>
              <a:rPr sz="2200" dirty="0"/>
              <a:t> </a:t>
            </a:r>
            <a:r>
              <a:rPr sz="2200" spc="-65" dirty="0"/>
              <a:t>Rate</a:t>
            </a:r>
            <a:r>
              <a:rPr sz="2200" spc="10" dirty="0"/>
              <a:t> </a:t>
            </a:r>
            <a:r>
              <a:rPr sz="2200" spc="90" dirty="0"/>
              <a:t>or</a:t>
            </a:r>
            <a:r>
              <a:rPr sz="2200" spc="-15" dirty="0"/>
              <a:t> </a:t>
            </a:r>
            <a:r>
              <a:rPr sz="2200" spc="35" dirty="0"/>
              <a:t>Growth</a:t>
            </a:r>
            <a:r>
              <a:rPr sz="2200" dirty="0"/>
              <a:t> </a:t>
            </a:r>
            <a:r>
              <a:rPr sz="2200" spc="55" dirty="0"/>
              <a:t>of</a:t>
            </a:r>
            <a:r>
              <a:rPr sz="2200" spc="5" dirty="0"/>
              <a:t> </a:t>
            </a:r>
            <a:r>
              <a:rPr sz="2200" spc="-10" dirty="0"/>
              <a:t>Function)</a:t>
            </a:r>
            <a:endParaRPr sz="2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9427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2" y="670306"/>
            <a:ext cx="8863710" cy="90796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685533" y="78739"/>
            <a:ext cx="3867150" cy="1245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15" dirty="0">
                <a:solidFill>
                  <a:srgbClr val="FFFFFF"/>
                </a:solidFill>
              </a:rPr>
              <a:t>Syllabus</a:t>
            </a:r>
            <a:endParaRPr sz="80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9872" y="2743200"/>
            <a:ext cx="7865364" cy="493471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774685" y="1564893"/>
            <a:ext cx="9217025" cy="2901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706755" algn="ctr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What,</a:t>
            </a:r>
            <a:r>
              <a:rPr sz="2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Why</a:t>
            </a:r>
            <a:r>
              <a:rPr sz="2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How</a:t>
            </a:r>
            <a:r>
              <a:rPr sz="28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?</a:t>
            </a:r>
            <a:endParaRPr sz="2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850">
              <a:latin typeface="Microsoft Sans Serif"/>
              <a:cs typeface="Microsoft Sans Serif"/>
            </a:endParaRPr>
          </a:p>
          <a:p>
            <a:pPr marL="12700" marR="5080">
              <a:lnSpc>
                <a:spcPct val="156300"/>
              </a:lnSpc>
              <a:spcBef>
                <a:spcPts val="5"/>
              </a:spcBef>
              <a:tabLst>
                <a:tab pos="1292225" algn="l"/>
                <a:tab pos="1777364" algn="l"/>
                <a:tab pos="3896995" algn="l"/>
                <a:tab pos="5972810" algn="l"/>
                <a:tab pos="7524750" algn="l"/>
              </a:tabLst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Mod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Algo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ms,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rforman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sis,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Recurre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nc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e  Relations,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Sorting</a:t>
            </a:r>
            <a:r>
              <a:rPr sz="2400" b="1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Algorithms</a:t>
            </a:r>
            <a:endParaRPr sz="2400">
              <a:latin typeface="Arial"/>
              <a:cs typeface="Arial"/>
            </a:endParaRPr>
          </a:p>
          <a:p>
            <a:pPr marL="1022350" marR="529590">
              <a:lnSpc>
                <a:spcPct val="118000"/>
              </a:lnSpc>
              <a:spcBef>
                <a:spcPts val="1215"/>
              </a:spcBef>
            </a:pPr>
            <a:r>
              <a:rPr sz="205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Real </a:t>
            </a:r>
            <a:r>
              <a:rPr sz="20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Life </a:t>
            </a:r>
            <a:r>
              <a:rPr sz="20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Applications </a:t>
            </a:r>
            <a:r>
              <a:rPr sz="20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05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 </a:t>
            </a:r>
            <a:r>
              <a:rPr sz="20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0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Different </a:t>
            </a:r>
            <a:r>
              <a:rPr sz="20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Sorting </a:t>
            </a:r>
            <a:r>
              <a:rPr sz="2050" dirty="0">
                <a:solidFill>
                  <a:srgbClr val="FFFFFF"/>
                </a:solidFill>
                <a:latin typeface="Microsoft Sans Serif"/>
                <a:cs typeface="Microsoft Sans Serif"/>
              </a:rPr>
              <a:t>Algorithms, </a:t>
            </a:r>
            <a:r>
              <a:rPr sz="2050" spc="-5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Recurrence</a:t>
            </a:r>
            <a:r>
              <a:rPr sz="20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0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Tree </a:t>
            </a:r>
            <a:r>
              <a:rPr sz="20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20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Structure,</a:t>
            </a:r>
            <a:r>
              <a:rPr sz="20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Searching</a:t>
            </a:r>
            <a:endParaRPr sz="205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9934" y="5631688"/>
            <a:ext cx="9431020" cy="3038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6300"/>
              </a:lnSpc>
              <a:spcBef>
                <a:spcPts val="100"/>
              </a:spcBef>
              <a:tabLst>
                <a:tab pos="1278890" algn="l"/>
                <a:tab pos="1748155" algn="l"/>
                <a:tab pos="2997835" algn="l"/>
                <a:tab pos="4953635" algn="l"/>
                <a:tab pos="6424295" algn="l"/>
                <a:tab pos="8689340" algn="l"/>
              </a:tabLst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Mod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Gree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400" b="1" spc="-18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ec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niques,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nam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	Pro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ramm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,	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k  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Tracking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Branch</a:t>
            </a:r>
            <a:r>
              <a:rPr sz="24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Bounds, and</a:t>
            </a:r>
            <a:r>
              <a:rPr sz="24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Advance</a:t>
            </a:r>
            <a:r>
              <a:rPr sz="24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4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Structures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00">
              <a:latin typeface="Arial"/>
              <a:cs typeface="Arial"/>
            </a:endParaRPr>
          </a:p>
          <a:p>
            <a:pPr marL="182245" marR="19685">
              <a:lnSpc>
                <a:spcPct val="118100"/>
              </a:lnSpc>
              <a:tabLst>
                <a:tab pos="549275" algn="l"/>
                <a:tab pos="3284220" algn="l"/>
                <a:tab pos="7896859" algn="l"/>
              </a:tabLst>
            </a:pPr>
            <a:r>
              <a:rPr sz="20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Understand </a:t>
            </a:r>
            <a:r>
              <a:rPr sz="20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some </a:t>
            </a:r>
            <a:r>
              <a:rPr sz="20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0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0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techniques </a:t>
            </a:r>
            <a:r>
              <a:rPr sz="20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such </a:t>
            </a:r>
            <a:r>
              <a:rPr sz="205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as </a:t>
            </a:r>
            <a:r>
              <a:rPr sz="20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Matrix </a:t>
            </a:r>
            <a:r>
              <a:rPr sz="20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Multiplications, </a:t>
            </a:r>
            <a:r>
              <a:rPr sz="20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Spanning </a:t>
            </a:r>
            <a:r>
              <a:rPr sz="20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Trees</a:t>
            </a:r>
            <a:r>
              <a:rPr sz="20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0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5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Single</a:t>
            </a:r>
            <a:r>
              <a:rPr sz="20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Source</a:t>
            </a:r>
            <a:r>
              <a:rPr sz="20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Shortest</a:t>
            </a:r>
            <a:r>
              <a:rPr sz="20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Paths,</a:t>
            </a:r>
            <a:r>
              <a:rPr sz="20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Understand</a:t>
            </a:r>
            <a:r>
              <a:rPr sz="20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some</a:t>
            </a:r>
            <a:r>
              <a:rPr sz="20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0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	</a:t>
            </a:r>
            <a:r>
              <a:rPr sz="20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applications </a:t>
            </a:r>
            <a:r>
              <a:rPr sz="20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of	</a:t>
            </a:r>
            <a:r>
              <a:rPr sz="20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0-1</a:t>
            </a:r>
            <a:r>
              <a:rPr sz="20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Knapsacks,</a:t>
            </a:r>
            <a:r>
              <a:rPr sz="20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20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Pair	</a:t>
            </a:r>
            <a:r>
              <a:rPr sz="20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Shortest</a:t>
            </a:r>
            <a:r>
              <a:rPr sz="20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Paths,</a:t>
            </a:r>
            <a:r>
              <a:rPr sz="20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Graphs</a:t>
            </a:r>
            <a:r>
              <a:rPr sz="20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Coloring, </a:t>
            </a:r>
            <a:r>
              <a:rPr sz="20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N-Queen</a:t>
            </a:r>
            <a:r>
              <a:rPr sz="20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Problems</a:t>
            </a:r>
            <a:endParaRPr sz="2050">
              <a:latin typeface="Microsoft Sans Serif"/>
              <a:cs typeface="Microsoft Sans Serif"/>
            </a:endParaRPr>
          </a:p>
          <a:p>
            <a:pPr marL="182245">
              <a:lnSpc>
                <a:spcPct val="100000"/>
              </a:lnSpc>
              <a:spcBef>
                <a:spcPts val="430"/>
              </a:spcBef>
            </a:pPr>
            <a:r>
              <a:rPr sz="205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sz="20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5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205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B</a:t>
            </a:r>
            <a:r>
              <a:rPr sz="20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20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20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ees</a:t>
            </a:r>
            <a:endParaRPr sz="20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313307"/>
            <a:ext cx="7349362" cy="897369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31433" y="9773818"/>
            <a:ext cx="5029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ω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−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Little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omega </a:t>
            </a:r>
            <a:r>
              <a:rPr sz="2400" dirty="0">
                <a:latin typeface="Times New Roman"/>
                <a:cs typeface="Times New Roman"/>
              </a:rPr>
              <a:t>(Strictly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Lower </a:t>
            </a:r>
            <a:r>
              <a:rPr sz="2400" dirty="0">
                <a:latin typeface="Times New Roman"/>
                <a:cs typeface="Times New Roman"/>
              </a:rPr>
              <a:t>Bound)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1245" y="548386"/>
            <a:ext cx="6890384" cy="955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100" b="1" spc="-5" dirty="0">
                <a:solidFill>
                  <a:srgbClr val="FDFFFF"/>
                </a:solidFill>
                <a:latin typeface="Times New Roman"/>
                <a:cs typeface="Times New Roman"/>
              </a:rPr>
              <a:t>Asymptotic</a:t>
            </a:r>
            <a:r>
              <a:rPr sz="6100" b="1" spc="-10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6100" b="1" spc="-5" dirty="0">
                <a:solidFill>
                  <a:srgbClr val="FDFFFF"/>
                </a:solidFill>
                <a:latin typeface="Times New Roman"/>
                <a:cs typeface="Times New Roman"/>
              </a:rPr>
              <a:t>Notation</a:t>
            </a:r>
            <a:endParaRPr sz="61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4923" y="2955035"/>
            <a:ext cx="4110228" cy="567994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35532" y="1841118"/>
            <a:ext cx="16927830" cy="7524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latin typeface="Times New Roman"/>
                <a:cs typeface="Times New Roman"/>
              </a:rPr>
              <a:t>(Algorithm's</a:t>
            </a:r>
            <a:r>
              <a:rPr sz="2200" spc="3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Growth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Rate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or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Growth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of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Function)</a:t>
            </a:r>
            <a:endParaRPr sz="2200">
              <a:latin typeface="Times New Roman"/>
              <a:cs typeface="Times New Roman"/>
            </a:endParaRPr>
          </a:p>
          <a:p>
            <a:pPr marL="5208270" marR="6350">
              <a:lnSpc>
                <a:spcPct val="150000"/>
              </a:lnSpc>
              <a:spcBef>
                <a:spcPts val="1860"/>
              </a:spcBef>
              <a:buFont typeface="Microsoft Sans Serif"/>
              <a:buChar char="•"/>
              <a:tabLst>
                <a:tab pos="5613400" algn="l"/>
                <a:tab pos="5614035" algn="l"/>
              </a:tabLst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1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main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idea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1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asymptotic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analysis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1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have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1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measure</a:t>
            </a:r>
            <a:r>
              <a:rPr sz="2400" spc="1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complexity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algorithms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don’t </a:t>
            </a:r>
            <a:r>
              <a:rPr sz="2400" dirty="0">
                <a:latin typeface="Times New Roman"/>
                <a:cs typeface="Times New Roman"/>
              </a:rPr>
              <a:t>depend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 </a:t>
            </a:r>
            <a:r>
              <a:rPr sz="2400" spc="-5" dirty="0">
                <a:latin typeface="Times New Roman"/>
                <a:cs typeface="Times New Roman"/>
              </a:rPr>
              <a:t>machine-specific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constants</a:t>
            </a:r>
            <a:endParaRPr sz="2400">
              <a:latin typeface="Times New Roman"/>
              <a:cs typeface="Times New Roman"/>
            </a:endParaRPr>
          </a:p>
          <a:p>
            <a:pPr marL="5208270" marR="5080">
              <a:lnSpc>
                <a:spcPct val="150000"/>
              </a:lnSpc>
              <a:buFont typeface="Microsoft Sans Serif"/>
              <a:buChar char="•"/>
              <a:tabLst>
                <a:tab pos="5695950" algn="l"/>
                <a:tab pos="5696585" algn="l"/>
                <a:tab pos="6017260" algn="l"/>
                <a:tab pos="7041515" algn="l"/>
                <a:tab pos="8037195" algn="l"/>
                <a:tab pos="9471025" algn="l"/>
                <a:tab pos="9843135" algn="l"/>
                <a:tab pos="10265410" algn="l"/>
                <a:tab pos="11987530" algn="l"/>
                <a:tab pos="12560935" algn="l"/>
                <a:tab pos="13066394" algn="l"/>
                <a:tab pos="13740130" algn="l"/>
                <a:tab pos="14532610" algn="l"/>
                <a:tab pos="14971394" algn="l"/>
                <a:tab pos="16255365" algn="l"/>
                <a:tab pos="16626840" algn="l"/>
              </a:tabLst>
            </a:pPr>
            <a:r>
              <a:rPr sz="2400" dirty="0">
                <a:latin typeface="Times New Roman"/>
                <a:cs typeface="Times New Roman"/>
              </a:rPr>
              <a:t>It	d</a:t>
            </a:r>
            <a:r>
              <a:rPr sz="2400" spc="-15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esn</a:t>
            </a:r>
            <a:r>
              <a:rPr sz="2400" spc="-50" dirty="0">
                <a:latin typeface="Times New Roman"/>
                <a:cs typeface="Times New Roman"/>
              </a:rPr>
              <a:t>’</a:t>
            </a:r>
            <a:r>
              <a:rPr sz="2400" dirty="0">
                <a:latin typeface="Times New Roman"/>
                <a:cs typeface="Times New Roman"/>
              </a:rPr>
              <a:t>t	req</a:t>
            </a:r>
            <a:r>
              <a:rPr sz="2400" spc="-20" dirty="0">
                <a:latin typeface="Times New Roman"/>
                <a:cs typeface="Times New Roman"/>
              </a:rPr>
              <a:t>u</a:t>
            </a:r>
            <a:r>
              <a:rPr sz="2400" dirty="0">
                <a:latin typeface="Times New Roman"/>
                <a:cs typeface="Times New Roman"/>
              </a:rPr>
              <a:t>i</a:t>
            </a:r>
            <a:r>
              <a:rPr sz="2400" spc="5" dirty="0">
                <a:latin typeface="Times New Roman"/>
                <a:cs typeface="Times New Roman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e	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l</a:t>
            </a:r>
            <a:r>
              <a:rPr sz="2400" spc="-10" dirty="0">
                <a:latin typeface="Times New Roman"/>
                <a:cs typeface="Times New Roman"/>
              </a:rPr>
              <a:t>g</a:t>
            </a:r>
            <a:r>
              <a:rPr sz="2400" dirty="0">
                <a:latin typeface="Times New Roman"/>
                <a:cs typeface="Times New Roman"/>
              </a:rPr>
              <a:t>orith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o	be	i</a:t>
            </a:r>
            <a:r>
              <a:rPr sz="2400" spc="-15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ple</a:t>
            </a:r>
            <a:r>
              <a:rPr sz="2400" spc="-15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ented	and	t</a:t>
            </a:r>
            <a:r>
              <a:rPr sz="2400" spc="-10" dirty="0">
                <a:latin typeface="Times New Roman"/>
                <a:cs typeface="Times New Roman"/>
              </a:rPr>
              <a:t>h</a:t>
            </a:r>
            <a:r>
              <a:rPr sz="2400" dirty="0">
                <a:latin typeface="Times New Roman"/>
                <a:cs typeface="Times New Roman"/>
              </a:rPr>
              <a:t>e	ti</a:t>
            </a:r>
            <a:r>
              <a:rPr sz="2400" spc="-25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e	ta</a:t>
            </a:r>
            <a:r>
              <a:rPr sz="2400" spc="-20" dirty="0">
                <a:latin typeface="Times New Roman"/>
                <a:cs typeface="Times New Roman"/>
              </a:rPr>
              <a:t>k</a:t>
            </a:r>
            <a:r>
              <a:rPr sz="2400" dirty="0">
                <a:latin typeface="Times New Roman"/>
                <a:cs typeface="Times New Roman"/>
              </a:rPr>
              <a:t>en	by	progra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o	be  </a:t>
            </a:r>
            <a:r>
              <a:rPr sz="2400" spc="-5" dirty="0">
                <a:latin typeface="Times New Roman"/>
                <a:cs typeface="Times New Roman"/>
              </a:rPr>
              <a:t>compared.</a:t>
            </a:r>
            <a:endParaRPr sz="2400">
              <a:latin typeface="Times New Roman"/>
              <a:cs typeface="Times New Roman"/>
            </a:endParaRPr>
          </a:p>
          <a:p>
            <a:pPr marL="5619750" indent="-412115">
              <a:lnSpc>
                <a:spcPct val="100000"/>
              </a:lnSpc>
              <a:spcBef>
                <a:spcPts val="1440"/>
              </a:spcBef>
              <a:buFont typeface="Microsoft Sans Serif"/>
              <a:buChar char="•"/>
              <a:tabLst>
                <a:tab pos="5619750" algn="l"/>
                <a:tab pos="5620385" algn="l"/>
              </a:tabLst>
            </a:pP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very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large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value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(data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sets)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Microsoft Sans Serif"/>
              <a:buChar char="•"/>
            </a:pPr>
            <a:endParaRPr sz="3400">
              <a:latin typeface="Times New Roman"/>
              <a:cs typeface="Times New Roman"/>
            </a:endParaRPr>
          </a:p>
          <a:p>
            <a:pPr marL="5619750" indent="-412115">
              <a:lnSpc>
                <a:spcPct val="100000"/>
              </a:lnSpc>
              <a:buFont typeface="Microsoft Sans Serif"/>
              <a:buChar char="•"/>
              <a:tabLst>
                <a:tab pos="5619750" algn="l"/>
                <a:tab pos="5620385" algn="l"/>
              </a:tabLst>
            </a:pPr>
            <a:r>
              <a:rPr sz="2400" spc="-10" dirty="0">
                <a:latin typeface="Times New Roman"/>
                <a:cs typeface="Times New Roman"/>
              </a:rPr>
              <a:t>Different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types of</a:t>
            </a:r>
            <a:r>
              <a:rPr sz="2400" spc="-5" dirty="0">
                <a:latin typeface="Times New Roman"/>
                <a:cs typeface="Times New Roman"/>
              </a:rPr>
              <a:t> asymptotic </a:t>
            </a:r>
            <a:r>
              <a:rPr sz="2400" dirty="0">
                <a:latin typeface="Times New Roman"/>
                <a:cs typeface="Times New Roman"/>
              </a:rPr>
              <a:t>notations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used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represent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complexity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algorithm.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400">
              <a:latin typeface="Times New Roman"/>
              <a:cs typeface="Times New Roman"/>
            </a:endParaRPr>
          </a:p>
          <a:p>
            <a:pPr marL="5208270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−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Big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Oh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(Tightly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Upper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Bound)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950">
              <a:latin typeface="Times New Roman"/>
              <a:cs typeface="Times New Roman"/>
            </a:endParaRPr>
          </a:p>
          <a:p>
            <a:pPr marL="520827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Ω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−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Big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omega </a:t>
            </a:r>
            <a:r>
              <a:rPr sz="2400" spc="-10" dirty="0">
                <a:latin typeface="Times New Roman"/>
                <a:cs typeface="Times New Roman"/>
              </a:rPr>
              <a:t>(Tightly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Lower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Bound)</a:t>
            </a:r>
            <a:endParaRPr sz="2400">
              <a:latin typeface="Times New Roman"/>
              <a:cs typeface="Times New Roman"/>
            </a:endParaRPr>
          </a:p>
          <a:p>
            <a:pPr marL="5208270" marR="6198235">
              <a:lnSpc>
                <a:spcPct val="225000"/>
              </a:lnSpc>
            </a:pPr>
            <a:r>
              <a:rPr sz="2400" dirty="0">
                <a:latin typeface="Times New Roman"/>
                <a:cs typeface="Times New Roman"/>
              </a:rPr>
              <a:t>θ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−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Big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theta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(both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Lower</a:t>
            </a:r>
            <a:r>
              <a:rPr sz="2400" dirty="0">
                <a:latin typeface="Times New Roman"/>
                <a:cs typeface="Times New Roman"/>
              </a:rPr>
              <a:t> and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Upper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Bound)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−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Little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Oh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(Strictly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Upper Bound)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9872" y="2714244"/>
            <a:ext cx="3977640" cy="5334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7651" y="193928"/>
            <a:ext cx="10678795" cy="955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100" b="1" spc="-5" dirty="0">
                <a:solidFill>
                  <a:srgbClr val="FDFFFF"/>
                </a:solidFill>
                <a:latin typeface="Times New Roman"/>
                <a:cs typeface="Times New Roman"/>
              </a:rPr>
              <a:t>Example</a:t>
            </a:r>
            <a:r>
              <a:rPr sz="6100" b="1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6100" b="1" spc="-5" dirty="0">
                <a:solidFill>
                  <a:srgbClr val="FDFFFF"/>
                </a:solidFill>
                <a:latin typeface="Times New Roman"/>
                <a:cs typeface="Times New Roman"/>
              </a:rPr>
              <a:t>of</a:t>
            </a:r>
            <a:r>
              <a:rPr sz="6100" b="1" spc="-335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6100" b="1" spc="-5" dirty="0">
                <a:solidFill>
                  <a:srgbClr val="FDFFFF"/>
                </a:solidFill>
                <a:latin typeface="Times New Roman"/>
                <a:cs typeface="Times New Roman"/>
              </a:rPr>
              <a:t>Asymptotic</a:t>
            </a:r>
            <a:r>
              <a:rPr sz="6100" b="1" spc="-305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6100" b="1" spc="-5" dirty="0">
                <a:solidFill>
                  <a:srgbClr val="FDFFFF"/>
                </a:solidFill>
                <a:latin typeface="Times New Roman"/>
                <a:cs typeface="Times New Roman"/>
              </a:rPr>
              <a:t>Analysis</a:t>
            </a:r>
            <a:endParaRPr sz="61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62753" y="6477355"/>
            <a:ext cx="12830810" cy="3199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220" marR="78105" indent="-312420">
              <a:lnSpc>
                <a:spcPct val="143400"/>
              </a:lnSpc>
              <a:spcBef>
                <a:spcPts val="100"/>
              </a:spcBef>
              <a:buFont typeface="Microsoft Sans Serif"/>
              <a:buChar char="•"/>
              <a:tabLst>
                <a:tab pos="362585" algn="l"/>
                <a:tab pos="363220" algn="l"/>
              </a:tabLst>
            </a:pPr>
            <a:r>
              <a:rPr sz="2900" dirty="0">
                <a:latin typeface="Times New Roman"/>
                <a:cs typeface="Times New Roman"/>
              </a:rPr>
              <a:t>The</a:t>
            </a:r>
            <a:r>
              <a:rPr sz="2900" spc="-5" dirty="0">
                <a:latin typeface="Times New Roman"/>
                <a:cs typeface="Times New Roman"/>
              </a:rPr>
              <a:t> </a:t>
            </a:r>
            <a:r>
              <a:rPr sz="2900" spc="-10" dirty="0">
                <a:latin typeface="Times New Roman"/>
                <a:cs typeface="Times New Roman"/>
              </a:rPr>
              <a:t>simplest</a:t>
            </a:r>
            <a:r>
              <a:rPr sz="2900" spc="15" dirty="0">
                <a:latin typeface="Times New Roman"/>
                <a:cs typeface="Times New Roman"/>
              </a:rPr>
              <a:t> </a:t>
            </a:r>
            <a:r>
              <a:rPr sz="2900" spc="-10" dirty="0">
                <a:latin typeface="Times New Roman"/>
                <a:cs typeface="Times New Roman"/>
              </a:rPr>
              <a:t>example</a:t>
            </a:r>
            <a:r>
              <a:rPr sz="2900" spc="25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is</a:t>
            </a:r>
            <a:r>
              <a:rPr sz="2900" spc="-5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a</a:t>
            </a:r>
            <a:r>
              <a:rPr sz="2900" spc="10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function</a:t>
            </a:r>
            <a:r>
              <a:rPr sz="2900" spc="-35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ƒ</a:t>
            </a:r>
            <a:r>
              <a:rPr sz="2900" spc="5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(n)</a:t>
            </a:r>
            <a:r>
              <a:rPr sz="2900" spc="-20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=</a:t>
            </a:r>
            <a:r>
              <a:rPr sz="2900" spc="5" dirty="0">
                <a:latin typeface="Times New Roman"/>
                <a:cs typeface="Times New Roman"/>
              </a:rPr>
              <a:t> n</a:t>
            </a:r>
            <a:r>
              <a:rPr sz="2850" spc="7" baseline="24853" dirty="0">
                <a:latin typeface="Times New Roman"/>
                <a:cs typeface="Times New Roman"/>
              </a:rPr>
              <a:t>2</a:t>
            </a:r>
            <a:r>
              <a:rPr sz="2900" spc="5" dirty="0">
                <a:latin typeface="Times New Roman"/>
                <a:cs typeface="Times New Roman"/>
              </a:rPr>
              <a:t>+3n,</a:t>
            </a:r>
            <a:r>
              <a:rPr sz="2900" spc="-15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the</a:t>
            </a:r>
            <a:r>
              <a:rPr sz="2900" spc="-5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term</a:t>
            </a:r>
            <a:r>
              <a:rPr sz="2900" spc="-25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3n</a:t>
            </a:r>
            <a:r>
              <a:rPr sz="2900" spc="10" dirty="0">
                <a:latin typeface="Times New Roman"/>
                <a:cs typeface="Times New Roman"/>
              </a:rPr>
              <a:t> </a:t>
            </a:r>
            <a:r>
              <a:rPr sz="2900" spc="-10" dirty="0">
                <a:latin typeface="Times New Roman"/>
                <a:cs typeface="Times New Roman"/>
              </a:rPr>
              <a:t>becomes</a:t>
            </a:r>
            <a:r>
              <a:rPr sz="2900" spc="35" dirty="0">
                <a:latin typeface="Times New Roman"/>
                <a:cs typeface="Times New Roman"/>
              </a:rPr>
              <a:t> </a:t>
            </a:r>
            <a:r>
              <a:rPr sz="2900" spc="-5" dirty="0">
                <a:latin typeface="Times New Roman"/>
                <a:cs typeface="Times New Roman"/>
              </a:rPr>
              <a:t>insignificant </a:t>
            </a:r>
            <a:r>
              <a:rPr sz="2900" spc="-710" dirty="0">
                <a:latin typeface="Times New Roman"/>
                <a:cs typeface="Times New Roman"/>
              </a:rPr>
              <a:t> </a:t>
            </a:r>
            <a:r>
              <a:rPr sz="2900" spc="-5" dirty="0">
                <a:latin typeface="Times New Roman"/>
                <a:cs typeface="Times New Roman"/>
              </a:rPr>
              <a:t>compared</a:t>
            </a:r>
            <a:r>
              <a:rPr sz="2900" dirty="0">
                <a:latin typeface="Times New Roman"/>
                <a:cs typeface="Times New Roman"/>
              </a:rPr>
              <a:t> to</a:t>
            </a:r>
            <a:r>
              <a:rPr sz="2900" spc="-10" dirty="0">
                <a:latin typeface="Times New Roman"/>
                <a:cs typeface="Times New Roman"/>
              </a:rPr>
              <a:t> </a:t>
            </a:r>
            <a:r>
              <a:rPr sz="2900" spc="5" dirty="0">
                <a:latin typeface="Times New Roman"/>
                <a:cs typeface="Times New Roman"/>
              </a:rPr>
              <a:t>n</a:t>
            </a:r>
            <a:r>
              <a:rPr sz="2850" spc="7" baseline="24853" dirty="0">
                <a:latin typeface="Times New Roman"/>
                <a:cs typeface="Times New Roman"/>
              </a:rPr>
              <a:t>2</a:t>
            </a:r>
            <a:r>
              <a:rPr sz="2850" spc="375" baseline="24853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when n is</a:t>
            </a:r>
            <a:r>
              <a:rPr sz="2900" spc="-25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very </a:t>
            </a:r>
            <a:r>
              <a:rPr sz="2900" spc="-10" dirty="0">
                <a:latin typeface="Times New Roman"/>
                <a:cs typeface="Times New Roman"/>
              </a:rPr>
              <a:t>large.</a:t>
            </a:r>
            <a:endParaRPr sz="2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Microsoft Sans Serif"/>
              <a:buChar char="•"/>
            </a:pPr>
            <a:endParaRPr sz="4350">
              <a:latin typeface="Times New Roman"/>
              <a:cs typeface="Times New Roman"/>
            </a:endParaRPr>
          </a:p>
          <a:p>
            <a:pPr marL="363220" marR="43180" indent="-312420">
              <a:lnSpc>
                <a:spcPct val="143400"/>
              </a:lnSpc>
              <a:spcBef>
                <a:spcPts val="5"/>
              </a:spcBef>
              <a:buFont typeface="Microsoft Sans Serif"/>
              <a:buChar char="•"/>
              <a:tabLst>
                <a:tab pos="362585" algn="l"/>
                <a:tab pos="363220" algn="l"/>
              </a:tabLst>
            </a:pPr>
            <a:r>
              <a:rPr sz="2900" dirty="0">
                <a:latin typeface="Times New Roman"/>
                <a:cs typeface="Times New Roman"/>
              </a:rPr>
              <a:t>The</a:t>
            </a:r>
            <a:r>
              <a:rPr sz="2900" spc="-5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function</a:t>
            </a:r>
            <a:r>
              <a:rPr sz="2900" spc="-25" dirty="0">
                <a:latin typeface="Times New Roman"/>
                <a:cs typeface="Times New Roman"/>
              </a:rPr>
              <a:t> </a:t>
            </a:r>
            <a:r>
              <a:rPr sz="2900" spc="-5" dirty="0">
                <a:latin typeface="Times New Roman"/>
                <a:cs typeface="Times New Roman"/>
              </a:rPr>
              <a:t>"ƒ</a:t>
            </a:r>
            <a:r>
              <a:rPr sz="2900" dirty="0">
                <a:latin typeface="Times New Roman"/>
                <a:cs typeface="Times New Roman"/>
              </a:rPr>
              <a:t> (n)</a:t>
            </a:r>
            <a:r>
              <a:rPr sz="2900" spc="-10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is</a:t>
            </a:r>
            <a:r>
              <a:rPr sz="2900" spc="-5" dirty="0">
                <a:latin typeface="Times New Roman"/>
                <a:cs typeface="Times New Roman"/>
              </a:rPr>
              <a:t> said</a:t>
            </a:r>
            <a:r>
              <a:rPr sz="2900" spc="5" dirty="0">
                <a:latin typeface="Times New Roman"/>
                <a:cs typeface="Times New Roman"/>
              </a:rPr>
              <a:t> </a:t>
            </a:r>
            <a:r>
              <a:rPr sz="2900" spc="-5" dirty="0">
                <a:latin typeface="Times New Roman"/>
                <a:cs typeface="Times New Roman"/>
              </a:rPr>
              <a:t>to</a:t>
            </a:r>
            <a:r>
              <a:rPr sz="2900" spc="5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be</a:t>
            </a:r>
            <a:r>
              <a:rPr sz="2900" spc="-10" dirty="0">
                <a:latin typeface="Times New Roman"/>
                <a:cs typeface="Times New Roman"/>
              </a:rPr>
              <a:t> asymptotically</a:t>
            </a:r>
            <a:r>
              <a:rPr sz="2900" spc="5" dirty="0">
                <a:latin typeface="Times New Roman"/>
                <a:cs typeface="Times New Roman"/>
              </a:rPr>
              <a:t> </a:t>
            </a:r>
            <a:r>
              <a:rPr sz="2900" spc="-5" dirty="0">
                <a:latin typeface="Times New Roman"/>
                <a:cs typeface="Times New Roman"/>
              </a:rPr>
              <a:t>equivalent </a:t>
            </a:r>
            <a:r>
              <a:rPr sz="2900" dirty="0">
                <a:latin typeface="Times New Roman"/>
                <a:cs typeface="Times New Roman"/>
              </a:rPr>
              <a:t>to</a:t>
            </a:r>
            <a:r>
              <a:rPr sz="2900" spc="-5" dirty="0">
                <a:latin typeface="Times New Roman"/>
                <a:cs typeface="Times New Roman"/>
              </a:rPr>
              <a:t> </a:t>
            </a:r>
            <a:r>
              <a:rPr sz="2900" spc="10" dirty="0">
                <a:latin typeface="Times New Roman"/>
                <a:cs typeface="Times New Roman"/>
              </a:rPr>
              <a:t>n</a:t>
            </a:r>
            <a:r>
              <a:rPr sz="2850" spc="15" baseline="24853" dirty="0">
                <a:latin typeface="Times New Roman"/>
                <a:cs typeface="Times New Roman"/>
              </a:rPr>
              <a:t>2</a:t>
            </a:r>
            <a:r>
              <a:rPr sz="2850" spc="359" baseline="24853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as</a:t>
            </a:r>
            <a:r>
              <a:rPr sz="2900" spc="5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n</a:t>
            </a:r>
            <a:r>
              <a:rPr sz="2900" spc="5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→</a:t>
            </a:r>
            <a:r>
              <a:rPr sz="2900" spc="-10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∞", and</a:t>
            </a:r>
            <a:r>
              <a:rPr sz="2900" spc="-5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here </a:t>
            </a:r>
            <a:r>
              <a:rPr sz="2900" spc="-710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is</a:t>
            </a:r>
            <a:r>
              <a:rPr sz="2900" spc="-10" dirty="0">
                <a:latin typeface="Times New Roman"/>
                <a:cs typeface="Times New Roman"/>
              </a:rPr>
              <a:t> </a:t>
            </a:r>
            <a:r>
              <a:rPr sz="2900" spc="-5" dirty="0">
                <a:latin typeface="Times New Roman"/>
                <a:cs typeface="Times New Roman"/>
              </a:rPr>
              <a:t>written</a:t>
            </a:r>
            <a:r>
              <a:rPr sz="2900" spc="-30" dirty="0">
                <a:latin typeface="Times New Roman"/>
                <a:cs typeface="Times New Roman"/>
              </a:rPr>
              <a:t> </a:t>
            </a:r>
            <a:r>
              <a:rPr sz="2900" spc="-10" dirty="0">
                <a:latin typeface="Times New Roman"/>
                <a:cs typeface="Times New Roman"/>
              </a:rPr>
              <a:t>symbolically</a:t>
            </a:r>
            <a:r>
              <a:rPr sz="2900" dirty="0">
                <a:latin typeface="Times New Roman"/>
                <a:cs typeface="Times New Roman"/>
              </a:rPr>
              <a:t> as ƒ (n)</a:t>
            </a:r>
            <a:r>
              <a:rPr sz="2900" spc="-25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~ </a:t>
            </a:r>
            <a:r>
              <a:rPr sz="2900" spc="10" dirty="0">
                <a:latin typeface="Times New Roman"/>
                <a:cs typeface="Times New Roman"/>
              </a:rPr>
              <a:t>n</a:t>
            </a:r>
            <a:r>
              <a:rPr sz="2850" spc="15" baseline="24853" dirty="0">
                <a:latin typeface="Times New Roman"/>
                <a:cs typeface="Times New Roman"/>
              </a:rPr>
              <a:t>2</a:t>
            </a:r>
            <a:r>
              <a:rPr sz="2900" spc="10" dirty="0">
                <a:latin typeface="Times New Roman"/>
                <a:cs typeface="Times New Roman"/>
              </a:rPr>
              <a:t>.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10183" y="1435989"/>
            <a:ext cx="62598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(Best </a:t>
            </a:r>
            <a:r>
              <a:rPr sz="2400" dirty="0">
                <a:latin typeface="Times New Roman"/>
                <a:cs typeface="Times New Roman"/>
              </a:rPr>
              <a:t>suitable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for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very </a:t>
            </a:r>
            <a:r>
              <a:rPr sz="2400" spc="-10" dirty="0">
                <a:latin typeface="Times New Roman"/>
                <a:cs typeface="Times New Roman"/>
              </a:rPr>
              <a:t>large</a:t>
            </a:r>
            <a:r>
              <a:rPr sz="2400" spc="-5" dirty="0">
                <a:latin typeface="Times New Roman"/>
                <a:cs typeface="Times New Roman"/>
              </a:rPr>
              <a:t> value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of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or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data </a:t>
            </a:r>
            <a:r>
              <a:rPr sz="2400" dirty="0">
                <a:latin typeface="Times New Roman"/>
                <a:cs typeface="Times New Roman"/>
              </a:rPr>
              <a:t>sets)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00115" y="2929127"/>
            <a:ext cx="4172712" cy="226314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46180" y="3172967"/>
            <a:ext cx="3185160" cy="177546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35540" y="3770376"/>
            <a:ext cx="806196" cy="80772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714490" y="5296027"/>
            <a:ext cx="204279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5" dirty="0">
                <a:latin typeface="Times New Roman"/>
                <a:cs typeface="Times New Roman"/>
              </a:rPr>
              <a:t>Price:</a:t>
            </a:r>
            <a:r>
              <a:rPr sz="2700" spc="-30" dirty="0">
                <a:latin typeface="Times New Roman"/>
                <a:cs typeface="Times New Roman"/>
              </a:rPr>
              <a:t> </a:t>
            </a:r>
            <a:r>
              <a:rPr sz="2700" spc="-5" dirty="0">
                <a:latin typeface="Times New Roman"/>
                <a:cs typeface="Times New Roman"/>
              </a:rPr>
              <a:t>35</a:t>
            </a:r>
            <a:r>
              <a:rPr sz="2700" spc="-30" dirty="0">
                <a:latin typeface="Times New Roman"/>
                <a:cs typeface="Times New Roman"/>
              </a:rPr>
              <a:t> </a:t>
            </a:r>
            <a:r>
              <a:rPr sz="2700" spc="-5" dirty="0">
                <a:latin typeface="Times New Roman"/>
                <a:cs typeface="Times New Roman"/>
              </a:rPr>
              <a:t>Lakh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071984" y="5296027"/>
            <a:ext cx="206756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5" dirty="0">
                <a:latin typeface="Times New Roman"/>
                <a:cs typeface="Times New Roman"/>
              </a:rPr>
              <a:t>Price:</a:t>
            </a:r>
            <a:r>
              <a:rPr sz="2700" spc="-5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10,000/-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153259" y="3579621"/>
            <a:ext cx="213995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latin typeface="Times New Roman"/>
                <a:cs typeface="Times New Roman"/>
              </a:rPr>
              <a:t>~</a:t>
            </a:r>
            <a:r>
              <a:rPr sz="6000" spc="-35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35</a:t>
            </a:r>
            <a:r>
              <a:rPr sz="3600" spc="-25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Lakh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6511" y="4322063"/>
            <a:ext cx="6071615" cy="596493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56817" y="472566"/>
            <a:ext cx="6878955" cy="955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100" b="1" spc="-5" dirty="0">
                <a:solidFill>
                  <a:srgbClr val="EDEBE0"/>
                </a:solidFill>
                <a:latin typeface="Times New Roman"/>
                <a:cs typeface="Times New Roman"/>
              </a:rPr>
              <a:t>O</a:t>
            </a:r>
            <a:r>
              <a:rPr sz="6100" b="1" spc="-15" dirty="0">
                <a:solidFill>
                  <a:srgbClr val="EDEBE0"/>
                </a:solidFill>
                <a:latin typeface="Times New Roman"/>
                <a:cs typeface="Times New Roman"/>
              </a:rPr>
              <a:t> </a:t>
            </a:r>
            <a:r>
              <a:rPr sz="6100" b="1" spc="-5" dirty="0">
                <a:solidFill>
                  <a:srgbClr val="EDEBE0"/>
                </a:solidFill>
                <a:latin typeface="Times New Roman"/>
                <a:cs typeface="Times New Roman"/>
              </a:rPr>
              <a:t>−</a:t>
            </a:r>
            <a:r>
              <a:rPr sz="6100" b="1" spc="-10" dirty="0">
                <a:solidFill>
                  <a:srgbClr val="EDEBE0"/>
                </a:solidFill>
                <a:latin typeface="Times New Roman"/>
                <a:cs typeface="Times New Roman"/>
              </a:rPr>
              <a:t> </a:t>
            </a:r>
            <a:r>
              <a:rPr sz="6100" b="1" spc="-5" dirty="0">
                <a:solidFill>
                  <a:srgbClr val="EDEBE0"/>
                </a:solidFill>
                <a:latin typeface="Times New Roman"/>
                <a:cs typeface="Times New Roman"/>
              </a:rPr>
              <a:t>Big</a:t>
            </a:r>
            <a:r>
              <a:rPr sz="6100" b="1" spc="-15" dirty="0">
                <a:solidFill>
                  <a:srgbClr val="EDEBE0"/>
                </a:solidFill>
                <a:latin typeface="Times New Roman"/>
                <a:cs typeface="Times New Roman"/>
              </a:rPr>
              <a:t> </a:t>
            </a:r>
            <a:r>
              <a:rPr sz="6100" b="1" spc="-5" dirty="0">
                <a:solidFill>
                  <a:srgbClr val="EDEBE0"/>
                </a:solidFill>
                <a:latin typeface="Times New Roman"/>
                <a:cs typeface="Times New Roman"/>
              </a:rPr>
              <a:t>Oh</a:t>
            </a:r>
            <a:r>
              <a:rPr sz="6100" b="1" spc="-15" dirty="0">
                <a:solidFill>
                  <a:srgbClr val="EDEBE0"/>
                </a:solidFill>
                <a:latin typeface="Times New Roman"/>
                <a:cs typeface="Times New Roman"/>
              </a:rPr>
              <a:t> </a:t>
            </a:r>
            <a:r>
              <a:rPr sz="6100" b="1" spc="-5" dirty="0">
                <a:solidFill>
                  <a:srgbClr val="EDEBE0"/>
                </a:solidFill>
                <a:latin typeface="Times New Roman"/>
                <a:cs typeface="Times New Roman"/>
              </a:rPr>
              <a:t>Notation</a:t>
            </a:r>
            <a:endParaRPr sz="61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6083" y="2085213"/>
            <a:ext cx="15232380" cy="7014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9730" indent="-367665">
              <a:lnSpc>
                <a:spcPct val="100000"/>
              </a:lnSpc>
              <a:spcBef>
                <a:spcPts val="95"/>
              </a:spcBef>
              <a:buFont typeface="Microsoft Sans Serif"/>
              <a:buChar char="•"/>
              <a:tabLst>
                <a:tab pos="379730" algn="l"/>
                <a:tab pos="380365" algn="l"/>
              </a:tabLst>
            </a:pPr>
            <a:r>
              <a:rPr sz="3400" spc="-20" dirty="0">
                <a:latin typeface="Times New Roman"/>
                <a:cs typeface="Times New Roman"/>
              </a:rPr>
              <a:t>Tightly</a:t>
            </a:r>
            <a:r>
              <a:rPr sz="3400" dirty="0">
                <a:latin typeface="Times New Roman"/>
                <a:cs typeface="Times New Roman"/>
              </a:rPr>
              <a:t> </a:t>
            </a:r>
            <a:r>
              <a:rPr sz="3400" spc="-5" dirty="0">
                <a:latin typeface="Times New Roman"/>
                <a:cs typeface="Times New Roman"/>
              </a:rPr>
              <a:t>Upper </a:t>
            </a:r>
            <a:r>
              <a:rPr sz="3400" dirty="0">
                <a:latin typeface="Times New Roman"/>
                <a:cs typeface="Times New Roman"/>
              </a:rPr>
              <a:t>Bound</a:t>
            </a:r>
            <a:r>
              <a:rPr sz="3400" spc="-5" dirty="0">
                <a:latin typeface="Times New Roman"/>
                <a:cs typeface="Times New Roman"/>
              </a:rPr>
              <a:t> of</a:t>
            </a:r>
            <a:r>
              <a:rPr sz="3400" spc="-10" dirty="0">
                <a:latin typeface="Times New Roman"/>
                <a:cs typeface="Times New Roman"/>
              </a:rPr>
              <a:t> </a:t>
            </a:r>
            <a:r>
              <a:rPr sz="3400" spc="-5" dirty="0">
                <a:latin typeface="Times New Roman"/>
                <a:cs typeface="Times New Roman"/>
              </a:rPr>
              <a:t>an</a:t>
            </a:r>
            <a:r>
              <a:rPr sz="3400" spc="-185" dirty="0">
                <a:latin typeface="Times New Roman"/>
                <a:cs typeface="Times New Roman"/>
              </a:rPr>
              <a:t> </a:t>
            </a:r>
            <a:r>
              <a:rPr sz="3400" spc="-5" dirty="0">
                <a:latin typeface="Times New Roman"/>
                <a:cs typeface="Times New Roman"/>
              </a:rPr>
              <a:t>Algorithm</a:t>
            </a:r>
            <a:endParaRPr sz="3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Microsoft Sans Serif"/>
              <a:buChar char="•"/>
            </a:pPr>
            <a:endParaRPr sz="3400">
              <a:latin typeface="Times New Roman"/>
              <a:cs typeface="Times New Roman"/>
            </a:endParaRPr>
          </a:p>
          <a:p>
            <a:pPr marL="513080" marR="5080" lvl="1" indent="-367665">
              <a:lnSpc>
                <a:spcPct val="139700"/>
              </a:lnSpc>
              <a:buFont typeface="Microsoft Sans Serif"/>
              <a:buChar char="•"/>
              <a:tabLst>
                <a:tab pos="513080" algn="l"/>
                <a:tab pos="513715" algn="l"/>
              </a:tabLst>
            </a:pPr>
            <a:r>
              <a:rPr sz="3400" spc="-5" dirty="0">
                <a:latin typeface="Times New Roman"/>
                <a:cs typeface="Times New Roman"/>
              </a:rPr>
              <a:t>Given</a:t>
            </a:r>
            <a:r>
              <a:rPr sz="3400" spc="15" dirty="0">
                <a:latin typeface="Times New Roman"/>
                <a:cs typeface="Times New Roman"/>
              </a:rPr>
              <a:t> </a:t>
            </a:r>
            <a:r>
              <a:rPr sz="3400" spc="-5" dirty="0">
                <a:latin typeface="Times New Roman"/>
                <a:cs typeface="Times New Roman"/>
              </a:rPr>
              <a:t>a</a:t>
            </a:r>
            <a:r>
              <a:rPr sz="3400" spc="5" dirty="0">
                <a:latin typeface="Times New Roman"/>
                <a:cs typeface="Times New Roman"/>
              </a:rPr>
              <a:t> </a:t>
            </a:r>
            <a:r>
              <a:rPr sz="3400" dirty="0">
                <a:latin typeface="Times New Roman"/>
                <a:cs typeface="Times New Roman"/>
              </a:rPr>
              <a:t>particular</a:t>
            </a:r>
            <a:r>
              <a:rPr sz="3400" spc="30" dirty="0">
                <a:latin typeface="Times New Roman"/>
                <a:cs typeface="Times New Roman"/>
              </a:rPr>
              <a:t> </a:t>
            </a:r>
            <a:r>
              <a:rPr sz="3400" spc="-5" dirty="0">
                <a:latin typeface="Times New Roman"/>
                <a:cs typeface="Times New Roman"/>
              </a:rPr>
              <a:t>problem</a:t>
            </a:r>
            <a:r>
              <a:rPr sz="3400" dirty="0">
                <a:latin typeface="Times New Roman"/>
                <a:cs typeface="Times New Roman"/>
              </a:rPr>
              <a:t> of</a:t>
            </a:r>
            <a:r>
              <a:rPr sz="3400" spc="15" dirty="0">
                <a:latin typeface="Times New Roman"/>
                <a:cs typeface="Times New Roman"/>
              </a:rPr>
              <a:t> </a:t>
            </a:r>
            <a:r>
              <a:rPr sz="3400" spc="-5" dirty="0">
                <a:latin typeface="Times New Roman"/>
                <a:cs typeface="Times New Roman"/>
              </a:rPr>
              <a:t>size</a:t>
            </a:r>
            <a:r>
              <a:rPr sz="3400" spc="15" dirty="0">
                <a:latin typeface="Times New Roman"/>
                <a:cs typeface="Times New Roman"/>
              </a:rPr>
              <a:t> </a:t>
            </a:r>
            <a:r>
              <a:rPr sz="3400" spc="-5" dirty="0">
                <a:latin typeface="Times New Roman"/>
                <a:cs typeface="Times New Roman"/>
              </a:rPr>
              <a:t>n.</a:t>
            </a:r>
            <a:r>
              <a:rPr sz="3400" spc="-55" dirty="0">
                <a:latin typeface="Times New Roman"/>
                <a:cs typeface="Times New Roman"/>
              </a:rPr>
              <a:t> </a:t>
            </a:r>
            <a:r>
              <a:rPr sz="3400" spc="-5" dirty="0">
                <a:latin typeface="Times New Roman"/>
                <a:cs typeface="Times New Roman"/>
              </a:rPr>
              <a:t>The</a:t>
            </a:r>
            <a:r>
              <a:rPr sz="3400" spc="15" dirty="0">
                <a:latin typeface="Times New Roman"/>
                <a:cs typeface="Times New Roman"/>
              </a:rPr>
              <a:t> </a:t>
            </a:r>
            <a:r>
              <a:rPr sz="3400" spc="-5" dirty="0">
                <a:latin typeface="Times New Roman"/>
                <a:cs typeface="Times New Roman"/>
              </a:rPr>
              <a:t>time</a:t>
            </a:r>
            <a:r>
              <a:rPr sz="3400" spc="20" dirty="0">
                <a:latin typeface="Times New Roman"/>
                <a:cs typeface="Times New Roman"/>
              </a:rPr>
              <a:t> </a:t>
            </a:r>
            <a:r>
              <a:rPr sz="3400" spc="-5" dirty="0">
                <a:latin typeface="Times New Roman"/>
                <a:cs typeface="Times New Roman"/>
              </a:rPr>
              <a:t>required</a:t>
            </a:r>
            <a:r>
              <a:rPr sz="3400" spc="25" dirty="0">
                <a:latin typeface="Times New Roman"/>
                <a:cs typeface="Times New Roman"/>
              </a:rPr>
              <a:t> </a:t>
            </a:r>
            <a:r>
              <a:rPr sz="3400" spc="-5" dirty="0">
                <a:latin typeface="Times New Roman"/>
                <a:cs typeface="Times New Roman"/>
              </a:rPr>
              <a:t>by</a:t>
            </a:r>
            <a:r>
              <a:rPr sz="3400" spc="10" dirty="0">
                <a:latin typeface="Times New Roman"/>
                <a:cs typeface="Times New Roman"/>
              </a:rPr>
              <a:t> </a:t>
            </a:r>
            <a:r>
              <a:rPr sz="3400" spc="-5" dirty="0">
                <a:latin typeface="Times New Roman"/>
                <a:cs typeface="Times New Roman"/>
              </a:rPr>
              <a:t>any</a:t>
            </a:r>
            <a:r>
              <a:rPr sz="3400" spc="5" dirty="0">
                <a:latin typeface="Times New Roman"/>
                <a:cs typeface="Times New Roman"/>
              </a:rPr>
              <a:t> </a:t>
            </a:r>
            <a:r>
              <a:rPr sz="3400" spc="-5" dirty="0">
                <a:latin typeface="Times New Roman"/>
                <a:cs typeface="Times New Roman"/>
              </a:rPr>
              <a:t>algorithm</a:t>
            </a:r>
            <a:r>
              <a:rPr sz="3400" spc="25" dirty="0">
                <a:latin typeface="Times New Roman"/>
                <a:cs typeface="Times New Roman"/>
              </a:rPr>
              <a:t> </a:t>
            </a:r>
            <a:r>
              <a:rPr sz="3400" spc="-5" dirty="0">
                <a:latin typeface="Times New Roman"/>
                <a:cs typeface="Times New Roman"/>
              </a:rPr>
              <a:t>for</a:t>
            </a:r>
            <a:r>
              <a:rPr sz="3400" spc="10" dirty="0">
                <a:latin typeface="Times New Roman"/>
                <a:cs typeface="Times New Roman"/>
              </a:rPr>
              <a:t> </a:t>
            </a:r>
            <a:r>
              <a:rPr sz="3400" dirty="0">
                <a:latin typeface="Times New Roman"/>
                <a:cs typeface="Times New Roman"/>
              </a:rPr>
              <a:t>solving, </a:t>
            </a:r>
            <a:r>
              <a:rPr sz="3400" spc="-835" dirty="0">
                <a:latin typeface="Times New Roman"/>
                <a:cs typeface="Times New Roman"/>
              </a:rPr>
              <a:t> </a:t>
            </a:r>
            <a:r>
              <a:rPr sz="3400" dirty="0">
                <a:latin typeface="Times New Roman"/>
                <a:cs typeface="Times New Roman"/>
              </a:rPr>
              <a:t>this</a:t>
            </a:r>
            <a:r>
              <a:rPr sz="3400" spc="-10" dirty="0">
                <a:latin typeface="Times New Roman"/>
                <a:cs typeface="Times New Roman"/>
              </a:rPr>
              <a:t> </a:t>
            </a:r>
            <a:r>
              <a:rPr sz="3400" dirty="0">
                <a:latin typeface="Times New Roman"/>
                <a:cs typeface="Times New Roman"/>
              </a:rPr>
              <a:t>problem</a:t>
            </a:r>
            <a:r>
              <a:rPr sz="3400" spc="10" dirty="0">
                <a:latin typeface="Times New Roman"/>
                <a:cs typeface="Times New Roman"/>
              </a:rPr>
              <a:t> </a:t>
            </a:r>
            <a:r>
              <a:rPr sz="3400" spc="-5" dirty="0">
                <a:latin typeface="Times New Roman"/>
                <a:cs typeface="Times New Roman"/>
              </a:rPr>
              <a:t>is</a:t>
            </a:r>
            <a:r>
              <a:rPr sz="3400" dirty="0">
                <a:latin typeface="Times New Roman"/>
                <a:cs typeface="Times New Roman"/>
              </a:rPr>
              <a:t> denoted </a:t>
            </a:r>
            <a:r>
              <a:rPr sz="3400" spc="-5" dirty="0">
                <a:latin typeface="Times New Roman"/>
                <a:cs typeface="Times New Roman"/>
              </a:rPr>
              <a:t>by a</a:t>
            </a:r>
            <a:r>
              <a:rPr sz="3400" dirty="0">
                <a:latin typeface="Times New Roman"/>
                <a:cs typeface="Times New Roman"/>
              </a:rPr>
              <a:t> function</a:t>
            </a:r>
            <a:r>
              <a:rPr sz="3400" spc="-5" dirty="0">
                <a:latin typeface="Times New Roman"/>
                <a:cs typeface="Times New Roman"/>
              </a:rPr>
              <a:t> </a:t>
            </a:r>
            <a:r>
              <a:rPr sz="3400" dirty="0">
                <a:latin typeface="Times New Roman"/>
                <a:cs typeface="Times New Roman"/>
              </a:rPr>
              <a:t>such</a:t>
            </a:r>
            <a:r>
              <a:rPr sz="3400" spc="-5" dirty="0">
                <a:latin typeface="Times New Roman"/>
                <a:cs typeface="Times New Roman"/>
              </a:rPr>
              <a:t> as</a:t>
            </a:r>
            <a:r>
              <a:rPr sz="3400" spc="5" dirty="0">
                <a:latin typeface="Times New Roman"/>
                <a:cs typeface="Times New Roman"/>
              </a:rPr>
              <a:t> </a:t>
            </a:r>
            <a:r>
              <a:rPr sz="3400" spc="-5" dirty="0">
                <a:latin typeface="Times New Roman"/>
                <a:cs typeface="Times New Roman"/>
              </a:rPr>
              <a:t>f(n).</a:t>
            </a:r>
            <a:endParaRPr sz="3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050">
              <a:latin typeface="Times New Roman"/>
              <a:cs typeface="Times New Roman"/>
            </a:endParaRPr>
          </a:p>
          <a:p>
            <a:pPr marR="5445760" algn="ctr">
              <a:lnSpc>
                <a:spcPct val="100000"/>
              </a:lnSpc>
              <a:spcBef>
                <a:spcPts val="5"/>
              </a:spcBef>
            </a:pPr>
            <a:r>
              <a:rPr sz="3400" spc="-5" dirty="0">
                <a:latin typeface="Times New Roman"/>
                <a:cs typeface="Times New Roman"/>
              </a:rPr>
              <a:t>Lets</a:t>
            </a:r>
            <a:r>
              <a:rPr sz="3400" dirty="0">
                <a:latin typeface="Times New Roman"/>
                <a:cs typeface="Times New Roman"/>
              </a:rPr>
              <a:t> </a:t>
            </a:r>
            <a:r>
              <a:rPr sz="3400" spc="-5" dirty="0">
                <a:latin typeface="Times New Roman"/>
                <a:cs typeface="Times New Roman"/>
              </a:rPr>
              <a:t>assume,</a:t>
            </a:r>
            <a:r>
              <a:rPr sz="3400" spc="15" dirty="0">
                <a:latin typeface="Times New Roman"/>
                <a:cs typeface="Times New Roman"/>
              </a:rPr>
              <a:t> </a:t>
            </a:r>
            <a:r>
              <a:rPr sz="3400" spc="-5" dirty="0">
                <a:latin typeface="Times New Roman"/>
                <a:cs typeface="Times New Roman"/>
              </a:rPr>
              <a:t>f(n)</a:t>
            </a:r>
            <a:r>
              <a:rPr sz="3400" spc="15" dirty="0">
                <a:latin typeface="Times New Roman"/>
                <a:cs typeface="Times New Roman"/>
              </a:rPr>
              <a:t> </a:t>
            </a:r>
            <a:r>
              <a:rPr sz="3400" spc="-5" dirty="0">
                <a:latin typeface="Times New Roman"/>
                <a:cs typeface="Times New Roman"/>
              </a:rPr>
              <a:t>and</a:t>
            </a:r>
            <a:r>
              <a:rPr sz="3400" spc="10" dirty="0">
                <a:latin typeface="Times New Roman"/>
                <a:cs typeface="Times New Roman"/>
              </a:rPr>
              <a:t> </a:t>
            </a:r>
            <a:r>
              <a:rPr sz="3400" dirty="0">
                <a:latin typeface="Times New Roman"/>
                <a:cs typeface="Times New Roman"/>
              </a:rPr>
              <a:t>g(n)</a:t>
            </a:r>
            <a:r>
              <a:rPr sz="3400" spc="-5" dirty="0">
                <a:latin typeface="Times New Roman"/>
                <a:cs typeface="Times New Roman"/>
              </a:rPr>
              <a:t> are</a:t>
            </a:r>
            <a:r>
              <a:rPr sz="3400" spc="15" dirty="0">
                <a:latin typeface="Times New Roman"/>
                <a:cs typeface="Times New Roman"/>
              </a:rPr>
              <a:t> </a:t>
            </a:r>
            <a:r>
              <a:rPr sz="3400" spc="-5" dirty="0">
                <a:latin typeface="Times New Roman"/>
                <a:cs typeface="Times New Roman"/>
              </a:rPr>
              <a:t>two</a:t>
            </a:r>
            <a:r>
              <a:rPr sz="3400" spc="-10" dirty="0">
                <a:latin typeface="Times New Roman"/>
                <a:cs typeface="Times New Roman"/>
              </a:rPr>
              <a:t> </a:t>
            </a:r>
            <a:r>
              <a:rPr sz="3400" dirty="0">
                <a:latin typeface="Times New Roman"/>
                <a:cs typeface="Times New Roman"/>
              </a:rPr>
              <a:t>functions</a:t>
            </a:r>
            <a:endParaRPr sz="3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5400">
              <a:latin typeface="Times New Roman"/>
              <a:cs typeface="Times New Roman"/>
            </a:endParaRPr>
          </a:p>
          <a:p>
            <a:pPr marR="5478145" algn="ctr">
              <a:lnSpc>
                <a:spcPct val="100000"/>
              </a:lnSpc>
            </a:pPr>
            <a:r>
              <a:rPr sz="3200" spc="70" dirty="0">
                <a:latin typeface="Times New Roman"/>
                <a:cs typeface="Times New Roman"/>
              </a:rPr>
              <a:t>f(n)</a:t>
            </a:r>
            <a:r>
              <a:rPr sz="3200" spc="1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=</a:t>
            </a:r>
            <a:r>
              <a:rPr sz="3200" spc="165" dirty="0">
                <a:latin typeface="Times New Roman"/>
                <a:cs typeface="Times New Roman"/>
              </a:rPr>
              <a:t> </a:t>
            </a:r>
            <a:r>
              <a:rPr sz="3200" spc="80" dirty="0">
                <a:latin typeface="Times New Roman"/>
                <a:cs typeface="Times New Roman"/>
              </a:rPr>
              <a:t>O(g(n))</a:t>
            </a:r>
            <a:r>
              <a:rPr sz="3200" spc="145" dirty="0">
                <a:latin typeface="Times New Roman"/>
                <a:cs typeface="Times New Roman"/>
              </a:rPr>
              <a:t> </a:t>
            </a:r>
            <a:r>
              <a:rPr sz="3200" spc="45" dirty="0">
                <a:latin typeface="Times New Roman"/>
                <a:cs typeface="Times New Roman"/>
              </a:rPr>
              <a:t>if</a:t>
            </a:r>
            <a:r>
              <a:rPr sz="3200" spc="175" dirty="0">
                <a:latin typeface="Times New Roman"/>
                <a:cs typeface="Times New Roman"/>
              </a:rPr>
              <a:t> </a:t>
            </a:r>
            <a:r>
              <a:rPr sz="3200" spc="75" dirty="0">
                <a:latin typeface="Times New Roman"/>
                <a:cs typeface="Times New Roman"/>
              </a:rPr>
              <a:t>there</a:t>
            </a:r>
            <a:r>
              <a:rPr sz="3200" spc="165" dirty="0">
                <a:latin typeface="Times New Roman"/>
                <a:cs typeface="Times New Roman"/>
              </a:rPr>
              <a:t> </a:t>
            </a:r>
            <a:r>
              <a:rPr sz="3200" spc="75" dirty="0">
                <a:latin typeface="Times New Roman"/>
                <a:cs typeface="Times New Roman"/>
              </a:rPr>
              <a:t>exists</a:t>
            </a:r>
            <a:r>
              <a:rPr sz="3200" spc="17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200" spc="180" dirty="0">
                <a:latin typeface="Times New Roman"/>
                <a:cs typeface="Times New Roman"/>
              </a:rPr>
              <a:t> </a:t>
            </a:r>
            <a:r>
              <a:rPr sz="3200" spc="80" dirty="0">
                <a:latin typeface="Times New Roman"/>
                <a:cs typeface="Times New Roman"/>
              </a:rPr>
              <a:t>positive</a:t>
            </a:r>
            <a:r>
              <a:rPr sz="3200" spc="165" dirty="0">
                <a:latin typeface="Times New Roman"/>
                <a:cs typeface="Times New Roman"/>
              </a:rPr>
              <a:t> </a:t>
            </a:r>
            <a:r>
              <a:rPr sz="3200" spc="80" dirty="0">
                <a:latin typeface="Times New Roman"/>
                <a:cs typeface="Times New Roman"/>
              </a:rPr>
              <a:t>integer</a:t>
            </a:r>
            <a:r>
              <a:rPr sz="3200" spc="325" dirty="0">
                <a:latin typeface="Times New Roman"/>
                <a:cs typeface="Times New Roman"/>
              </a:rPr>
              <a:t> </a:t>
            </a:r>
            <a:r>
              <a:rPr sz="3200" b="1" spc="45" dirty="0">
                <a:latin typeface="Times New Roman"/>
                <a:cs typeface="Times New Roman"/>
              </a:rPr>
              <a:t>n</a:t>
            </a:r>
            <a:r>
              <a:rPr sz="1800" b="1" spc="45" dirty="0">
                <a:latin typeface="Times New Roman"/>
                <a:cs typeface="Times New Roman"/>
              </a:rPr>
              <a:t>0</a:t>
            </a:r>
            <a:endParaRPr sz="1800">
              <a:latin typeface="Times New Roman"/>
              <a:cs typeface="Times New Roman"/>
            </a:endParaRPr>
          </a:p>
          <a:p>
            <a:pPr marL="603885">
              <a:lnSpc>
                <a:spcPct val="100000"/>
              </a:lnSpc>
              <a:spcBef>
                <a:spcPts val="2355"/>
              </a:spcBef>
            </a:pPr>
            <a:r>
              <a:rPr sz="3200" spc="65" dirty="0">
                <a:latin typeface="Times New Roman"/>
                <a:cs typeface="Times New Roman"/>
              </a:rPr>
              <a:t>and</a:t>
            </a:r>
            <a:r>
              <a:rPr sz="3200" spc="16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200" spc="175" dirty="0">
                <a:latin typeface="Times New Roman"/>
                <a:cs typeface="Times New Roman"/>
              </a:rPr>
              <a:t> </a:t>
            </a:r>
            <a:r>
              <a:rPr sz="3200" spc="80" dirty="0">
                <a:latin typeface="Times New Roman"/>
                <a:cs typeface="Times New Roman"/>
              </a:rPr>
              <a:t>positive</a:t>
            </a:r>
            <a:r>
              <a:rPr sz="3200" spc="165" dirty="0">
                <a:latin typeface="Times New Roman"/>
                <a:cs typeface="Times New Roman"/>
              </a:rPr>
              <a:t> </a:t>
            </a:r>
            <a:r>
              <a:rPr sz="3200" spc="80" dirty="0">
                <a:latin typeface="Times New Roman"/>
                <a:cs typeface="Times New Roman"/>
              </a:rPr>
              <a:t>constant</a:t>
            </a:r>
            <a:r>
              <a:rPr sz="3200" spc="225" dirty="0">
                <a:latin typeface="Times New Roman"/>
                <a:cs typeface="Times New Roman"/>
              </a:rPr>
              <a:t> </a:t>
            </a:r>
            <a:r>
              <a:rPr sz="3200" b="1" spc="50" dirty="0">
                <a:latin typeface="Times New Roman"/>
                <a:cs typeface="Times New Roman"/>
              </a:rPr>
              <a:t>c</a:t>
            </a:r>
            <a:r>
              <a:rPr sz="3200" spc="50" dirty="0">
                <a:latin typeface="Times New Roman"/>
                <a:cs typeface="Times New Roman"/>
              </a:rPr>
              <a:t>,</a:t>
            </a:r>
            <a:r>
              <a:rPr sz="3200" spc="175" dirty="0">
                <a:latin typeface="Times New Roman"/>
                <a:cs typeface="Times New Roman"/>
              </a:rPr>
              <a:t> </a:t>
            </a:r>
            <a:r>
              <a:rPr sz="3200" spc="70" dirty="0">
                <a:latin typeface="Times New Roman"/>
                <a:cs typeface="Times New Roman"/>
              </a:rPr>
              <a:t>such</a:t>
            </a:r>
            <a:r>
              <a:rPr sz="3200" spc="175" dirty="0">
                <a:latin typeface="Times New Roman"/>
                <a:cs typeface="Times New Roman"/>
              </a:rPr>
              <a:t> </a:t>
            </a:r>
            <a:r>
              <a:rPr sz="3200" spc="70" dirty="0">
                <a:latin typeface="Times New Roman"/>
                <a:cs typeface="Times New Roman"/>
              </a:rPr>
              <a:t>that</a:t>
            </a:r>
            <a:endParaRPr sz="3200">
              <a:latin typeface="Times New Roman"/>
              <a:cs typeface="Times New Roman"/>
            </a:endParaRPr>
          </a:p>
          <a:p>
            <a:pPr marL="2433320">
              <a:lnSpc>
                <a:spcPct val="100000"/>
              </a:lnSpc>
              <a:spcBef>
                <a:spcPts val="1565"/>
              </a:spcBef>
            </a:pPr>
            <a:r>
              <a:rPr sz="4000" b="1" spc="85" dirty="0">
                <a:latin typeface="Times New Roman"/>
                <a:cs typeface="Times New Roman"/>
              </a:rPr>
              <a:t>f(n)</a:t>
            </a:r>
            <a:r>
              <a:rPr sz="4000" b="1" spc="90" dirty="0">
                <a:latin typeface="Times New Roman"/>
                <a:cs typeface="Times New Roman"/>
              </a:rPr>
              <a:t>≤</a:t>
            </a:r>
            <a:r>
              <a:rPr sz="4000" b="1" spc="85" dirty="0">
                <a:latin typeface="Times New Roman"/>
                <a:cs typeface="Times New Roman"/>
              </a:rPr>
              <a:t>c</a:t>
            </a:r>
            <a:r>
              <a:rPr sz="4000" b="1" spc="80" dirty="0">
                <a:latin typeface="Times New Roman"/>
                <a:cs typeface="Times New Roman"/>
              </a:rPr>
              <a:t>.</a:t>
            </a:r>
            <a:r>
              <a:rPr sz="4000" b="1" spc="90" dirty="0">
                <a:latin typeface="Times New Roman"/>
                <a:cs typeface="Times New Roman"/>
              </a:rPr>
              <a:t>g</a:t>
            </a:r>
            <a:r>
              <a:rPr sz="4000" b="1" spc="85" dirty="0">
                <a:latin typeface="Times New Roman"/>
                <a:cs typeface="Times New Roman"/>
              </a:rPr>
              <a:t>(n</a:t>
            </a:r>
            <a:r>
              <a:rPr sz="4000" b="1" spc="-5" dirty="0">
                <a:latin typeface="Times New Roman"/>
                <a:cs typeface="Times New Roman"/>
              </a:rPr>
              <a:t>)</a:t>
            </a:r>
            <a:r>
              <a:rPr sz="4000" b="1" spc="275" dirty="0">
                <a:latin typeface="Times New Roman"/>
                <a:cs typeface="Times New Roman"/>
              </a:rPr>
              <a:t> </a:t>
            </a:r>
            <a:r>
              <a:rPr sz="4000" b="1" spc="-1490" dirty="0">
                <a:latin typeface="Yu Gothic UI"/>
                <a:cs typeface="Yu Gothic UI"/>
              </a:rPr>
              <a:t>∀</a:t>
            </a:r>
            <a:r>
              <a:rPr sz="4000" b="1" spc="35" dirty="0">
                <a:latin typeface="Yu Gothic UI"/>
                <a:cs typeface="Yu Gothic UI"/>
              </a:rPr>
              <a:t> </a:t>
            </a:r>
            <a:r>
              <a:rPr sz="4000" b="1" spc="85" dirty="0">
                <a:latin typeface="Times New Roman"/>
                <a:cs typeface="Times New Roman"/>
              </a:rPr>
              <a:t>n</a:t>
            </a:r>
            <a:r>
              <a:rPr sz="4000" b="1" spc="90" dirty="0">
                <a:latin typeface="Times New Roman"/>
                <a:cs typeface="Times New Roman"/>
              </a:rPr>
              <a:t>≥</a:t>
            </a:r>
            <a:r>
              <a:rPr sz="4000" b="1" spc="95" dirty="0">
                <a:latin typeface="Times New Roman"/>
                <a:cs typeface="Times New Roman"/>
              </a:rPr>
              <a:t>n</a:t>
            </a:r>
            <a:r>
              <a:rPr sz="2400" b="1" dirty="0"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615" y="2857500"/>
            <a:ext cx="3473196" cy="35417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45304" y="308889"/>
            <a:ext cx="6063615" cy="1522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8400"/>
              </a:lnSpc>
              <a:spcBef>
                <a:spcPts val="100"/>
              </a:spcBef>
              <a:tabLst>
                <a:tab pos="2622550" algn="l"/>
                <a:tab pos="3584575" algn="l"/>
              </a:tabLst>
            </a:pPr>
            <a:r>
              <a:rPr sz="3100" spc="-5" dirty="0">
                <a:latin typeface="Times New Roman"/>
                <a:cs typeface="Times New Roman"/>
              </a:rPr>
              <a:t>Consider</a:t>
            </a:r>
            <a:r>
              <a:rPr sz="3100" spc="10" dirty="0">
                <a:latin typeface="Times New Roman"/>
                <a:cs typeface="Times New Roman"/>
              </a:rPr>
              <a:t> </a:t>
            </a:r>
            <a:r>
              <a:rPr sz="3100" spc="-5" dirty="0">
                <a:latin typeface="Times New Roman"/>
                <a:cs typeface="Times New Roman"/>
              </a:rPr>
              <a:t>the following</a:t>
            </a:r>
            <a:r>
              <a:rPr sz="3100" spc="10" dirty="0">
                <a:latin typeface="Times New Roman"/>
                <a:cs typeface="Times New Roman"/>
              </a:rPr>
              <a:t> </a:t>
            </a:r>
            <a:r>
              <a:rPr sz="3100" spc="-5" dirty="0">
                <a:latin typeface="Times New Roman"/>
                <a:cs typeface="Times New Roman"/>
              </a:rPr>
              <a:t>f(n)</a:t>
            </a:r>
            <a:r>
              <a:rPr sz="3100" spc="10" dirty="0">
                <a:latin typeface="Times New Roman"/>
                <a:cs typeface="Times New Roman"/>
              </a:rPr>
              <a:t> </a:t>
            </a:r>
            <a:r>
              <a:rPr sz="3100" spc="-5" dirty="0">
                <a:latin typeface="Times New Roman"/>
                <a:cs typeface="Times New Roman"/>
              </a:rPr>
              <a:t>and</a:t>
            </a:r>
            <a:r>
              <a:rPr sz="3100" spc="5" dirty="0">
                <a:latin typeface="Times New Roman"/>
                <a:cs typeface="Times New Roman"/>
              </a:rPr>
              <a:t> </a:t>
            </a:r>
            <a:r>
              <a:rPr sz="3100" dirty="0">
                <a:latin typeface="Times New Roman"/>
                <a:cs typeface="Times New Roman"/>
              </a:rPr>
              <a:t>g(n)... </a:t>
            </a:r>
            <a:r>
              <a:rPr sz="3100" spc="-760" dirty="0">
                <a:latin typeface="Times New Roman"/>
                <a:cs typeface="Times New Roman"/>
              </a:rPr>
              <a:t> </a:t>
            </a:r>
            <a:r>
              <a:rPr sz="3100" spc="-5" dirty="0">
                <a:latin typeface="Times New Roman"/>
                <a:cs typeface="Times New Roman"/>
              </a:rPr>
              <a:t>f(n)</a:t>
            </a:r>
            <a:r>
              <a:rPr sz="3100" spc="15" dirty="0">
                <a:latin typeface="Times New Roman"/>
                <a:cs typeface="Times New Roman"/>
              </a:rPr>
              <a:t> </a:t>
            </a:r>
            <a:r>
              <a:rPr sz="3100" spc="-5" dirty="0">
                <a:latin typeface="Times New Roman"/>
                <a:cs typeface="Times New Roman"/>
              </a:rPr>
              <a:t>=</a:t>
            </a:r>
            <a:r>
              <a:rPr sz="3100" spc="10" dirty="0">
                <a:latin typeface="Times New Roman"/>
                <a:cs typeface="Times New Roman"/>
              </a:rPr>
              <a:t> </a:t>
            </a:r>
            <a:r>
              <a:rPr sz="3100" spc="-5" dirty="0">
                <a:latin typeface="Times New Roman"/>
                <a:cs typeface="Times New Roman"/>
              </a:rPr>
              <a:t>3n</a:t>
            </a:r>
            <a:r>
              <a:rPr sz="3100" dirty="0">
                <a:latin typeface="Times New Roman"/>
                <a:cs typeface="Times New Roman"/>
              </a:rPr>
              <a:t> </a:t>
            </a:r>
            <a:r>
              <a:rPr sz="3100" spc="-5" dirty="0">
                <a:latin typeface="Times New Roman"/>
                <a:cs typeface="Times New Roman"/>
              </a:rPr>
              <a:t>+</a:t>
            </a:r>
            <a:r>
              <a:rPr sz="3100" dirty="0">
                <a:latin typeface="Times New Roman"/>
                <a:cs typeface="Times New Roman"/>
              </a:rPr>
              <a:t> </a:t>
            </a:r>
            <a:r>
              <a:rPr sz="3100" spc="-5" dirty="0">
                <a:latin typeface="Times New Roman"/>
                <a:cs typeface="Times New Roman"/>
              </a:rPr>
              <a:t>2	and	g(n)</a:t>
            </a:r>
            <a:r>
              <a:rPr sz="3100" spc="5" dirty="0">
                <a:latin typeface="Times New Roman"/>
                <a:cs typeface="Times New Roman"/>
              </a:rPr>
              <a:t> </a:t>
            </a:r>
            <a:r>
              <a:rPr sz="3100" spc="-5" dirty="0">
                <a:latin typeface="Times New Roman"/>
                <a:cs typeface="Times New Roman"/>
              </a:rPr>
              <a:t>=</a:t>
            </a:r>
            <a:r>
              <a:rPr sz="3100" spc="-10" dirty="0">
                <a:latin typeface="Times New Roman"/>
                <a:cs typeface="Times New Roman"/>
              </a:rPr>
              <a:t> </a:t>
            </a:r>
            <a:r>
              <a:rPr sz="3100" spc="-5" dirty="0">
                <a:latin typeface="Times New Roman"/>
                <a:cs typeface="Times New Roman"/>
              </a:rPr>
              <a:t>n</a:t>
            </a:r>
            <a:endParaRPr sz="31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45304" y="2557043"/>
            <a:ext cx="9159875" cy="1522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8400"/>
              </a:lnSpc>
              <a:spcBef>
                <a:spcPts val="100"/>
              </a:spcBef>
            </a:pPr>
            <a:r>
              <a:rPr sz="3100" spc="-5" dirty="0">
                <a:latin typeface="Times New Roman"/>
                <a:cs typeface="Times New Roman"/>
              </a:rPr>
              <a:t>If we</a:t>
            </a:r>
            <a:r>
              <a:rPr sz="3100" spc="10" dirty="0">
                <a:latin typeface="Times New Roman"/>
                <a:cs typeface="Times New Roman"/>
              </a:rPr>
              <a:t> </a:t>
            </a:r>
            <a:r>
              <a:rPr sz="3100" spc="-5" dirty="0">
                <a:latin typeface="Times New Roman"/>
                <a:cs typeface="Times New Roman"/>
              </a:rPr>
              <a:t>want</a:t>
            </a:r>
            <a:r>
              <a:rPr sz="3100" spc="10" dirty="0">
                <a:latin typeface="Times New Roman"/>
                <a:cs typeface="Times New Roman"/>
              </a:rPr>
              <a:t> </a:t>
            </a:r>
            <a:r>
              <a:rPr sz="3100" dirty="0">
                <a:latin typeface="Times New Roman"/>
                <a:cs typeface="Times New Roman"/>
              </a:rPr>
              <a:t>to </a:t>
            </a:r>
            <a:r>
              <a:rPr sz="3100" spc="-5" dirty="0">
                <a:latin typeface="Times New Roman"/>
                <a:cs typeface="Times New Roman"/>
              </a:rPr>
              <a:t>represent</a:t>
            </a:r>
            <a:r>
              <a:rPr sz="3100" spc="25" dirty="0">
                <a:latin typeface="Times New Roman"/>
                <a:cs typeface="Times New Roman"/>
              </a:rPr>
              <a:t> </a:t>
            </a:r>
            <a:r>
              <a:rPr sz="3100" spc="-5" dirty="0">
                <a:latin typeface="Times New Roman"/>
                <a:cs typeface="Times New Roman"/>
              </a:rPr>
              <a:t>f(n)</a:t>
            </a:r>
            <a:r>
              <a:rPr sz="3100" spc="20" dirty="0">
                <a:latin typeface="Times New Roman"/>
                <a:cs typeface="Times New Roman"/>
              </a:rPr>
              <a:t> </a:t>
            </a:r>
            <a:r>
              <a:rPr sz="3100" spc="-5" dirty="0">
                <a:latin typeface="Times New Roman"/>
                <a:cs typeface="Times New Roman"/>
              </a:rPr>
              <a:t>as</a:t>
            </a:r>
            <a:r>
              <a:rPr sz="3100" dirty="0">
                <a:latin typeface="Times New Roman"/>
                <a:cs typeface="Times New Roman"/>
              </a:rPr>
              <a:t> </a:t>
            </a:r>
            <a:r>
              <a:rPr sz="3100" spc="-5" dirty="0">
                <a:latin typeface="Times New Roman"/>
                <a:cs typeface="Times New Roman"/>
              </a:rPr>
              <a:t>O(g(n))</a:t>
            </a:r>
            <a:r>
              <a:rPr sz="3100" spc="35" dirty="0">
                <a:latin typeface="Times New Roman"/>
                <a:cs typeface="Times New Roman"/>
              </a:rPr>
              <a:t> </a:t>
            </a:r>
            <a:r>
              <a:rPr sz="3100" spc="-5" dirty="0">
                <a:latin typeface="Times New Roman"/>
                <a:cs typeface="Times New Roman"/>
              </a:rPr>
              <a:t>then</a:t>
            </a:r>
            <a:r>
              <a:rPr sz="3100" spc="15" dirty="0">
                <a:latin typeface="Times New Roman"/>
                <a:cs typeface="Times New Roman"/>
              </a:rPr>
              <a:t> </a:t>
            </a:r>
            <a:r>
              <a:rPr sz="3100" spc="-5" dirty="0">
                <a:latin typeface="Times New Roman"/>
                <a:cs typeface="Times New Roman"/>
              </a:rPr>
              <a:t>it</a:t>
            </a:r>
            <a:r>
              <a:rPr sz="3100" dirty="0">
                <a:latin typeface="Times New Roman"/>
                <a:cs typeface="Times New Roman"/>
              </a:rPr>
              <a:t> </a:t>
            </a:r>
            <a:r>
              <a:rPr sz="3100" spc="-5" dirty="0">
                <a:latin typeface="Times New Roman"/>
                <a:cs typeface="Times New Roman"/>
              </a:rPr>
              <a:t>must</a:t>
            </a:r>
            <a:r>
              <a:rPr sz="3100" spc="20" dirty="0">
                <a:latin typeface="Times New Roman"/>
                <a:cs typeface="Times New Roman"/>
              </a:rPr>
              <a:t> </a:t>
            </a:r>
            <a:r>
              <a:rPr sz="3100" spc="-5" dirty="0">
                <a:latin typeface="Times New Roman"/>
                <a:cs typeface="Times New Roman"/>
              </a:rPr>
              <a:t>satisfy </a:t>
            </a:r>
            <a:r>
              <a:rPr sz="3100" spc="-760" dirty="0">
                <a:latin typeface="Times New Roman"/>
                <a:cs typeface="Times New Roman"/>
              </a:rPr>
              <a:t> </a:t>
            </a:r>
            <a:r>
              <a:rPr sz="3100" spc="-5" dirty="0">
                <a:latin typeface="Times New Roman"/>
                <a:cs typeface="Times New Roman"/>
              </a:rPr>
              <a:t>f(n)</a:t>
            </a:r>
            <a:r>
              <a:rPr sz="3100" spc="15" dirty="0">
                <a:latin typeface="Times New Roman"/>
                <a:cs typeface="Times New Roman"/>
              </a:rPr>
              <a:t> </a:t>
            </a:r>
            <a:r>
              <a:rPr sz="3100" spc="-5" dirty="0">
                <a:latin typeface="Times New Roman"/>
                <a:cs typeface="Times New Roman"/>
              </a:rPr>
              <a:t>&lt;=</a:t>
            </a:r>
            <a:r>
              <a:rPr sz="3100" spc="5" dirty="0">
                <a:latin typeface="Times New Roman"/>
                <a:cs typeface="Times New Roman"/>
              </a:rPr>
              <a:t> </a:t>
            </a:r>
            <a:r>
              <a:rPr sz="3100" spc="-5" dirty="0">
                <a:latin typeface="Times New Roman"/>
                <a:cs typeface="Times New Roman"/>
              </a:rPr>
              <a:t>C g(n)</a:t>
            </a:r>
            <a:r>
              <a:rPr sz="3100" spc="10" dirty="0">
                <a:latin typeface="Times New Roman"/>
                <a:cs typeface="Times New Roman"/>
              </a:rPr>
              <a:t> </a:t>
            </a:r>
            <a:r>
              <a:rPr sz="3100" spc="-5" dirty="0">
                <a:latin typeface="Times New Roman"/>
                <a:cs typeface="Times New Roman"/>
              </a:rPr>
              <a:t>for </a:t>
            </a:r>
            <a:r>
              <a:rPr sz="3100" dirty="0">
                <a:latin typeface="Times New Roman"/>
                <a:cs typeface="Times New Roman"/>
              </a:rPr>
              <a:t>all</a:t>
            </a:r>
            <a:r>
              <a:rPr sz="3100" spc="-5" dirty="0">
                <a:latin typeface="Times New Roman"/>
                <a:cs typeface="Times New Roman"/>
              </a:rPr>
              <a:t> values of</a:t>
            </a:r>
            <a:r>
              <a:rPr sz="3100" spc="10" dirty="0">
                <a:latin typeface="Times New Roman"/>
                <a:cs typeface="Times New Roman"/>
              </a:rPr>
              <a:t> </a:t>
            </a:r>
            <a:r>
              <a:rPr sz="3100" spc="-5" dirty="0">
                <a:latin typeface="Times New Roman"/>
                <a:cs typeface="Times New Roman"/>
              </a:rPr>
              <a:t>C &gt;</a:t>
            </a:r>
            <a:r>
              <a:rPr sz="3100" spc="5" dirty="0">
                <a:latin typeface="Times New Roman"/>
                <a:cs typeface="Times New Roman"/>
              </a:rPr>
              <a:t> </a:t>
            </a:r>
            <a:r>
              <a:rPr sz="3100" spc="-5" dirty="0">
                <a:latin typeface="Times New Roman"/>
                <a:cs typeface="Times New Roman"/>
              </a:rPr>
              <a:t>0 and</a:t>
            </a:r>
            <a:r>
              <a:rPr sz="3100" spc="5" dirty="0">
                <a:latin typeface="Times New Roman"/>
                <a:cs typeface="Times New Roman"/>
              </a:rPr>
              <a:t> </a:t>
            </a:r>
            <a:r>
              <a:rPr sz="3100" spc="-5" dirty="0">
                <a:latin typeface="Times New Roman"/>
                <a:cs typeface="Times New Roman"/>
              </a:rPr>
              <a:t>n&gt;=</a:t>
            </a:r>
            <a:r>
              <a:rPr sz="3100" spc="5" dirty="0">
                <a:latin typeface="Times New Roman"/>
                <a:cs typeface="Times New Roman"/>
              </a:rPr>
              <a:t> n</a:t>
            </a:r>
            <a:r>
              <a:rPr sz="1800" spc="5" dirty="0">
                <a:latin typeface="Times New Roman"/>
                <a:cs typeface="Times New Roman"/>
              </a:rPr>
              <a:t>0</a:t>
            </a:r>
            <a:r>
              <a:rPr sz="3100" spc="5" dirty="0">
                <a:latin typeface="Times New Roman"/>
                <a:cs typeface="Times New Roman"/>
              </a:rPr>
              <a:t>,</a:t>
            </a:r>
            <a:endParaRPr sz="31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45304" y="5081778"/>
            <a:ext cx="227457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5" dirty="0">
                <a:latin typeface="Times New Roman"/>
                <a:cs typeface="Times New Roman"/>
              </a:rPr>
              <a:t>f(n)</a:t>
            </a:r>
            <a:r>
              <a:rPr sz="3100" spc="-10" dirty="0">
                <a:latin typeface="Times New Roman"/>
                <a:cs typeface="Times New Roman"/>
              </a:rPr>
              <a:t> </a:t>
            </a:r>
            <a:r>
              <a:rPr sz="3100" spc="-5" dirty="0">
                <a:latin typeface="Times New Roman"/>
                <a:cs typeface="Times New Roman"/>
              </a:rPr>
              <a:t>&lt;=</a:t>
            </a:r>
            <a:r>
              <a:rPr sz="3100" spc="-15" dirty="0">
                <a:latin typeface="Times New Roman"/>
                <a:cs typeface="Times New Roman"/>
              </a:rPr>
              <a:t> </a:t>
            </a:r>
            <a:r>
              <a:rPr sz="3100" spc="-5" dirty="0">
                <a:latin typeface="Times New Roman"/>
                <a:cs typeface="Times New Roman"/>
              </a:rPr>
              <a:t>C</a:t>
            </a:r>
            <a:r>
              <a:rPr sz="3100" spc="-25" dirty="0">
                <a:latin typeface="Times New Roman"/>
                <a:cs typeface="Times New Roman"/>
              </a:rPr>
              <a:t> </a:t>
            </a:r>
            <a:r>
              <a:rPr sz="3100" spc="-5" dirty="0">
                <a:latin typeface="Times New Roman"/>
                <a:cs typeface="Times New Roman"/>
              </a:rPr>
              <a:t>g(n)</a:t>
            </a:r>
            <a:endParaRPr sz="31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88885" y="5081778"/>
            <a:ext cx="905510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50545" algn="l"/>
                <a:tab pos="3126105" algn="l"/>
                <a:tab pos="5386070" algn="l"/>
              </a:tabLst>
            </a:pPr>
            <a:r>
              <a:rPr sz="3100" spc="-5" dirty="0">
                <a:latin typeface="Cambria Math"/>
                <a:cs typeface="Cambria Math"/>
              </a:rPr>
              <a:t>⇒	</a:t>
            </a:r>
            <a:r>
              <a:rPr sz="3100" b="1" spc="-5" dirty="0">
                <a:latin typeface="Times New Roman"/>
                <a:cs typeface="Times New Roman"/>
              </a:rPr>
              <a:t>3n</a:t>
            </a:r>
            <a:r>
              <a:rPr sz="3100" b="1" spc="5" dirty="0">
                <a:latin typeface="Times New Roman"/>
                <a:cs typeface="Times New Roman"/>
              </a:rPr>
              <a:t> </a:t>
            </a:r>
            <a:r>
              <a:rPr sz="3100" b="1" spc="-5" dirty="0">
                <a:latin typeface="Times New Roman"/>
                <a:cs typeface="Times New Roman"/>
              </a:rPr>
              <a:t>+</a:t>
            </a:r>
            <a:r>
              <a:rPr sz="3100" b="1" dirty="0">
                <a:latin typeface="Times New Roman"/>
                <a:cs typeface="Times New Roman"/>
              </a:rPr>
              <a:t> </a:t>
            </a:r>
            <a:r>
              <a:rPr sz="3100" b="1" spc="-5" dirty="0">
                <a:latin typeface="Times New Roman"/>
                <a:cs typeface="Times New Roman"/>
              </a:rPr>
              <a:t>2 &lt;=</a:t>
            </a:r>
            <a:r>
              <a:rPr sz="3100" b="1" dirty="0">
                <a:latin typeface="Times New Roman"/>
                <a:cs typeface="Times New Roman"/>
              </a:rPr>
              <a:t> </a:t>
            </a:r>
            <a:r>
              <a:rPr sz="3100" b="1" spc="-5" dirty="0">
                <a:latin typeface="Times New Roman"/>
                <a:cs typeface="Times New Roman"/>
              </a:rPr>
              <a:t>C</a:t>
            </a:r>
            <a:r>
              <a:rPr sz="3100" b="1" spc="-15" dirty="0">
                <a:latin typeface="Times New Roman"/>
                <a:cs typeface="Times New Roman"/>
              </a:rPr>
              <a:t> </a:t>
            </a:r>
            <a:r>
              <a:rPr sz="3100" b="1" spc="-5" dirty="0">
                <a:latin typeface="Times New Roman"/>
                <a:cs typeface="Times New Roman"/>
              </a:rPr>
              <a:t>n	</a:t>
            </a:r>
            <a:r>
              <a:rPr sz="3100" spc="-5" dirty="0">
                <a:latin typeface="Wingdings"/>
                <a:cs typeface="Wingdings"/>
              </a:rPr>
              <a:t></a:t>
            </a:r>
            <a:r>
              <a:rPr sz="3100" dirty="0">
                <a:latin typeface="Times New Roman"/>
                <a:cs typeface="Times New Roman"/>
              </a:rPr>
              <a:t> </a:t>
            </a:r>
            <a:r>
              <a:rPr sz="3100" b="1" spc="-5" dirty="0">
                <a:latin typeface="Times New Roman"/>
                <a:cs typeface="Times New Roman"/>
              </a:rPr>
              <a:t>3n</a:t>
            </a:r>
            <a:r>
              <a:rPr sz="3100" b="1" spc="5" dirty="0">
                <a:latin typeface="Times New Roman"/>
                <a:cs typeface="Times New Roman"/>
              </a:rPr>
              <a:t> </a:t>
            </a:r>
            <a:r>
              <a:rPr sz="3100" b="1" spc="-5" dirty="0">
                <a:latin typeface="Times New Roman"/>
                <a:cs typeface="Times New Roman"/>
              </a:rPr>
              <a:t>+</a:t>
            </a:r>
            <a:r>
              <a:rPr sz="3100" b="1" dirty="0">
                <a:latin typeface="Times New Roman"/>
                <a:cs typeface="Times New Roman"/>
              </a:rPr>
              <a:t> </a:t>
            </a:r>
            <a:r>
              <a:rPr sz="3100" b="1" spc="-5" dirty="0">
                <a:latin typeface="Times New Roman"/>
                <a:cs typeface="Times New Roman"/>
              </a:rPr>
              <a:t>2 &lt;=	5n</a:t>
            </a:r>
            <a:r>
              <a:rPr sz="3100" b="1" spc="5" dirty="0">
                <a:latin typeface="Times New Roman"/>
                <a:cs typeface="Times New Roman"/>
              </a:rPr>
              <a:t> </a:t>
            </a:r>
            <a:r>
              <a:rPr sz="3100" spc="-5" dirty="0">
                <a:latin typeface="Times New Roman"/>
                <a:cs typeface="Times New Roman"/>
              </a:rPr>
              <a:t>for</a:t>
            </a:r>
            <a:r>
              <a:rPr sz="3100" spc="-15" dirty="0">
                <a:latin typeface="Times New Roman"/>
                <a:cs typeface="Times New Roman"/>
              </a:rPr>
              <a:t> </a:t>
            </a:r>
            <a:r>
              <a:rPr sz="3100" dirty="0">
                <a:latin typeface="Times New Roman"/>
                <a:cs typeface="Times New Roman"/>
              </a:rPr>
              <a:t>all</a:t>
            </a:r>
            <a:r>
              <a:rPr sz="3100" spc="-10" dirty="0">
                <a:latin typeface="Times New Roman"/>
                <a:cs typeface="Times New Roman"/>
              </a:rPr>
              <a:t> </a:t>
            </a:r>
            <a:r>
              <a:rPr sz="3100" spc="-5" dirty="0">
                <a:latin typeface="Times New Roman"/>
                <a:cs typeface="Times New Roman"/>
              </a:rPr>
              <a:t>value</a:t>
            </a:r>
            <a:r>
              <a:rPr sz="3100" spc="-15" dirty="0">
                <a:latin typeface="Times New Roman"/>
                <a:cs typeface="Times New Roman"/>
              </a:rPr>
              <a:t> </a:t>
            </a:r>
            <a:r>
              <a:rPr sz="3100" spc="-5" dirty="0">
                <a:latin typeface="Times New Roman"/>
                <a:cs typeface="Times New Roman"/>
              </a:rPr>
              <a:t>of</a:t>
            </a:r>
            <a:r>
              <a:rPr sz="3100" spc="-10" dirty="0">
                <a:latin typeface="Times New Roman"/>
                <a:cs typeface="Times New Roman"/>
              </a:rPr>
              <a:t> </a:t>
            </a:r>
            <a:r>
              <a:rPr sz="3100" spc="-5" dirty="0">
                <a:latin typeface="Times New Roman"/>
                <a:cs typeface="Times New Roman"/>
              </a:rPr>
              <a:t>n &gt;1</a:t>
            </a:r>
            <a:endParaRPr sz="31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45304" y="6580123"/>
            <a:ext cx="11282045" cy="2745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5" dirty="0">
                <a:latin typeface="Times New Roman"/>
                <a:cs typeface="Times New Roman"/>
              </a:rPr>
              <a:t>The</a:t>
            </a:r>
            <a:r>
              <a:rPr sz="3100" spc="10" dirty="0">
                <a:latin typeface="Times New Roman"/>
                <a:cs typeface="Times New Roman"/>
              </a:rPr>
              <a:t> </a:t>
            </a:r>
            <a:r>
              <a:rPr sz="3100" spc="-5" dirty="0">
                <a:latin typeface="Times New Roman"/>
                <a:cs typeface="Times New Roman"/>
              </a:rPr>
              <a:t>above</a:t>
            </a:r>
            <a:r>
              <a:rPr sz="3100" dirty="0">
                <a:latin typeface="Times New Roman"/>
                <a:cs typeface="Times New Roman"/>
              </a:rPr>
              <a:t> </a:t>
            </a:r>
            <a:r>
              <a:rPr sz="3100" spc="-5" dirty="0">
                <a:latin typeface="Times New Roman"/>
                <a:cs typeface="Times New Roman"/>
              </a:rPr>
              <a:t>condition</a:t>
            </a:r>
            <a:r>
              <a:rPr sz="3100" spc="10" dirty="0">
                <a:latin typeface="Times New Roman"/>
                <a:cs typeface="Times New Roman"/>
              </a:rPr>
              <a:t> </a:t>
            </a:r>
            <a:r>
              <a:rPr sz="3100" spc="-5" dirty="0">
                <a:latin typeface="Times New Roman"/>
                <a:cs typeface="Times New Roman"/>
              </a:rPr>
              <a:t>is</a:t>
            </a:r>
            <a:r>
              <a:rPr sz="3100" dirty="0">
                <a:latin typeface="Times New Roman"/>
                <a:cs typeface="Times New Roman"/>
              </a:rPr>
              <a:t> </a:t>
            </a:r>
            <a:r>
              <a:rPr sz="3100" spc="-5" dirty="0">
                <a:latin typeface="Times New Roman"/>
                <a:cs typeface="Times New Roman"/>
              </a:rPr>
              <a:t>always</a:t>
            </a:r>
            <a:r>
              <a:rPr sz="3100" spc="-40" dirty="0">
                <a:latin typeface="Times New Roman"/>
                <a:cs typeface="Times New Roman"/>
              </a:rPr>
              <a:t> </a:t>
            </a:r>
            <a:r>
              <a:rPr sz="3100" spc="-5" dirty="0">
                <a:latin typeface="Times New Roman"/>
                <a:cs typeface="Times New Roman"/>
              </a:rPr>
              <a:t>TRUE</a:t>
            </a:r>
            <a:r>
              <a:rPr sz="3100" spc="-10" dirty="0">
                <a:latin typeface="Times New Roman"/>
                <a:cs typeface="Times New Roman"/>
              </a:rPr>
              <a:t> </a:t>
            </a:r>
            <a:r>
              <a:rPr sz="3100" spc="-5" dirty="0">
                <a:latin typeface="Times New Roman"/>
                <a:cs typeface="Times New Roman"/>
              </a:rPr>
              <a:t>for</a:t>
            </a:r>
            <a:r>
              <a:rPr sz="3100" spc="15" dirty="0">
                <a:latin typeface="Times New Roman"/>
                <a:cs typeface="Times New Roman"/>
              </a:rPr>
              <a:t> </a:t>
            </a:r>
            <a:r>
              <a:rPr sz="3100" spc="-5" dirty="0">
                <a:latin typeface="Times New Roman"/>
                <a:cs typeface="Times New Roman"/>
              </a:rPr>
              <a:t>all</a:t>
            </a:r>
            <a:r>
              <a:rPr sz="3100" spc="10" dirty="0">
                <a:latin typeface="Times New Roman"/>
                <a:cs typeface="Times New Roman"/>
              </a:rPr>
              <a:t> </a:t>
            </a:r>
            <a:r>
              <a:rPr sz="3100" spc="-5" dirty="0">
                <a:latin typeface="Times New Roman"/>
                <a:cs typeface="Times New Roman"/>
              </a:rPr>
              <a:t>values</a:t>
            </a:r>
            <a:r>
              <a:rPr sz="3100" spc="10" dirty="0">
                <a:latin typeface="Times New Roman"/>
                <a:cs typeface="Times New Roman"/>
              </a:rPr>
              <a:t> </a:t>
            </a:r>
            <a:r>
              <a:rPr sz="3100" spc="-5" dirty="0">
                <a:latin typeface="Times New Roman"/>
                <a:cs typeface="Times New Roman"/>
              </a:rPr>
              <a:t>of</a:t>
            </a:r>
            <a:r>
              <a:rPr sz="3100" dirty="0">
                <a:latin typeface="Times New Roman"/>
                <a:cs typeface="Times New Roman"/>
              </a:rPr>
              <a:t> </a:t>
            </a:r>
            <a:r>
              <a:rPr sz="3100" spc="-5" dirty="0">
                <a:latin typeface="Times New Roman"/>
                <a:cs typeface="Times New Roman"/>
              </a:rPr>
              <a:t>C</a:t>
            </a:r>
            <a:r>
              <a:rPr sz="3100" dirty="0">
                <a:latin typeface="Times New Roman"/>
                <a:cs typeface="Times New Roman"/>
              </a:rPr>
              <a:t> </a:t>
            </a:r>
            <a:r>
              <a:rPr sz="3100" spc="-5" dirty="0">
                <a:latin typeface="Times New Roman"/>
                <a:cs typeface="Times New Roman"/>
              </a:rPr>
              <a:t>=</a:t>
            </a:r>
            <a:r>
              <a:rPr sz="3100" spc="10" dirty="0">
                <a:latin typeface="Times New Roman"/>
                <a:cs typeface="Times New Roman"/>
              </a:rPr>
              <a:t> </a:t>
            </a:r>
            <a:r>
              <a:rPr sz="3100" spc="-5" dirty="0">
                <a:latin typeface="Times New Roman"/>
                <a:cs typeface="Times New Roman"/>
              </a:rPr>
              <a:t>5</a:t>
            </a:r>
            <a:r>
              <a:rPr sz="3100" dirty="0">
                <a:latin typeface="Times New Roman"/>
                <a:cs typeface="Times New Roman"/>
              </a:rPr>
              <a:t> </a:t>
            </a:r>
            <a:r>
              <a:rPr sz="3100" spc="-5" dirty="0">
                <a:latin typeface="Times New Roman"/>
                <a:cs typeface="Times New Roman"/>
              </a:rPr>
              <a:t>and</a:t>
            </a:r>
            <a:r>
              <a:rPr sz="3100" dirty="0">
                <a:latin typeface="Times New Roman"/>
                <a:cs typeface="Times New Roman"/>
              </a:rPr>
              <a:t> </a:t>
            </a:r>
            <a:r>
              <a:rPr sz="3100" spc="5" dirty="0">
                <a:latin typeface="Times New Roman"/>
                <a:cs typeface="Times New Roman"/>
              </a:rPr>
              <a:t>n</a:t>
            </a:r>
            <a:r>
              <a:rPr sz="1800" spc="5" dirty="0">
                <a:latin typeface="Times New Roman"/>
                <a:cs typeface="Times New Roman"/>
              </a:rPr>
              <a:t>0</a:t>
            </a:r>
            <a:r>
              <a:rPr sz="1800" spc="335" dirty="0">
                <a:latin typeface="Times New Roman"/>
                <a:cs typeface="Times New Roman"/>
              </a:rPr>
              <a:t> </a:t>
            </a:r>
            <a:r>
              <a:rPr sz="3100" spc="-5" dirty="0">
                <a:latin typeface="Times New Roman"/>
                <a:cs typeface="Times New Roman"/>
              </a:rPr>
              <a:t>=</a:t>
            </a:r>
            <a:r>
              <a:rPr sz="3100" dirty="0">
                <a:latin typeface="Times New Roman"/>
                <a:cs typeface="Times New Roman"/>
              </a:rPr>
              <a:t> </a:t>
            </a:r>
            <a:r>
              <a:rPr sz="3100" spc="-5" dirty="0">
                <a:latin typeface="Times New Roman"/>
                <a:cs typeface="Times New Roman"/>
              </a:rPr>
              <a:t>1.</a:t>
            </a: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100" spc="-5" dirty="0">
                <a:latin typeface="Times New Roman"/>
                <a:cs typeface="Times New Roman"/>
              </a:rPr>
              <a:t>By</a:t>
            </a:r>
            <a:r>
              <a:rPr sz="3100" spc="-10" dirty="0">
                <a:latin typeface="Times New Roman"/>
                <a:cs typeface="Times New Roman"/>
              </a:rPr>
              <a:t> </a:t>
            </a:r>
            <a:r>
              <a:rPr sz="3100" spc="-5" dirty="0">
                <a:latin typeface="Times New Roman"/>
                <a:cs typeface="Times New Roman"/>
              </a:rPr>
              <a:t>using</a:t>
            </a:r>
            <a:r>
              <a:rPr sz="3100" spc="10" dirty="0">
                <a:latin typeface="Times New Roman"/>
                <a:cs typeface="Times New Roman"/>
              </a:rPr>
              <a:t> </a:t>
            </a:r>
            <a:r>
              <a:rPr sz="3100" spc="-5" dirty="0">
                <a:latin typeface="Times New Roman"/>
                <a:cs typeface="Times New Roman"/>
              </a:rPr>
              <a:t>Big -</a:t>
            </a:r>
            <a:r>
              <a:rPr sz="3100" dirty="0">
                <a:latin typeface="Times New Roman"/>
                <a:cs typeface="Times New Roman"/>
              </a:rPr>
              <a:t> </a:t>
            </a:r>
            <a:r>
              <a:rPr sz="3100" spc="-5" dirty="0">
                <a:latin typeface="Times New Roman"/>
                <a:cs typeface="Times New Roman"/>
              </a:rPr>
              <a:t>Oh</a:t>
            </a:r>
            <a:r>
              <a:rPr sz="3100" spc="-10" dirty="0">
                <a:latin typeface="Times New Roman"/>
                <a:cs typeface="Times New Roman"/>
              </a:rPr>
              <a:t> </a:t>
            </a:r>
            <a:r>
              <a:rPr sz="3100" spc="-5" dirty="0">
                <a:latin typeface="Times New Roman"/>
                <a:cs typeface="Times New Roman"/>
              </a:rPr>
              <a:t>notation</a:t>
            </a:r>
            <a:endParaRPr sz="3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190"/>
              </a:spcBef>
              <a:tabLst>
                <a:tab pos="7943850" algn="l"/>
              </a:tabLst>
            </a:pPr>
            <a:r>
              <a:rPr sz="3100" spc="-5" dirty="0">
                <a:latin typeface="Times New Roman"/>
                <a:cs typeface="Times New Roman"/>
              </a:rPr>
              <a:t>we</a:t>
            </a:r>
            <a:r>
              <a:rPr sz="3100" spc="10" dirty="0">
                <a:latin typeface="Times New Roman"/>
                <a:cs typeface="Times New Roman"/>
              </a:rPr>
              <a:t> </a:t>
            </a:r>
            <a:r>
              <a:rPr sz="3100" spc="-5" dirty="0">
                <a:latin typeface="Times New Roman"/>
                <a:cs typeface="Times New Roman"/>
              </a:rPr>
              <a:t>can</a:t>
            </a:r>
            <a:r>
              <a:rPr sz="3100" spc="10" dirty="0">
                <a:latin typeface="Times New Roman"/>
                <a:cs typeface="Times New Roman"/>
              </a:rPr>
              <a:t> </a:t>
            </a:r>
            <a:r>
              <a:rPr sz="3100" spc="-5" dirty="0">
                <a:latin typeface="Times New Roman"/>
                <a:cs typeface="Times New Roman"/>
              </a:rPr>
              <a:t>represent</a:t>
            </a:r>
            <a:r>
              <a:rPr sz="3100" spc="20" dirty="0">
                <a:latin typeface="Times New Roman"/>
                <a:cs typeface="Times New Roman"/>
              </a:rPr>
              <a:t> </a:t>
            </a:r>
            <a:r>
              <a:rPr sz="3100" spc="-5" dirty="0">
                <a:latin typeface="Times New Roman"/>
                <a:cs typeface="Times New Roman"/>
              </a:rPr>
              <a:t>the</a:t>
            </a:r>
            <a:r>
              <a:rPr sz="3100" spc="10" dirty="0">
                <a:latin typeface="Times New Roman"/>
                <a:cs typeface="Times New Roman"/>
              </a:rPr>
              <a:t> </a:t>
            </a:r>
            <a:r>
              <a:rPr sz="3100" spc="-5" dirty="0">
                <a:latin typeface="Times New Roman"/>
                <a:cs typeface="Times New Roman"/>
              </a:rPr>
              <a:t>time</a:t>
            </a:r>
            <a:r>
              <a:rPr sz="3100" spc="15" dirty="0">
                <a:latin typeface="Times New Roman"/>
                <a:cs typeface="Times New Roman"/>
              </a:rPr>
              <a:t> </a:t>
            </a:r>
            <a:r>
              <a:rPr sz="3100" spc="-5" dirty="0">
                <a:latin typeface="Times New Roman"/>
                <a:cs typeface="Times New Roman"/>
              </a:rPr>
              <a:t>complexity</a:t>
            </a:r>
            <a:r>
              <a:rPr sz="3100" spc="10" dirty="0">
                <a:latin typeface="Times New Roman"/>
                <a:cs typeface="Times New Roman"/>
              </a:rPr>
              <a:t> </a:t>
            </a:r>
            <a:r>
              <a:rPr sz="3100" spc="-5" dirty="0">
                <a:latin typeface="Times New Roman"/>
                <a:cs typeface="Times New Roman"/>
              </a:rPr>
              <a:t>as</a:t>
            </a:r>
            <a:r>
              <a:rPr sz="3100" spc="25" dirty="0">
                <a:latin typeface="Times New Roman"/>
                <a:cs typeface="Times New Roman"/>
              </a:rPr>
              <a:t> </a:t>
            </a:r>
            <a:r>
              <a:rPr sz="3100" dirty="0">
                <a:latin typeface="Times New Roman"/>
                <a:cs typeface="Times New Roman"/>
              </a:rPr>
              <a:t>follows-	</a:t>
            </a:r>
            <a:r>
              <a:rPr sz="3100" b="1" spc="-5" dirty="0">
                <a:latin typeface="Times New Roman"/>
                <a:cs typeface="Times New Roman"/>
              </a:rPr>
              <a:t>f(n)=</a:t>
            </a:r>
            <a:r>
              <a:rPr sz="3100" b="1" spc="15" dirty="0">
                <a:latin typeface="Times New Roman"/>
                <a:cs typeface="Times New Roman"/>
              </a:rPr>
              <a:t> </a:t>
            </a:r>
            <a:r>
              <a:rPr sz="3100" b="1" spc="-5" dirty="0">
                <a:latin typeface="Times New Roman"/>
                <a:cs typeface="Times New Roman"/>
              </a:rPr>
              <a:t>3n</a:t>
            </a:r>
            <a:r>
              <a:rPr sz="3100" b="1" spc="-10" dirty="0">
                <a:latin typeface="Times New Roman"/>
                <a:cs typeface="Times New Roman"/>
              </a:rPr>
              <a:t> </a:t>
            </a:r>
            <a:r>
              <a:rPr sz="3100" b="1" spc="-5" dirty="0">
                <a:latin typeface="Times New Roman"/>
                <a:cs typeface="Times New Roman"/>
              </a:rPr>
              <a:t>+</a:t>
            </a:r>
            <a:r>
              <a:rPr sz="3100" b="1" spc="-15" dirty="0">
                <a:latin typeface="Times New Roman"/>
                <a:cs typeface="Times New Roman"/>
              </a:rPr>
              <a:t> </a:t>
            </a:r>
            <a:r>
              <a:rPr sz="3100" b="1" spc="-5" dirty="0">
                <a:latin typeface="Times New Roman"/>
                <a:cs typeface="Times New Roman"/>
              </a:rPr>
              <a:t>2</a:t>
            </a:r>
            <a:r>
              <a:rPr sz="3100" b="1" spc="-15" dirty="0">
                <a:latin typeface="Times New Roman"/>
                <a:cs typeface="Times New Roman"/>
              </a:rPr>
              <a:t> </a:t>
            </a:r>
            <a:r>
              <a:rPr sz="3100" b="1" spc="-5" dirty="0">
                <a:latin typeface="Times New Roman"/>
                <a:cs typeface="Times New Roman"/>
              </a:rPr>
              <a:t>=</a:t>
            </a:r>
            <a:r>
              <a:rPr sz="3100" b="1" spc="-10" dirty="0">
                <a:latin typeface="Times New Roman"/>
                <a:cs typeface="Times New Roman"/>
              </a:rPr>
              <a:t> </a:t>
            </a:r>
            <a:r>
              <a:rPr sz="3100" b="1" spc="-5" dirty="0">
                <a:latin typeface="Times New Roman"/>
                <a:cs typeface="Times New Roman"/>
              </a:rPr>
              <a:t>O(n)</a:t>
            </a:r>
            <a:endParaRPr sz="3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58371" y="2572511"/>
            <a:ext cx="6644639" cy="662330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28191" y="406653"/>
            <a:ext cx="8012430" cy="955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100" b="1" spc="-5" dirty="0">
                <a:solidFill>
                  <a:srgbClr val="EDEBE0"/>
                </a:solidFill>
                <a:latin typeface="Times New Roman"/>
                <a:cs typeface="Times New Roman"/>
              </a:rPr>
              <a:t>Ω</a:t>
            </a:r>
            <a:r>
              <a:rPr sz="6100" b="1" spc="-15" dirty="0">
                <a:solidFill>
                  <a:srgbClr val="EDEBE0"/>
                </a:solidFill>
                <a:latin typeface="Times New Roman"/>
                <a:cs typeface="Times New Roman"/>
              </a:rPr>
              <a:t> </a:t>
            </a:r>
            <a:r>
              <a:rPr sz="6100" b="1" spc="-5" dirty="0">
                <a:solidFill>
                  <a:srgbClr val="EDEBE0"/>
                </a:solidFill>
                <a:latin typeface="Times New Roman"/>
                <a:cs typeface="Times New Roman"/>
              </a:rPr>
              <a:t>−</a:t>
            </a:r>
            <a:r>
              <a:rPr sz="6100" b="1" spc="-10" dirty="0">
                <a:solidFill>
                  <a:srgbClr val="EDEBE0"/>
                </a:solidFill>
                <a:latin typeface="Times New Roman"/>
                <a:cs typeface="Times New Roman"/>
              </a:rPr>
              <a:t> </a:t>
            </a:r>
            <a:r>
              <a:rPr sz="6100" b="1" spc="-5" dirty="0">
                <a:solidFill>
                  <a:srgbClr val="EDEBE0"/>
                </a:solidFill>
                <a:latin typeface="Times New Roman"/>
                <a:cs typeface="Times New Roman"/>
              </a:rPr>
              <a:t>Big</a:t>
            </a:r>
            <a:r>
              <a:rPr sz="6100" b="1" spc="-15" dirty="0">
                <a:solidFill>
                  <a:srgbClr val="EDEBE0"/>
                </a:solidFill>
                <a:latin typeface="Times New Roman"/>
                <a:cs typeface="Times New Roman"/>
              </a:rPr>
              <a:t> </a:t>
            </a:r>
            <a:r>
              <a:rPr sz="6100" b="1" spc="-5" dirty="0">
                <a:solidFill>
                  <a:srgbClr val="EDEBE0"/>
                </a:solidFill>
                <a:latin typeface="Times New Roman"/>
                <a:cs typeface="Times New Roman"/>
              </a:rPr>
              <a:t>omega</a:t>
            </a:r>
            <a:r>
              <a:rPr sz="6100" b="1" spc="5" dirty="0">
                <a:solidFill>
                  <a:srgbClr val="EDEBE0"/>
                </a:solidFill>
                <a:latin typeface="Times New Roman"/>
                <a:cs typeface="Times New Roman"/>
              </a:rPr>
              <a:t> </a:t>
            </a:r>
            <a:r>
              <a:rPr sz="6100" b="1" spc="-10" dirty="0">
                <a:solidFill>
                  <a:srgbClr val="EDEBE0"/>
                </a:solidFill>
                <a:latin typeface="Times New Roman"/>
                <a:cs typeface="Times New Roman"/>
              </a:rPr>
              <a:t>Notation</a:t>
            </a:r>
            <a:endParaRPr sz="61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006" y="2938017"/>
            <a:ext cx="9545955" cy="31578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0520" indent="-338455">
              <a:lnSpc>
                <a:spcPct val="100000"/>
              </a:lnSpc>
              <a:spcBef>
                <a:spcPts val="130"/>
              </a:spcBef>
              <a:buFont typeface="Microsoft Sans Serif"/>
              <a:buChar char="•"/>
              <a:tabLst>
                <a:tab pos="350520" algn="l"/>
                <a:tab pos="351155" algn="l"/>
              </a:tabLst>
            </a:pPr>
            <a:r>
              <a:rPr sz="3100" spc="-5" dirty="0">
                <a:latin typeface="Times New Roman"/>
                <a:cs typeface="Times New Roman"/>
              </a:rPr>
              <a:t>Tightly </a:t>
            </a:r>
            <a:r>
              <a:rPr sz="3100" spc="15" dirty="0">
                <a:latin typeface="Times New Roman"/>
                <a:cs typeface="Times New Roman"/>
              </a:rPr>
              <a:t>Lower</a:t>
            </a:r>
            <a:r>
              <a:rPr sz="3100" spc="-25" dirty="0">
                <a:latin typeface="Times New Roman"/>
                <a:cs typeface="Times New Roman"/>
              </a:rPr>
              <a:t> </a:t>
            </a:r>
            <a:r>
              <a:rPr sz="3100" spc="15" dirty="0">
                <a:latin typeface="Times New Roman"/>
                <a:cs typeface="Times New Roman"/>
              </a:rPr>
              <a:t>bound</a:t>
            </a:r>
            <a:r>
              <a:rPr sz="3100" spc="5" dirty="0">
                <a:latin typeface="Times New Roman"/>
                <a:cs typeface="Times New Roman"/>
              </a:rPr>
              <a:t> </a:t>
            </a:r>
            <a:r>
              <a:rPr sz="3100" spc="10" dirty="0">
                <a:latin typeface="Times New Roman"/>
                <a:cs typeface="Times New Roman"/>
              </a:rPr>
              <a:t>of</a:t>
            </a:r>
            <a:r>
              <a:rPr sz="3100" spc="-5" dirty="0">
                <a:latin typeface="Times New Roman"/>
                <a:cs typeface="Times New Roman"/>
              </a:rPr>
              <a:t> </a:t>
            </a:r>
            <a:r>
              <a:rPr sz="3100" spc="10" dirty="0">
                <a:latin typeface="Times New Roman"/>
                <a:cs typeface="Times New Roman"/>
              </a:rPr>
              <a:t>the</a:t>
            </a:r>
            <a:r>
              <a:rPr sz="3100" spc="-35" dirty="0">
                <a:latin typeface="Times New Roman"/>
                <a:cs typeface="Times New Roman"/>
              </a:rPr>
              <a:t> </a:t>
            </a:r>
            <a:r>
              <a:rPr sz="3100" spc="10" dirty="0">
                <a:latin typeface="Times New Roman"/>
                <a:cs typeface="Times New Roman"/>
              </a:rPr>
              <a:t>running</a:t>
            </a:r>
            <a:r>
              <a:rPr sz="3100" spc="-30" dirty="0">
                <a:latin typeface="Times New Roman"/>
                <a:cs typeface="Times New Roman"/>
              </a:rPr>
              <a:t> </a:t>
            </a:r>
            <a:r>
              <a:rPr sz="3100" spc="15" dirty="0">
                <a:latin typeface="Times New Roman"/>
                <a:cs typeface="Times New Roman"/>
              </a:rPr>
              <a:t>time</a:t>
            </a:r>
            <a:r>
              <a:rPr sz="3100" spc="-20" dirty="0">
                <a:latin typeface="Times New Roman"/>
                <a:cs typeface="Times New Roman"/>
              </a:rPr>
              <a:t> </a:t>
            </a:r>
            <a:r>
              <a:rPr sz="3100" spc="10" dirty="0">
                <a:latin typeface="Times New Roman"/>
                <a:cs typeface="Times New Roman"/>
              </a:rPr>
              <a:t>of</a:t>
            </a:r>
            <a:r>
              <a:rPr sz="3100" spc="5" dirty="0">
                <a:latin typeface="Times New Roman"/>
                <a:cs typeface="Times New Roman"/>
              </a:rPr>
              <a:t> </a:t>
            </a:r>
            <a:r>
              <a:rPr sz="3100" spc="15" dirty="0">
                <a:latin typeface="Times New Roman"/>
                <a:cs typeface="Times New Roman"/>
              </a:rPr>
              <a:t>an</a:t>
            </a:r>
            <a:r>
              <a:rPr sz="3100" dirty="0">
                <a:latin typeface="Times New Roman"/>
                <a:cs typeface="Times New Roman"/>
              </a:rPr>
              <a:t> </a:t>
            </a:r>
            <a:r>
              <a:rPr sz="3100" spc="10" dirty="0">
                <a:latin typeface="Times New Roman"/>
                <a:cs typeface="Times New Roman"/>
              </a:rPr>
              <a:t>algorithm.</a:t>
            </a:r>
            <a:endParaRPr sz="3100">
              <a:latin typeface="Times New Roman"/>
              <a:cs typeface="Times New Roman"/>
            </a:endParaRPr>
          </a:p>
          <a:p>
            <a:pPr marL="2526665" marR="1141730" indent="139700">
              <a:lnSpc>
                <a:spcPct val="234400"/>
              </a:lnSpc>
              <a:spcBef>
                <a:spcPts val="2910"/>
              </a:spcBef>
            </a:pPr>
            <a:r>
              <a:rPr sz="3200" dirty="0">
                <a:latin typeface="Times New Roman"/>
                <a:cs typeface="Times New Roman"/>
              </a:rPr>
              <a:t>For a given function f(n) and g(n), 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f(n)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≥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c.g(n),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for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n ≥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n</a:t>
            </a:r>
            <a:r>
              <a:rPr sz="1800" dirty="0">
                <a:latin typeface="Times New Roman"/>
                <a:cs typeface="Times New Roman"/>
              </a:rPr>
              <a:t>0</a:t>
            </a:r>
            <a:r>
              <a:rPr sz="1800" spc="3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; c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&gt; 0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;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then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93234" y="6468871"/>
            <a:ext cx="3557904" cy="833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300" spc="-5" dirty="0">
                <a:latin typeface="Times New Roman"/>
                <a:cs typeface="Times New Roman"/>
              </a:rPr>
              <a:t>f(n)</a:t>
            </a:r>
            <a:r>
              <a:rPr sz="5300" spc="-30" dirty="0">
                <a:latin typeface="Times New Roman"/>
                <a:cs typeface="Times New Roman"/>
              </a:rPr>
              <a:t> </a:t>
            </a:r>
            <a:r>
              <a:rPr sz="5300" dirty="0">
                <a:latin typeface="Times New Roman"/>
                <a:cs typeface="Times New Roman"/>
              </a:rPr>
              <a:t>=</a:t>
            </a:r>
            <a:r>
              <a:rPr sz="5300" spc="-35" dirty="0">
                <a:latin typeface="Times New Roman"/>
                <a:cs typeface="Times New Roman"/>
              </a:rPr>
              <a:t> </a:t>
            </a:r>
            <a:r>
              <a:rPr sz="5300" dirty="0">
                <a:latin typeface="Times New Roman"/>
                <a:cs typeface="Times New Roman"/>
              </a:rPr>
              <a:t>Ω</a:t>
            </a:r>
            <a:r>
              <a:rPr sz="5300" spc="-25" dirty="0">
                <a:latin typeface="Times New Roman"/>
                <a:cs typeface="Times New Roman"/>
              </a:rPr>
              <a:t> </a:t>
            </a:r>
            <a:r>
              <a:rPr sz="5300" dirty="0">
                <a:latin typeface="Times New Roman"/>
                <a:cs typeface="Times New Roman"/>
              </a:rPr>
              <a:t>g(n)</a:t>
            </a:r>
            <a:endParaRPr sz="5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29605" y="469468"/>
            <a:ext cx="763841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spc="65" dirty="0"/>
              <a:t>Consider</a:t>
            </a:r>
            <a:r>
              <a:rPr sz="3500" spc="-25" dirty="0"/>
              <a:t> </a:t>
            </a:r>
            <a:r>
              <a:rPr sz="3500" spc="160" dirty="0"/>
              <a:t>the</a:t>
            </a:r>
            <a:r>
              <a:rPr sz="3500" spc="-25" dirty="0"/>
              <a:t> </a:t>
            </a:r>
            <a:r>
              <a:rPr sz="3500" spc="130" dirty="0"/>
              <a:t>following</a:t>
            </a:r>
            <a:r>
              <a:rPr sz="3500" spc="-45" dirty="0"/>
              <a:t> </a:t>
            </a:r>
            <a:r>
              <a:rPr sz="3500" spc="35" dirty="0"/>
              <a:t>f(n)</a:t>
            </a:r>
            <a:r>
              <a:rPr sz="3500" spc="-25" dirty="0"/>
              <a:t> </a:t>
            </a:r>
            <a:r>
              <a:rPr sz="3500" spc="130" dirty="0"/>
              <a:t>and</a:t>
            </a:r>
            <a:r>
              <a:rPr sz="3500" spc="-25" dirty="0"/>
              <a:t> </a:t>
            </a:r>
            <a:r>
              <a:rPr sz="3500" spc="-35" dirty="0"/>
              <a:t>g(n)...</a:t>
            </a:r>
            <a:endParaRPr sz="3500"/>
          </a:p>
        </p:txBody>
      </p:sp>
      <p:sp>
        <p:nvSpPr>
          <p:cNvPr id="3" name="object 3"/>
          <p:cNvSpPr txBox="1"/>
          <p:nvPr/>
        </p:nvSpPr>
        <p:spPr>
          <a:xfrm>
            <a:off x="5229605" y="2465069"/>
            <a:ext cx="11768455" cy="2814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Arial MT"/>
                <a:cs typeface="Arial MT"/>
              </a:rPr>
              <a:t>f(n)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=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3n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+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2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and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g(n)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=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n</a:t>
            </a:r>
            <a:endParaRPr sz="2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>
              <a:latin typeface="Arial MT"/>
              <a:cs typeface="Arial MT"/>
            </a:endParaRPr>
          </a:p>
          <a:p>
            <a:pPr marL="12700" marR="5080">
              <a:lnSpc>
                <a:spcPct val="223200"/>
              </a:lnSpc>
            </a:pPr>
            <a:r>
              <a:rPr sz="2800" spc="-5" dirty="0">
                <a:latin typeface="Arial MT"/>
                <a:cs typeface="Arial MT"/>
              </a:rPr>
              <a:t>If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we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want</a:t>
            </a:r>
            <a:r>
              <a:rPr sz="2800" spc="1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to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represent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f(n)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as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Ω(g(n))</a:t>
            </a:r>
            <a:r>
              <a:rPr sz="2800" spc="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then it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must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satisfy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f(n) </a:t>
            </a:r>
            <a:r>
              <a:rPr sz="2800" spc="-5" dirty="0">
                <a:latin typeface="Arial MT"/>
                <a:cs typeface="Arial MT"/>
              </a:rPr>
              <a:t>&gt;=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C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g(n)</a:t>
            </a:r>
            <a:r>
              <a:rPr sz="2800" spc="2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for </a:t>
            </a:r>
            <a:r>
              <a:rPr sz="2800" spc="-76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all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values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of C &gt; 0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and </a:t>
            </a:r>
            <a:r>
              <a:rPr sz="2800" spc="5" dirty="0">
                <a:latin typeface="Arial MT"/>
                <a:cs typeface="Arial MT"/>
              </a:rPr>
              <a:t>n</a:t>
            </a:r>
            <a:r>
              <a:rPr sz="1800" spc="5" dirty="0">
                <a:latin typeface="Calibri"/>
                <a:cs typeface="Calibri"/>
              </a:rPr>
              <a:t>0</a:t>
            </a:r>
            <a:r>
              <a:rPr sz="2800" spc="5" dirty="0">
                <a:latin typeface="Arial MT"/>
                <a:cs typeface="Arial MT"/>
              </a:rPr>
              <a:t>&gt;=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1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29605" y="6325870"/>
            <a:ext cx="11301095" cy="3309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84145" algn="l"/>
              </a:tabLst>
            </a:pPr>
            <a:r>
              <a:rPr sz="2800" spc="-5" dirty="0">
                <a:latin typeface="Cambria Math"/>
                <a:cs typeface="Cambria Math"/>
              </a:rPr>
              <a:t>⇒</a:t>
            </a:r>
            <a:r>
              <a:rPr sz="2800" spc="165" dirty="0">
                <a:latin typeface="Cambria Math"/>
                <a:cs typeface="Cambria Math"/>
              </a:rPr>
              <a:t> </a:t>
            </a:r>
            <a:r>
              <a:rPr sz="2800" spc="-10" dirty="0">
                <a:latin typeface="Arial MT"/>
                <a:cs typeface="Arial MT"/>
              </a:rPr>
              <a:t>Cn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&lt;=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3n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+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2	</a:t>
            </a:r>
            <a:r>
              <a:rPr sz="2800" spc="-5" dirty="0">
                <a:latin typeface="Wingdings"/>
                <a:cs typeface="Wingdings"/>
              </a:rPr>
              <a:t>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Arial MT"/>
                <a:cs typeface="Arial MT"/>
              </a:rPr>
              <a:t>4n&lt;=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3n+2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for c=4</a:t>
            </a:r>
            <a:endParaRPr sz="2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3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latin typeface="Arial MT"/>
                <a:cs typeface="Arial MT"/>
              </a:rPr>
              <a:t>The</a:t>
            </a:r>
            <a:r>
              <a:rPr sz="2800" spc="1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above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condition</a:t>
            </a:r>
            <a:r>
              <a:rPr sz="2800" dirty="0">
                <a:latin typeface="Arial MT"/>
                <a:cs typeface="Arial MT"/>
              </a:rPr>
              <a:t> is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always</a:t>
            </a:r>
            <a:r>
              <a:rPr sz="2800" spc="-35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TRUE</a:t>
            </a:r>
            <a:r>
              <a:rPr sz="2800" spc="1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for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all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values of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C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=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3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and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n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&gt;=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1.</a:t>
            </a:r>
            <a:endParaRPr sz="2800">
              <a:latin typeface="Arial MT"/>
              <a:cs typeface="Arial MT"/>
            </a:endParaRPr>
          </a:p>
          <a:p>
            <a:pPr marL="12700" marR="5080">
              <a:lnSpc>
                <a:spcPct val="223200"/>
              </a:lnSpc>
              <a:spcBef>
                <a:spcPts val="5"/>
              </a:spcBef>
            </a:pPr>
            <a:r>
              <a:rPr sz="2800" spc="-5" dirty="0">
                <a:latin typeface="Arial MT"/>
                <a:cs typeface="Arial MT"/>
              </a:rPr>
              <a:t>By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using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Big</a:t>
            </a:r>
            <a:r>
              <a:rPr sz="2800" spc="3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-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Omega</a:t>
            </a:r>
            <a:r>
              <a:rPr sz="2800" spc="2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notation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we</a:t>
            </a:r>
            <a:r>
              <a:rPr sz="2800" spc="2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can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represent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the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time</a:t>
            </a:r>
            <a:r>
              <a:rPr sz="2800" spc="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complexity </a:t>
            </a:r>
            <a:r>
              <a:rPr sz="2800" spc="-10" dirty="0">
                <a:latin typeface="Arial MT"/>
                <a:cs typeface="Arial MT"/>
              </a:rPr>
              <a:t>as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follows-</a:t>
            </a:r>
            <a:r>
              <a:rPr sz="2800" dirty="0">
                <a:latin typeface="Arial MT"/>
                <a:cs typeface="Arial MT"/>
              </a:rPr>
              <a:t> f(n)=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3n</a:t>
            </a:r>
            <a:r>
              <a:rPr sz="2800" spc="-5" dirty="0">
                <a:latin typeface="Arial MT"/>
                <a:cs typeface="Arial MT"/>
              </a:rPr>
              <a:t> +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2 =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Ω </a:t>
            </a:r>
            <a:r>
              <a:rPr sz="2800" dirty="0">
                <a:latin typeface="Arial MT"/>
                <a:cs typeface="Arial MT"/>
              </a:rPr>
              <a:t>(n)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3943" y="2616707"/>
            <a:ext cx="4032504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5152" y="2714624"/>
            <a:ext cx="10902950" cy="3725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6105" indent="-281305">
              <a:lnSpc>
                <a:spcPct val="100000"/>
              </a:lnSpc>
              <a:spcBef>
                <a:spcPts val="100"/>
              </a:spcBef>
              <a:buFont typeface="Microsoft Sans Serif"/>
              <a:buChar char="•"/>
              <a:tabLst>
                <a:tab pos="586105" algn="l"/>
                <a:tab pos="586740" algn="l"/>
              </a:tabLst>
            </a:pPr>
            <a:r>
              <a:rPr sz="2600" dirty="0">
                <a:latin typeface="Times New Roman"/>
                <a:cs typeface="Times New Roman"/>
              </a:rPr>
              <a:t>Represents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the upper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and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the lower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bound</a:t>
            </a:r>
            <a:r>
              <a:rPr sz="2600" spc="-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of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the running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time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of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an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algorithm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Microsoft Sans Serif"/>
              <a:buChar char="•"/>
            </a:pPr>
            <a:endParaRPr sz="3550">
              <a:latin typeface="Times New Roman"/>
              <a:cs typeface="Times New Roman"/>
            </a:endParaRPr>
          </a:p>
          <a:p>
            <a:pPr marL="586105" indent="-281305">
              <a:lnSpc>
                <a:spcPct val="100000"/>
              </a:lnSpc>
              <a:buFont typeface="Microsoft Sans Serif"/>
              <a:buChar char="•"/>
              <a:tabLst>
                <a:tab pos="586105" algn="l"/>
                <a:tab pos="586740" algn="l"/>
              </a:tabLst>
            </a:pPr>
            <a:r>
              <a:rPr sz="2600" dirty="0">
                <a:latin typeface="Times New Roman"/>
                <a:cs typeface="Times New Roman"/>
              </a:rPr>
              <a:t>Used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for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analyzing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the </a:t>
            </a:r>
            <a:r>
              <a:rPr sz="2600" spc="-5" dirty="0">
                <a:latin typeface="Times New Roman"/>
                <a:cs typeface="Times New Roman"/>
              </a:rPr>
              <a:t>average-case</a:t>
            </a:r>
            <a:r>
              <a:rPr sz="2600" spc="-4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complexity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of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an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algorithm.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75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</a:pPr>
            <a:r>
              <a:rPr sz="2600" dirty="0">
                <a:latin typeface="Times New Roman"/>
                <a:cs typeface="Times New Roman"/>
              </a:rPr>
              <a:t>For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given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function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f(n)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and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g(n),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50">
              <a:latin typeface="Times New Roman"/>
              <a:cs typeface="Times New Roman"/>
            </a:endParaRPr>
          </a:p>
          <a:p>
            <a:pPr marL="177800">
              <a:lnSpc>
                <a:spcPct val="100000"/>
              </a:lnSpc>
            </a:pPr>
            <a:r>
              <a:rPr sz="4000" b="1" spc="-5" dirty="0">
                <a:latin typeface="Times New Roman"/>
                <a:cs typeface="Times New Roman"/>
              </a:rPr>
              <a:t>c</a:t>
            </a:r>
            <a:r>
              <a:rPr sz="1400" b="1" spc="5" dirty="0">
                <a:latin typeface="Times New Roman"/>
                <a:cs typeface="Times New Roman"/>
              </a:rPr>
              <a:t>1</a:t>
            </a:r>
            <a:r>
              <a:rPr sz="4000" b="1" spc="-5" dirty="0">
                <a:latin typeface="Times New Roman"/>
                <a:cs typeface="Times New Roman"/>
              </a:rPr>
              <a:t>g(n)</a:t>
            </a:r>
            <a:r>
              <a:rPr sz="4000" b="1" spc="10" dirty="0">
                <a:latin typeface="Times New Roman"/>
                <a:cs typeface="Times New Roman"/>
              </a:rPr>
              <a:t> </a:t>
            </a:r>
            <a:r>
              <a:rPr sz="4000" b="1" spc="-5" dirty="0">
                <a:latin typeface="Times New Roman"/>
                <a:cs typeface="Times New Roman"/>
              </a:rPr>
              <a:t>≤</a:t>
            </a:r>
            <a:r>
              <a:rPr sz="4000" b="1" dirty="0">
                <a:latin typeface="Times New Roman"/>
                <a:cs typeface="Times New Roman"/>
              </a:rPr>
              <a:t> </a:t>
            </a:r>
            <a:r>
              <a:rPr sz="4000" b="1" spc="-10" dirty="0">
                <a:latin typeface="Times New Roman"/>
                <a:cs typeface="Times New Roman"/>
              </a:rPr>
              <a:t>f(n</a:t>
            </a:r>
            <a:r>
              <a:rPr sz="4000" b="1" spc="-5" dirty="0">
                <a:latin typeface="Times New Roman"/>
                <a:cs typeface="Times New Roman"/>
              </a:rPr>
              <a:t>)</a:t>
            </a:r>
            <a:r>
              <a:rPr sz="4000" b="1" spc="15" dirty="0">
                <a:latin typeface="Times New Roman"/>
                <a:cs typeface="Times New Roman"/>
              </a:rPr>
              <a:t> </a:t>
            </a:r>
            <a:r>
              <a:rPr sz="4000" b="1" spc="-5" dirty="0">
                <a:latin typeface="Times New Roman"/>
                <a:cs typeface="Times New Roman"/>
              </a:rPr>
              <a:t>≤</a:t>
            </a:r>
            <a:r>
              <a:rPr sz="4000" b="1" dirty="0">
                <a:latin typeface="Times New Roman"/>
                <a:cs typeface="Times New Roman"/>
              </a:rPr>
              <a:t> </a:t>
            </a:r>
            <a:r>
              <a:rPr sz="4000" b="1" spc="10" dirty="0">
                <a:latin typeface="Times New Roman"/>
                <a:cs typeface="Times New Roman"/>
              </a:rPr>
              <a:t>c</a:t>
            </a:r>
            <a:r>
              <a:rPr sz="1400" b="1" spc="5" dirty="0">
                <a:latin typeface="Times New Roman"/>
                <a:cs typeface="Times New Roman"/>
              </a:rPr>
              <a:t>2</a:t>
            </a:r>
            <a:r>
              <a:rPr sz="4000" b="1" spc="-5" dirty="0">
                <a:latin typeface="Times New Roman"/>
                <a:cs typeface="Times New Roman"/>
              </a:rPr>
              <a:t>g(n),</a:t>
            </a:r>
            <a:r>
              <a:rPr sz="4000" b="1" spc="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for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n ≥ n</a:t>
            </a:r>
            <a:r>
              <a:rPr sz="1800" baseline="-20833" dirty="0">
                <a:latin typeface="Times New Roman"/>
                <a:cs typeface="Times New Roman"/>
              </a:rPr>
              <a:t>0 </a:t>
            </a:r>
            <a:r>
              <a:rPr sz="1800" spc="52" baseline="-20833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; c &gt;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0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; </a:t>
            </a:r>
            <a:r>
              <a:rPr sz="2600" spc="10" dirty="0">
                <a:latin typeface="Times New Roman"/>
                <a:cs typeface="Times New Roman"/>
              </a:rPr>
              <a:t>n</a:t>
            </a:r>
            <a:r>
              <a:rPr sz="1800" baseline="-20833" dirty="0">
                <a:latin typeface="Times New Roman"/>
                <a:cs typeface="Times New Roman"/>
              </a:rPr>
              <a:t>0 </a:t>
            </a:r>
            <a:r>
              <a:rPr sz="1800" spc="52" baseline="-20833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≥ 1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01628" y="2429255"/>
            <a:ext cx="5999987" cy="614324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93851" y="596900"/>
            <a:ext cx="7324090" cy="955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100" b="1" spc="-5" dirty="0">
                <a:solidFill>
                  <a:srgbClr val="EDEBE0"/>
                </a:solidFill>
                <a:latin typeface="Times New Roman"/>
                <a:cs typeface="Times New Roman"/>
              </a:rPr>
              <a:t>θ</a:t>
            </a:r>
            <a:r>
              <a:rPr sz="6100" b="1" spc="-20" dirty="0">
                <a:solidFill>
                  <a:srgbClr val="EDEBE0"/>
                </a:solidFill>
                <a:latin typeface="Times New Roman"/>
                <a:cs typeface="Times New Roman"/>
              </a:rPr>
              <a:t> </a:t>
            </a:r>
            <a:r>
              <a:rPr sz="6100" b="1" spc="-5" dirty="0">
                <a:solidFill>
                  <a:srgbClr val="EDEBE0"/>
                </a:solidFill>
                <a:latin typeface="Times New Roman"/>
                <a:cs typeface="Times New Roman"/>
              </a:rPr>
              <a:t>−</a:t>
            </a:r>
            <a:r>
              <a:rPr sz="6100" b="1" spc="-15" dirty="0">
                <a:solidFill>
                  <a:srgbClr val="EDEBE0"/>
                </a:solidFill>
                <a:latin typeface="Times New Roman"/>
                <a:cs typeface="Times New Roman"/>
              </a:rPr>
              <a:t> </a:t>
            </a:r>
            <a:r>
              <a:rPr sz="6100" b="1" spc="-5" dirty="0">
                <a:solidFill>
                  <a:srgbClr val="EDEBE0"/>
                </a:solidFill>
                <a:latin typeface="Times New Roman"/>
                <a:cs typeface="Times New Roman"/>
              </a:rPr>
              <a:t>Big</a:t>
            </a:r>
            <a:r>
              <a:rPr sz="6100" b="1" spc="-20" dirty="0">
                <a:solidFill>
                  <a:srgbClr val="EDEBE0"/>
                </a:solidFill>
                <a:latin typeface="Times New Roman"/>
                <a:cs typeface="Times New Roman"/>
              </a:rPr>
              <a:t> </a:t>
            </a:r>
            <a:r>
              <a:rPr sz="6100" b="1" dirty="0">
                <a:solidFill>
                  <a:srgbClr val="EDEBE0"/>
                </a:solidFill>
                <a:latin typeface="Times New Roman"/>
                <a:cs typeface="Times New Roman"/>
              </a:rPr>
              <a:t>theta</a:t>
            </a:r>
            <a:r>
              <a:rPr sz="6100" b="1" spc="-15" dirty="0">
                <a:solidFill>
                  <a:srgbClr val="EDEBE0"/>
                </a:solidFill>
                <a:latin typeface="Times New Roman"/>
                <a:cs typeface="Times New Roman"/>
              </a:rPr>
              <a:t> </a:t>
            </a:r>
            <a:r>
              <a:rPr sz="6100" b="1" spc="-10" dirty="0">
                <a:solidFill>
                  <a:srgbClr val="EDEBE0"/>
                </a:solidFill>
                <a:latin typeface="Times New Roman"/>
                <a:cs typeface="Times New Roman"/>
              </a:rPr>
              <a:t>Notation</a:t>
            </a:r>
            <a:endParaRPr sz="61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0524" y="8515401"/>
            <a:ext cx="13057505" cy="888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 marR="5080" indent="-76200">
              <a:lnSpc>
                <a:spcPct val="1179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Theta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Notation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is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more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precise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both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 big-oh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0" dirty="0">
                <a:latin typeface="Times New Roman"/>
                <a:cs typeface="Times New Roman"/>
              </a:rPr>
              <a:t> Omega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notation.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function 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(n)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 θ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(g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(n))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g(n)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is</a:t>
            </a:r>
            <a:r>
              <a:rPr sz="2400" dirty="0">
                <a:latin typeface="Times New Roman"/>
                <a:cs typeface="Times New Roman"/>
              </a:rPr>
              <a:t> both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upper and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lower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bound.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702555" y="1641424"/>
            <a:ext cx="9841230" cy="2002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Times New Roman"/>
                <a:cs typeface="Times New Roman"/>
              </a:rPr>
              <a:t>f(n)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=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3n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+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2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and</a:t>
            </a:r>
            <a:r>
              <a:rPr sz="2800" dirty="0">
                <a:latin typeface="Times New Roman"/>
                <a:cs typeface="Times New Roman"/>
              </a:rPr>
              <a:t> g(n)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=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n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755"/>
              </a:spcBef>
            </a:pPr>
            <a:r>
              <a:rPr sz="2800" spc="-5" dirty="0">
                <a:latin typeface="Times New Roman"/>
                <a:cs typeface="Times New Roman"/>
              </a:rPr>
              <a:t>If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we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want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to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represent f(n)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Θ(g(n))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then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it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must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satisfy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735"/>
              </a:spcBef>
            </a:pPr>
            <a:r>
              <a:rPr sz="2800" spc="-5" dirty="0">
                <a:latin typeface="Times New Roman"/>
                <a:cs typeface="Times New Roman"/>
              </a:rPr>
              <a:t>C</a:t>
            </a:r>
            <a:r>
              <a:rPr sz="1800" spc="-5" dirty="0">
                <a:latin typeface="Times New Roman"/>
                <a:cs typeface="Times New Roman"/>
              </a:rPr>
              <a:t>1</a:t>
            </a:r>
            <a:r>
              <a:rPr sz="1800" spc="254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g(n) &lt;=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f(n)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&lt;=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C</a:t>
            </a:r>
            <a:r>
              <a:rPr sz="1800" spc="5" dirty="0">
                <a:latin typeface="Times New Roman"/>
                <a:cs typeface="Times New Roman"/>
              </a:rPr>
              <a:t>2</a:t>
            </a:r>
            <a:r>
              <a:rPr sz="1800" spc="25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g(n)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for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all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values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</a:t>
            </a:r>
            <a:r>
              <a:rPr sz="1800" dirty="0">
                <a:latin typeface="Times New Roman"/>
                <a:cs typeface="Times New Roman"/>
              </a:rPr>
              <a:t>1</a:t>
            </a:r>
            <a:r>
              <a:rPr sz="1800" spc="254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&gt;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0, C</a:t>
            </a:r>
            <a:r>
              <a:rPr sz="1800" spc="-5" dirty="0">
                <a:latin typeface="Times New Roman"/>
                <a:cs typeface="Times New Roman"/>
              </a:rPr>
              <a:t>2</a:t>
            </a:r>
            <a:r>
              <a:rPr sz="1800" spc="25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&gt;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0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and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</a:t>
            </a:r>
            <a:r>
              <a:rPr sz="1800" dirty="0">
                <a:latin typeface="Times New Roman"/>
                <a:cs typeface="Times New Roman"/>
              </a:rPr>
              <a:t>0</a:t>
            </a:r>
            <a:r>
              <a:rPr sz="2800" dirty="0">
                <a:latin typeface="Times New Roman"/>
                <a:cs typeface="Times New Roman"/>
              </a:rPr>
              <a:t>&gt;=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1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02555" y="4742179"/>
            <a:ext cx="11356975" cy="12261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826635" algn="l"/>
                <a:tab pos="8484870" algn="l"/>
                <a:tab pos="9010650" algn="l"/>
              </a:tabLst>
            </a:pPr>
            <a:r>
              <a:rPr sz="2800" spc="-5" dirty="0">
                <a:latin typeface="Times New Roman"/>
                <a:cs typeface="Times New Roman"/>
              </a:rPr>
              <a:t>C</a:t>
            </a:r>
            <a:r>
              <a:rPr sz="2400" spc="-5" dirty="0">
                <a:latin typeface="Times New Roman"/>
                <a:cs typeface="Times New Roman"/>
              </a:rPr>
              <a:t>1</a:t>
            </a:r>
            <a:r>
              <a:rPr sz="2400" spc="1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g(n) &lt;=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f(n)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&lt;=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C</a:t>
            </a:r>
            <a:r>
              <a:rPr sz="1800" spc="5" dirty="0">
                <a:latin typeface="Times New Roman"/>
                <a:cs typeface="Times New Roman"/>
              </a:rPr>
              <a:t>2</a:t>
            </a:r>
            <a:r>
              <a:rPr sz="1800" spc="25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g(n)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⇒	</a:t>
            </a:r>
            <a:r>
              <a:rPr sz="2800" spc="-5" dirty="0">
                <a:latin typeface="Times New Roman"/>
                <a:cs typeface="Times New Roman"/>
              </a:rPr>
              <a:t>C</a:t>
            </a:r>
            <a:r>
              <a:rPr sz="1800" spc="-5" dirty="0">
                <a:latin typeface="Times New Roman"/>
                <a:cs typeface="Times New Roman"/>
              </a:rPr>
              <a:t>1</a:t>
            </a:r>
            <a:r>
              <a:rPr sz="1800" spc="254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&lt;=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3n +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2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&lt;=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</a:t>
            </a:r>
            <a:r>
              <a:rPr sz="1800" dirty="0">
                <a:latin typeface="Times New Roman"/>
                <a:cs typeface="Times New Roman"/>
              </a:rPr>
              <a:t>2</a:t>
            </a:r>
            <a:r>
              <a:rPr sz="1800" spc="25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n	</a:t>
            </a:r>
            <a:r>
              <a:rPr sz="2800" spc="-5" dirty="0">
                <a:latin typeface="Wingdings"/>
                <a:cs typeface="Wingdings"/>
              </a:rPr>
              <a:t></a:t>
            </a:r>
            <a:r>
              <a:rPr sz="2800" spc="-5" dirty="0">
                <a:latin typeface="Times New Roman"/>
                <a:cs typeface="Times New Roman"/>
              </a:rPr>
              <a:t>	n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&lt;=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3n+2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&lt;=5n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735"/>
              </a:spcBef>
            </a:pPr>
            <a:r>
              <a:rPr sz="2800" spc="-5" dirty="0">
                <a:latin typeface="Times New Roman"/>
                <a:cs typeface="Times New Roman"/>
              </a:rPr>
              <a:t>Above </a:t>
            </a:r>
            <a:r>
              <a:rPr sz="2800" dirty="0">
                <a:latin typeface="Times New Roman"/>
                <a:cs typeface="Times New Roman"/>
              </a:rPr>
              <a:t>condition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always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TRUE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for </a:t>
            </a:r>
            <a:r>
              <a:rPr sz="2800" spc="-5" dirty="0">
                <a:latin typeface="Times New Roman"/>
                <a:cs typeface="Times New Roman"/>
              </a:rPr>
              <a:t>all values of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C</a:t>
            </a:r>
            <a:r>
              <a:rPr sz="1800" spc="5" dirty="0">
                <a:latin typeface="Times New Roman"/>
                <a:cs typeface="Times New Roman"/>
              </a:rPr>
              <a:t>1 </a:t>
            </a:r>
            <a:r>
              <a:rPr sz="2800" spc="-5" dirty="0">
                <a:latin typeface="Times New Roman"/>
                <a:cs typeface="Times New Roman"/>
              </a:rPr>
              <a:t>= 1,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</a:t>
            </a:r>
            <a:r>
              <a:rPr sz="1800" spc="-5" dirty="0">
                <a:latin typeface="Times New Roman"/>
                <a:cs typeface="Times New Roman"/>
              </a:rPr>
              <a:t>2</a:t>
            </a:r>
            <a:r>
              <a:rPr sz="1800" spc="24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= 5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and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&gt;=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1.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02555" y="7066533"/>
            <a:ext cx="11457305" cy="12261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imes New Roman"/>
                <a:cs typeface="Times New Roman"/>
              </a:rPr>
              <a:t>By</a:t>
            </a:r>
            <a:r>
              <a:rPr sz="2800" dirty="0">
                <a:latin typeface="Times New Roman"/>
                <a:cs typeface="Times New Roman"/>
              </a:rPr>
              <a:t> using </a:t>
            </a:r>
            <a:r>
              <a:rPr sz="2800" spc="-5" dirty="0">
                <a:latin typeface="Times New Roman"/>
                <a:cs typeface="Times New Roman"/>
              </a:rPr>
              <a:t>Big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-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Theta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notation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we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can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represent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time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complexity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follows...</a:t>
            </a:r>
            <a:endParaRPr sz="2800">
              <a:latin typeface="Times New Roman"/>
              <a:cs typeface="Times New Roman"/>
            </a:endParaRPr>
          </a:p>
          <a:p>
            <a:pPr marL="1854200" algn="ctr">
              <a:lnSpc>
                <a:spcPct val="100000"/>
              </a:lnSpc>
              <a:spcBef>
                <a:spcPts val="2735"/>
              </a:spcBef>
            </a:pPr>
            <a:r>
              <a:rPr sz="2800" spc="-5" dirty="0">
                <a:latin typeface="Times New Roman"/>
                <a:cs typeface="Times New Roman"/>
              </a:rPr>
              <a:t>3n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+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2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=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Θ(n)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3943" y="2616707"/>
            <a:ext cx="4032504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0201" y="2843530"/>
            <a:ext cx="66408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Times New Roman"/>
                <a:cs typeface="Times New Roman"/>
              </a:rPr>
              <a:t>Little-o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Notation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(Strictly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Upper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Bound)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309" y="3693617"/>
            <a:ext cx="469582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latin typeface="Times New Roman"/>
                <a:cs typeface="Times New Roman"/>
              </a:rPr>
              <a:t>f(n)</a:t>
            </a:r>
            <a:r>
              <a:rPr sz="3200" b="1" spc="-3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=</a:t>
            </a:r>
            <a:r>
              <a:rPr sz="3200" b="1" spc="-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o</a:t>
            </a:r>
            <a:r>
              <a:rPr sz="3200" b="1" spc="-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g(n)</a:t>
            </a:r>
            <a:r>
              <a:rPr sz="3200" b="1" spc="-3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if,</a:t>
            </a:r>
            <a:r>
              <a:rPr sz="3200" b="1" spc="-3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f(n)</a:t>
            </a:r>
            <a:r>
              <a:rPr sz="3200" b="1" spc="-2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&lt;</a:t>
            </a:r>
            <a:r>
              <a:rPr sz="3200" b="1" spc="-2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c.g(n)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6909" y="4544695"/>
            <a:ext cx="44627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Times New Roman"/>
                <a:cs typeface="Times New Roman"/>
              </a:rPr>
              <a:t>for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some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constant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spc="15" dirty="0">
                <a:latin typeface="Times New Roman"/>
                <a:cs typeface="Times New Roman"/>
              </a:rPr>
              <a:t>n</a:t>
            </a:r>
            <a:r>
              <a:rPr sz="2775" spc="22" baseline="-21021" dirty="0">
                <a:latin typeface="Times New Roman"/>
                <a:cs typeface="Times New Roman"/>
              </a:rPr>
              <a:t>0</a:t>
            </a:r>
            <a:r>
              <a:rPr sz="2775" spc="480" baseline="-21021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and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322" y="303022"/>
            <a:ext cx="10859135" cy="955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100" b="1" spc="-5" dirty="0">
                <a:solidFill>
                  <a:srgbClr val="EDEBE0"/>
                </a:solidFill>
                <a:latin typeface="Times New Roman"/>
                <a:cs typeface="Times New Roman"/>
              </a:rPr>
              <a:t>o</a:t>
            </a:r>
            <a:r>
              <a:rPr sz="6100" b="1" spc="-10" dirty="0">
                <a:solidFill>
                  <a:srgbClr val="EDEBE0"/>
                </a:solidFill>
                <a:latin typeface="Times New Roman"/>
                <a:cs typeface="Times New Roman"/>
              </a:rPr>
              <a:t> </a:t>
            </a:r>
            <a:r>
              <a:rPr sz="6100" b="1" spc="-5" dirty="0">
                <a:solidFill>
                  <a:srgbClr val="EDEBE0"/>
                </a:solidFill>
                <a:latin typeface="Times New Roman"/>
                <a:cs typeface="Times New Roman"/>
              </a:rPr>
              <a:t>− Little</a:t>
            </a:r>
            <a:r>
              <a:rPr sz="6100" b="1" spc="20" dirty="0">
                <a:solidFill>
                  <a:srgbClr val="EDEBE0"/>
                </a:solidFill>
                <a:latin typeface="Times New Roman"/>
                <a:cs typeface="Times New Roman"/>
              </a:rPr>
              <a:t> </a:t>
            </a:r>
            <a:r>
              <a:rPr sz="6100" b="1" spc="-5" dirty="0">
                <a:solidFill>
                  <a:srgbClr val="EDEBE0"/>
                </a:solidFill>
                <a:latin typeface="Times New Roman"/>
                <a:cs typeface="Times New Roman"/>
              </a:rPr>
              <a:t>Oh</a:t>
            </a:r>
            <a:r>
              <a:rPr sz="6100" b="1" dirty="0">
                <a:solidFill>
                  <a:srgbClr val="EDEBE0"/>
                </a:solidFill>
                <a:latin typeface="Times New Roman"/>
                <a:cs typeface="Times New Roman"/>
              </a:rPr>
              <a:t> </a:t>
            </a:r>
            <a:r>
              <a:rPr sz="6100" b="1" spc="-5" dirty="0">
                <a:solidFill>
                  <a:srgbClr val="EDEBE0"/>
                </a:solidFill>
                <a:latin typeface="Times New Roman"/>
                <a:cs typeface="Times New Roman"/>
              </a:rPr>
              <a:t>&amp;</a:t>
            </a:r>
            <a:r>
              <a:rPr sz="6100" b="1" spc="-10" dirty="0">
                <a:solidFill>
                  <a:srgbClr val="EDEBE0"/>
                </a:solidFill>
                <a:latin typeface="Times New Roman"/>
                <a:cs typeface="Times New Roman"/>
              </a:rPr>
              <a:t> </a:t>
            </a:r>
            <a:r>
              <a:rPr sz="6100" b="1" spc="-5" dirty="0">
                <a:solidFill>
                  <a:srgbClr val="EDEBE0"/>
                </a:solidFill>
                <a:latin typeface="Times New Roman"/>
                <a:cs typeface="Times New Roman"/>
              </a:rPr>
              <a:t>ω</a:t>
            </a:r>
            <a:r>
              <a:rPr sz="6100" b="1" spc="10" dirty="0">
                <a:solidFill>
                  <a:srgbClr val="EDEBE0"/>
                </a:solidFill>
                <a:latin typeface="Times New Roman"/>
                <a:cs typeface="Times New Roman"/>
              </a:rPr>
              <a:t> </a:t>
            </a:r>
            <a:r>
              <a:rPr sz="6100" b="1" spc="-5" dirty="0">
                <a:solidFill>
                  <a:srgbClr val="EDEBE0"/>
                </a:solidFill>
                <a:latin typeface="Times New Roman"/>
                <a:cs typeface="Times New Roman"/>
              </a:rPr>
              <a:t>−</a:t>
            </a:r>
            <a:r>
              <a:rPr sz="6100" b="1" dirty="0">
                <a:solidFill>
                  <a:srgbClr val="EDEBE0"/>
                </a:solidFill>
                <a:latin typeface="Times New Roman"/>
                <a:cs typeface="Times New Roman"/>
              </a:rPr>
              <a:t> </a:t>
            </a:r>
            <a:r>
              <a:rPr sz="6100" b="1" spc="-5" dirty="0">
                <a:solidFill>
                  <a:srgbClr val="EDEBE0"/>
                </a:solidFill>
                <a:latin typeface="Times New Roman"/>
                <a:cs typeface="Times New Roman"/>
              </a:rPr>
              <a:t>Little</a:t>
            </a:r>
            <a:r>
              <a:rPr sz="6100" b="1" spc="15" dirty="0">
                <a:solidFill>
                  <a:srgbClr val="EDEBE0"/>
                </a:solidFill>
                <a:latin typeface="Times New Roman"/>
                <a:cs typeface="Times New Roman"/>
              </a:rPr>
              <a:t> </a:t>
            </a:r>
            <a:r>
              <a:rPr sz="6100" b="1" spc="-5" dirty="0">
                <a:solidFill>
                  <a:srgbClr val="EDEBE0"/>
                </a:solidFill>
                <a:latin typeface="Times New Roman"/>
                <a:cs typeface="Times New Roman"/>
              </a:rPr>
              <a:t>omega</a:t>
            </a:r>
            <a:endParaRPr sz="61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46689" y="2662783"/>
            <a:ext cx="4432935" cy="2220595"/>
          </a:xfrm>
          <a:prstGeom prst="rect">
            <a:avLst/>
          </a:prstGeom>
        </p:spPr>
        <p:txBody>
          <a:bodyPr vert="horz" wrap="square" lIns="0" tIns="256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20"/>
              </a:spcBef>
            </a:pPr>
            <a:r>
              <a:rPr sz="3200" dirty="0">
                <a:latin typeface="Times New Roman"/>
                <a:cs typeface="Times New Roman"/>
              </a:rPr>
              <a:t>f(n)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=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n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,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g(n)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=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n²</a:t>
            </a:r>
            <a:endParaRPr sz="3200">
              <a:latin typeface="Times New Roman"/>
              <a:cs typeface="Times New Roman"/>
            </a:endParaRPr>
          </a:p>
          <a:p>
            <a:pPr marL="12700" marR="5080">
              <a:lnSpc>
                <a:spcPts val="5760"/>
              </a:lnSpc>
              <a:spcBef>
                <a:spcPts val="310"/>
              </a:spcBef>
            </a:pPr>
            <a:r>
              <a:rPr sz="3200" b="1" dirty="0">
                <a:latin typeface="Times New Roman"/>
                <a:cs typeface="Times New Roman"/>
              </a:rPr>
              <a:t>f(n)</a:t>
            </a:r>
            <a:r>
              <a:rPr sz="3200" b="1" spc="-4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&lt;</a:t>
            </a:r>
            <a:r>
              <a:rPr sz="3200" b="1" spc="-1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c.g(n)</a:t>
            </a:r>
            <a:r>
              <a:rPr sz="3200" b="1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for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c=2,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n&gt;=1 </a:t>
            </a:r>
            <a:r>
              <a:rPr sz="3200" spc="-78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f(n)=o(g(n))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989691" y="6362142"/>
            <a:ext cx="3007360" cy="2085339"/>
          </a:xfrm>
          <a:prstGeom prst="rect">
            <a:avLst/>
          </a:prstGeom>
        </p:spPr>
        <p:txBody>
          <a:bodyPr vert="horz" wrap="square" lIns="0" tIns="229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sz="3200" dirty="0">
                <a:latin typeface="Times New Roman"/>
                <a:cs typeface="Times New Roman"/>
              </a:rPr>
              <a:t>f(n)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=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n²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,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g(n)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=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n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710"/>
              </a:spcBef>
            </a:pPr>
            <a:r>
              <a:rPr sz="3200" dirty="0">
                <a:latin typeface="Times New Roman"/>
                <a:cs typeface="Times New Roman"/>
              </a:rPr>
              <a:t>f(n)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&gt;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c.g(n)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sz="3200" dirty="0">
                <a:latin typeface="Times New Roman"/>
                <a:cs typeface="Times New Roman"/>
              </a:rPr>
              <a:t>f(n)=ω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(g(n))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6468" y="6623684"/>
            <a:ext cx="7583170" cy="22148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Times New Roman"/>
                <a:cs typeface="Times New Roman"/>
              </a:rPr>
              <a:t>Little</a:t>
            </a:r>
            <a:r>
              <a:rPr sz="3200" dirty="0">
                <a:latin typeface="Times New Roman"/>
                <a:cs typeface="Times New Roman"/>
              </a:rPr>
              <a:t> omega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Notation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(Strictly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Lower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Bound)</a:t>
            </a:r>
            <a:endParaRPr sz="3200">
              <a:latin typeface="Times New Roman"/>
              <a:cs typeface="Times New Roman"/>
            </a:endParaRPr>
          </a:p>
          <a:p>
            <a:pPr marL="139700">
              <a:lnSpc>
                <a:spcPct val="100000"/>
              </a:lnSpc>
              <a:spcBef>
                <a:spcPts val="2855"/>
              </a:spcBef>
              <a:tabLst>
                <a:tab pos="2708275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f(n)</a:t>
            </a:r>
            <a:r>
              <a:rPr sz="3200" b="1" spc="-2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=</a:t>
            </a:r>
            <a:r>
              <a:rPr sz="3200" b="1" spc="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ω</a:t>
            </a:r>
            <a:r>
              <a:rPr sz="3200" b="1" spc="-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g(n)	if,</a:t>
            </a:r>
            <a:r>
              <a:rPr sz="3200" b="1" spc="-2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f(n)</a:t>
            </a:r>
            <a:r>
              <a:rPr sz="3200" b="1" spc="-4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&gt;</a:t>
            </a:r>
            <a:r>
              <a:rPr sz="3200" b="1" spc="-1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c.g(n)</a:t>
            </a:r>
            <a:endParaRPr sz="3200">
              <a:latin typeface="Times New Roman"/>
              <a:cs typeface="Times New Roman"/>
            </a:endParaRPr>
          </a:p>
          <a:p>
            <a:pPr marL="139700">
              <a:lnSpc>
                <a:spcPct val="100000"/>
              </a:lnSpc>
              <a:spcBef>
                <a:spcPts val="2855"/>
              </a:spcBef>
            </a:pPr>
            <a:r>
              <a:rPr sz="3200" dirty="0">
                <a:latin typeface="Times New Roman"/>
                <a:cs typeface="Times New Roman"/>
              </a:rPr>
              <a:t>for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some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constant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spc="15" dirty="0">
                <a:latin typeface="Times New Roman"/>
                <a:cs typeface="Times New Roman"/>
              </a:rPr>
              <a:t>n</a:t>
            </a:r>
            <a:r>
              <a:rPr sz="3150" spc="22" baseline="-21164" dirty="0">
                <a:latin typeface="Times New Roman"/>
                <a:cs typeface="Times New Roman"/>
              </a:rPr>
              <a:t>0</a:t>
            </a:r>
            <a:r>
              <a:rPr sz="3150" spc="390" baseline="-21164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and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c.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859011" y="2714244"/>
            <a:ext cx="605155" cy="6830695"/>
            <a:chOff x="8859011" y="2714244"/>
            <a:chExt cx="605155" cy="6830695"/>
          </a:xfrm>
        </p:grpSpPr>
        <p:sp>
          <p:nvSpPr>
            <p:cNvPr id="15" name="object 15"/>
            <p:cNvSpPr/>
            <p:nvPr/>
          </p:nvSpPr>
          <p:spPr>
            <a:xfrm>
              <a:off x="9122663" y="3003804"/>
              <a:ext cx="78105" cy="6251575"/>
            </a:xfrm>
            <a:custGeom>
              <a:avLst/>
              <a:gdLst/>
              <a:ahLst/>
              <a:cxnLst/>
              <a:rect l="l" t="t" r="r" b="b"/>
              <a:pathLst>
                <a:path w="78104" h="6251575">
                  <a:moveTo>
                    <a:pt x="77724" y="0"/>
                  </a:moveTo>
                  <a:lnTo>
                    <a:pt x="0" y="0"/>
                  </a:lnTo>
                  <a:lnTo>
                    <a:pt x="0" y="6251448"/>
                  </a:lnTo>
                  <a:lnTo>
                    <a:pt x="77724" y="6251448"/>
                  </a:lnTo>
                  <a:lnTo>
                    <a:pt x="77724" y="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9011" y="6871715"/>
              <a:ext cx="605027" cy="57759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9011" y="2714244"/>
              <a:ext cx="605027" cy="57759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59011" y="8967215"/>
              <a:ext cx="605027" cy="57759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59011" y="4799076"/>
              <a:ext cx="605027" cy="5760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848" y="318338"/>
            <a:ext cx="10808335" cy="955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100" b="1" spc="-5" dirty="0">
                <a:solidFill>
                  <a:srgbClr val="EDEBE0"/>
                </a:solidFill>
                <a:latin typeface="Times New Roman"/>
                <a:cs typeface="Times New Roman"/>
              </a:rPr>
              <a:t>Example of</a:t>
            </a:r>
            <a:r>
              <a:rPr sz="6100" b="1" spc="-315" dirty="0">
                <a:solidFill>
                  <a:srgbClr val="EDEBE0"/>
                </a:solidFill>
                <a:latin typeface="Times New Roman"/>
                <a:cs typeface="Times New Roman"/>
              </a:rPr>
              <a:t> </a:t>
            </a:r>
            <a:r>
              <a:rPr sz="6100" b="1" spc="-5" dirty="0">
                <a:solidFill>
                  <a:srgbClr val="EDEBE0"/>
                </a:solidFill>
                <a:latin typeface="Times New Roman"/>
                <a:cs typeface="Times New Roman"/>
              </a:rPr>
              <a:t>Asymptotic</a:t>
            </a:r>
            <a:r>
              <a:rPr sz="6100" b="1" spc="20" dirty="0">
                <a:solidFill>
                  <a:srgbClr val="EDEBE0"/>
                </a:solidFill>
                <a:latin typeface="Times New Roman"/>
                <a:cs typeface="Times New Roman"/>
              </a:rPr>
              <a:t> </a:t>
            </a:r>
            <a:r>
              <a:rPr sz="6100" b="1" spc="-5" dirty="0">
                <a:solidFill>
                  <a:srgbClr val="EDEBE0"/>
                </a:solidFill>
                <a:latin typeface="Times New Roman"/>
                <a:cs typeface="Times New Roman"/>
              </a:rPr>
              <a:t>Notation</a:t>
            </a:r>
            <a:endParaRPr sz="61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8116" y="1642872"/>
            <a:ext cx="4858512" cy="485851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353175" y="1667636"/>
            <a:ext cx="6844665" cy="1330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600" b="1" spc="45" dirty="0">
                <a:latin typeface="Times New Roman"/>
                <a:cs typeface="Times New Roman"/>
              </a:rPr>
              <a:t>O-</a:t>
            </a:r>
            <a:r>
              <a:rPr sz="3600" b="1" spc="160" dirty="0">
                <a:latin typeface="Times New Roman"/>
                <a:cs typeface="Times New Roman"/>
              </a:rPr>
              <a:t> </a:t>
            </a:r>
            <a:r>
              <a:rPr sz="3600" b="1" spc="55" dirty="0">
                <a:latin typeface="Times New Roman"/>
                <a:cs typeface="Times New Roman"/>
              </a:rPr>
              <a:t>Big</a:t>
            </a:r>
            <a:r>
              <a:rPr sz="3600" b="1" spc="165" dirty="0">
                <a:latin typeface="Times New Roman"/>
                <a:cs typeface="Times New Roman"/>
              </a:rPr>
              <a:t> </a:t>
            </a:r>
            <a:r>
              <a:rPr sz="3600" b="1" spc="40" dirty="0">
                <a:latin typeface="Times New Roman"/>
                <a:cs typeface="Times New Roman"/>
              </a:rPr>
              <a:t>Oh</a:t>
            </a:r>
            <a:endParaRPr sz="36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3070"/>
              </a:spcBef>
            </a:pPr>
            <a:r>
              <a:rPr sz="2400" b="1" spc="65" dirty="0">
                <a:latin typeface="Times New Roman"/>
                <a:cs typeface="Times New Roman"/>
              </a:rPr>
              <a:t>f(n)</a:t>
            </a:r>
            <a:r>
              <a:rPr sz="2400" b="1" spc="18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=</a:t>
            </a:r>
            <a:r>
              <a:rPr sz="2400" b="1" spc="190" dirty="0">
                <a:latin typeface="Times New Roman"/>
                <a:cs typeface="Times New Roman"/>
              </a:rPr>
              <a:t> </a:t>
            </a:r>
            <a:r>
              <a:rPr sz="2400" b="1" spc="75" dirty="0">
                <a:latin typeface="Times New Roman"/>
                <a:cs typeface="Times New Roman"/>
              </a:rPr>
              <a:t>O(g(n))</a:t>
            </a:r>
            <a:r>
              <a:rPr sz="2400" b="1" spc="170" dirty="0">
                <a:latin typeface="Times New Roman"/>
                <a:cs typeface="Times New Roman"/>
              </a:rPr>
              <a:t> </a:t>
            </a:r>
            <a:r>
              <a:rPr sz="2400" b="1" spc="45" dirty="0">
                <a:latin typeface="Times New Roman"/>
                <a:cs typeface="Times New Roman"/>
              </a:rPr>
              <a:t>if</a:t>
            </a:r>
            <a:r>
              <a:rPr sz="2400" b="1" spc="185" dirty="0">
                <a:latin typeface="Times New Roman"/>
                <a:cs typeface="Times New Roman"/>
              </a:rPr>
              <a:t> </a:t>
            </a:r>
            <a:r>
              <a:rPr sz="2400" b="1" spc="60" dirty="0">
                <a:latin typeface="Times New Roman"/>
                <a:cs typeface="Times New Roman"/>
              </a:rPr>
              <a:t>there</a:t>
            </a:r>
            <a:r>
              <a:rPr sz="2400" b="1" spc="180" dirty="0">
                <a:latin typeface="Times New Roman"/>
                <a:cs typeface="Times New Roman"/>
              </a:rPr>
              <a:t> </a:t>
            </a:r>
            <a:r>
              <a:rPr sz="2400" b="1" spc="75" dirty="0">
                <a:latin typeface="Times New Roman"/>
                <a:cs typeface="Times New Roman"/>
              </a:rPr>
              <a:t>exists</a:t>
            </a:r>
            <a:r>
              <a:rPr sz="2400" b="1" spc="18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190" dirty="0">
                <a:latin typeface="Times New Roman"/>
                <a:cs typeface="Times New Roman"/>
              </a:rPr>
              <a:t> </a:t>
            </a:r>
            <a:r>
              <a:rPr sz="2400" b="1" spc="80" dirty="0">
                <a:latin typeface="Times New Roman"/>
                <a:cs typeface="Times New Roman"/>
              </a:rPr>
              <a:t>positive</a:t>
            </a:r>
            <a:r>
              <a:rPr sz="2400" b="1" spc="170" dirty="0">
                <a:latin typeface="Times New Roman"/>
                <a:cs typeface="Times New Roman"/>
              </a:rPr>
              <a:t> </a:t>
            </a:r>
            <a:r>
              <a:rPr sz="2400" b="1" spc="75" dirty="0">
                <a:latin typeface="Times New Roman"/>
                <a:cs typeface="Times New Roman"/>
              </a:rPr>
              <a:t>integer</a:t>
            </a:r>
            <a:r>
              <a:rPr sz="2400" b="1" spc="1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n</a:t>
            </a:r>
            <a:r>
              <a:rPr sz="2400" b="1" spc="-385" dirty="0">
                <a:latin typeface="Times New Roman"/>
                <a:cs typeface="Times New Roman"/>
              </a:rPr>
              <a:t> </a:t>
            </a:r>
            <a:r>
              <a:rPr sz="1800" baseline="-20833" dirty="0">
                <a:latin typeface="Calibri"/>
                <a:cs typeface="Calibri"/>
              </a:rPr>
              <a:t>0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336905" y="2606420"/>
            <a:ext cx="1978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55" dirty="0">
                <a:latin typeface="Times New Roman"/>
                <a:cs typeface="Times New Roman"/>
              </a:rPr>
              <a:t>and</a:t>
            </a:r>
            <a:r>
              <a:rPr sz="2400" b="1" spc="15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150" dirty="0">
                <a:latin typeface="Times New Roman"/>
                <a:cs typeface="Times New Roman"/>
              </a:rPr>
              <a:t> </a:t>
            </a:r>
            <a:r>
              <a:rPr sz="2400" b="1" spc="80" dirty="0">
                <a:latin typeface="Times New Roman"/>
                <a:cs typeface="Times New Roman"/>
              </a:rPr>
              <a:t>positive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65875" y="3394709"/>
            <a:ext cx="29235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80" dirty="0">
                <a:latin typeface="Times New Roman"/>
                <a:cs typeface="Times New Roman"/>
              </a:rPr>
              <a:t>constant</a:t>
            </a:r>
            <a:r>
              <a:rPr sz="2400" b="1" spc="170" dirty="0">
                <a:latin typeface="Times New Roman"/>
                <a:cs typeface="Times New Roman"/>
              </a:rPr>
              <a:t> </a:t>
            </a:r>
            <a:r>
              <a:rPr sz="2400" b="1" spc="45" dirty="0">
                <a:latin typeface="Times New Roman"/>
                <a:cs typeface="Times New Roman"/>
              </a:rPr>
              <a:t>c,</a:t>
            </a:r>
            <a:r>
              <a:rPr sz="2400" b="1" spc="155" dirty="0">
                <a:latin typeface="Times New Roman"/>
                <a:cs typeface="Times New Roman"/>
              </a:rPr>
              <a:t> </a:t>
            </a:r>
            <a:r>
              <a:rPr sz="2400" b="1" spc="65" dirty="0">
                <a:latin typeface="Times New Roman"/>
                <a:cs typeface="Times New Roman"/>
              </a:rPr>
              <a:t>such</a:t>
            </a:r>
            <a:r>
              <a:rPr sz="2400" b="1" spc="180" dirty="0">
                <a:latin typeface="Times New Roman"/>
                <a:cs typeface="Times New Roman"/>
              </a:rPr>
              <a:t> </a:t>
            </a:r>
            <a:r>
              <a:rPr sz="2400" b="1" spc="65" dirty="0">
                <a:latin typeface="Times New Roman"/>
                <a:cs typeface="Times New Roman"/>
              </a:rPr>
              <a:t>that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610979" y="3292601"/>
            <a:ext cx="332422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200" b="1" spc="90" dirty="0">
                <a:latin typeface="Times New Roman"/>
                <a:cs typeface="Times New Roman"/>
              </a:rPr>
              <a:t>f(</a:t>
            </a:r>
            <a:r>
              <a:rPr sz="3200" b="1" spc="85" dirty="0">
                <a:latin typeface="Times New Roman"/>
                <a:cs typeface="Times New Roman"/>
              </a:rPr>
              <a:t>n</a:t>
            </a:r>
            <a:r>
              <a:rPr sz="3200" b="1" spc="90" dirty="0">
                <a:latin typeface="Times New Roman"/>
                <a:cs typeface="Times New Roman"/>
              </a:rPr>
              <a:t>)</a:t>
            </a:r>
            <a:r>
              <a:rPr sz="3200" b="1" spc="95" dirty="0">
                <a:latin typeface="Times New Roman"/>
                <a:cs typeface="Times New Roman"/>
              </a:rPr>
              <a:t>≤c.g</a:t>
            </a:r>
            <a:r>
              <a:rPr sz="3200" b="1" spc="90" dirty="0">
                <a:latin typeface="Times New Roman"/>
                <a:cs typeface="Times New Roman"/>
              </a:rPr>
              <a:t>(</a:t>
            </a:r>
            <a:r>
              <a:rPr sz="3200" b="1" spc="75" dirty="0">
                <a:latin typeface="Times New Roman"/>
                <a:cs typeface="Times New Roman"/>
              </a:rPr>
              <a:t>n</a:t>
            </a:r>
            <a:r>
              <a:rPr sz="3200" b="1" dirty="0">
                <a:latin typeface="Times New Roman"/>
                <a:cs typeface="Times New Roman"/>
              </a:rPr>
              <a:t>)</a:t>
            </a:r>
            <a:r>
              <a:rPr sz="3200" b="1" spc="190" dirty="0">
                <a:latin typeface="Times New Roman"/>
                <a:cs typeface="Times New Roman"/>
              </a:rPr>
              <a:t> </a:t>
            </a:r>
            <a:r>
              <a:rPr sz="3200" b="1" spc="-1190" dirty="0">
                <a:latin typeface="Yu Gothic UI"/>
                <a:cs typeface="Yu Gothic UI"/>
              </a:rPr>
              <a:t>∀</a:t>
            </a:r>
            <a:r>
              <a:rPr sz="3200" b="1" spc="70" dirty="0">
                <a:latin typeface="Yu Gothic UI"/>
                <a:cs typeface="Yu Gothic UI"/>
              </a:rPr>
              <a:t> </a:t>
            </a:r>
            <a:r>
              <a:rPr sz="3200" b="1" spc="85" dirty="0">
                <a:latin typeface="Times New Roman"/>
                <a:cs typeface="Times New Roman"/>
              </a:rPr>
              <a:t>n</a:t>
            </a:r>
            <a:r>
              <a:rPr sz="3200" b="1" spc="95" dirty="0">
                <a:latin typeface="Times New Roman"/>
                <a:cs typeface="Times New Roman"/>
              </a:rPr>
              <a:t>≥n</a:t>
            </a:r>
            <a:r>
              <a:rPr sz="1800" b="1" baseline="-20833" dirty="0">
                <a:latin typeface="Times New Roman"/>
                <a:cs typeface="Times New Roman"/>
              </a:rPr>
              <a:t>0</a:t>
            </a:r>
            <a:endParaRPr sz="1800" baseline="-20833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26097" y="4529200"/>
            <a:ext cx="7296150" cy="175069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40"/>
              </a:spcBef>
            </a:pPr>
            <a:r>
              <a:rPr sz="2400" spc="-5" dirty="0">
                <a:latin typeface="Times New Roman"/>
                <a:cs typeface="Times New Roman"/>
              </a:rPr>
              <a:t>Example-1</a:t>
            </a:r>
            <a:endParaRPr sz="24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1445"/>
              </a:spcBef>
            </a:pPr>
            <a:r>
              <a:rPr sz="2400" spc="-5" dirty="0">
                <a:latin typeface="Times New Roman"/>
                <a:cs typeface="Times New Roman"/>
              </a:rPr>
              <a:t>As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 simple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illustrative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example,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we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show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function</a:t>
            </a:r>
            <a:endParaRPr sz="2400">
              <a:latin typeface="Times New Roman"/>
              <a:cs typeface="Times New Roman"/>
            </a:endParaRPr>
          </a:p>
          <a:p>
            <a:pPr marL="126364">
              <a:lnSpc>
                <a:spcPct val="100000"/>
              </a:lnSpc>
              <a:spcBef>
                <a:spcPts val="1580"/>
              </a:spcBef>
            </a:pPr>
            <a:r>
              <a:rPr sz="2800" dirty="0">
                <a:latin typeface="Times New Roman"/>
                <a:cs typeface="Times New Roman"/>
              </a:rPr>
              <a:t>f(n)=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2n</a:t>
            </a:r>
            <a:r>
              <a:rPr sz="2775" spc="7" baseline="25525" dirty="0">
                <a:latin typeface="Times New Roman"/>
                <a:cs typeface="Times New Roman"/>
              </a:rPr>
              <a:t>2</a:t>
            </a:r>
            <a:r>
              <a:rPr sz="2775" spc="330" baseline="255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+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5n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+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6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40443" y="6620636"/>
            <a:ext cx="41446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imes New Roman"/>
                <a:cs typeface="Times New Roman"/>
              </a:rPr>
              <a:t>(for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larger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value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of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n,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we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ignore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smaller</a:t>
            </a:r>
            <a:r>
              <a:rPr sz="1600" spc="6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terms)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00697" y="6916600"/>
            <a:ext cx="11245850" cy="2851785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465"/>
              </a:spcBef>
              <a:tabLst>
                <a:tab pos="639445" algn="l"/>
                <a:tab pos="4644390" algn="l"/>
                <a:tab pos="5473700" algn="l"/>
                <a:tab pos="8006080" algn="l"/>
              </a:tabLst>
            </a:pPr>
            <a:r>
              <a:rPr sz="2400" dirty="0">
                <a:latin typeface="Times New Roman"/>
                <a:cs typeface="Times New Roman"/>
              </a:rPr>
              <a:t>For	n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1000,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2n</a:t>
            </a:r>
            <a:r>
              <a:rPr sz="2400" spc="-7" baseline="24305" dirty="0">
                <a:latin typeface="Times New Roman"/>
                <a:cs typeface="Times New Roman"/>
              </a:rPr>
              <a:t>2</a:t>
            </a:r>
            <a:r>
              <a:rPr sz="2400" spc="292" baseline="243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will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be 20,00,000	</a:t>
            </a:r>
            <a:r>
              <a:rPr sz="2400" dirty="0">
                <a:latin typeface="Times New Roman"/>
                <a:cs typeface="Times New Roman"/>
              </a:rPr>
              <a:t>while	5n +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6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will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5006	=&gt;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20,05,006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~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20,00,000</a:t>
            </a:r>
            <a:endParaRPr sz="24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spcBef>
                <a:spcPts val="1580"/>
              </a:spcBef>
            </a:pPr>
            <a:r>
              <a:rPr sz="2800" dirty="0">
                <a:latin typeface="Times New Roman"/>
                <a:cs typeface="Times New Roman"/>
              </a:rPr>
              <a:t>f(n)=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2n</a:t>
            </a:r>
            <a:r>
              <a:rPr sz="2775" spc="7" baseline="25525" dirty="0">
                <a:latin typeface="Times New Roman"/>
                <a:cs typeface="Times New Roman"/>
              </a:rPr>
              <a:t>2</a:t>
            </a:r>
            <a:r>
              <a:rPr sz="2775" spc="330" baseline="255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+ </a:t>
            </a:r>
            <a:r>
              <a:rPr sz="2800" dirty="0">
                <a:latin typeface="Times New Roman"/>
                <a:cs typeface="Times New Roman"/>
              </a:rPr>
              <a:t>5n</a:t>
            </a:r>
            <a:r>
              <a:rPr sz="2800" spc="-5" dirty="0">
                <a:latin typeface="Times New Roman"/>
                <a:cs typeface="Times New Roman"/>
              </a:rPr>
              <a:t> +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6 asymptotically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equivalent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to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O(n</a:t>
            </a:r>
            <a:r>
              <a:rPr sz="2775" b="1" baseline="25525" dirty="0">
                <a:latin typeface="Times New Roman"/>
                <a:cs typeface="Times New Roman"/>
              </a:rPr>
              <a:t>2</a:t>
            </a:r>
            <a:r>
              <a:rPr sz="2800" b="1" dirty="0"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spcBef>
                <a:spcPts val="1540"/>
              </a:spcBef>
              <a:tabLst>
                <a:tab pos="3898265" algn="l"/>
              </a:tabLst>
            </a:pPr>
            <a:r>
              <a:rPr sz="2400" spc="-5" dirty="0">
                <a:latin typeface="Times New Roman"/>
                <a:cs typeface="Times New Roman"/>
              </a:rPr>
              <a:t>For </a:t>
            </a:r>
            <a:r>
              <a:rPr sz="2400" dirty="0">
                <a:latin typeface="Times New Roman"/>
                <a:cs typeface="Times New Roman"/>
              </a:rPr>
              <a:t>all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 ≥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1, it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 the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case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	2n</a:t>
            </a:r>
            <a:r>
              <a:rPr sz="2400" baseline="24305" dirty="0">
                <a:latin typeface="Times New Roman"/>
                <a:cs typeface="Times New Roman"/>
              </a:rPr>
              <a:t>2</a:t>
            </a:r>
            <a:r>
              <a:rPr sz="2400" spc="277" baseline="243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+ 5n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+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6 ≤</a:t>
            </a:r>
            <a:r>
              <a:rPr sz="2400" spc="-5" dirty="0">
                <a:latin typeface="Times New Roman"/>
                <a:cs typeface="Times New Roman"/>
              </a:rPr>
              <a:t> 2n</a:t>
            </a:r>
            <a:r>
              <a:rPr sz="2400" spc="-7" baseline="24305" dirty="0">
                <a:latin typeface="Times New Roman"/>
                <a:cs typeface="Times New Roman"/>
              </a:rPr>
              <a:t>2</a:t>
            </a:r>
            <a:r>
              <a:rPr sz="2400" spc="277" baseline="243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+ </a:t>
            </a:r>
            <a:r>
              <a:rPr sz="2400" spc="-5" dirty="0">
                <a:latin typeface="Times New Roman"/>
                <a:cs typeface="Times New Roman"/>
              </a:rPr>
              <a:t>5n</a:t>
            </a:r>
            <a:r>
              <a:rPr sz="2400" spc="-7" baseline="24305" dirty="0">
                <a:latin typeface="Times New Roman"/>
                <a:cs typeface="Times New Roman"/>
              </a:rPr>
              <a:t>2</a:t>
            </a:r>
            <a:r>
              <a:rPr sz="2400" spc="300" baseline="243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+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6n</a:t>
            </a:r>
            <a:r>
              <a:rPr sz="2400" spc="-7" baseline="24305" dirty="0">
                <a:latin typeface="Times New Roman"/>
                <a:cs typeface="Times New Roman"/>
              </a:rPr>
              <a:t>2</a:t>
            </a:r>
            <a:r>
              <a:rPr sz="2400" spc="307" baseline="243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13n</a:t>
            </a:r>
            <a:r>
              <a:rPr sz="2400" b="1" spc="-7" baseline="24305" dirty="0">
                <a:latin typeface="Times New Roman"/>
                <a:cs typeface="Times New Roman"/>
              </a:rPr>
              <a:t>2</a:t>
            </a:r>
            <a:endParaRPr sz="2400" baseline="24305">
              <a:latin typeface="Times New Roman"/>
              <a:cs typeface="Times New Roman"/>
            </a:endParaRPr>
          </a:p>
          <a:p>
            <a:pPr marL="177800">
              <a:lnSpc>
                <a:spcPct val="100000"/>
              </a:lnSpc>
              <a:spcBef>
                <a:spcPts val="1440"/>
              </a:spcBef>
              <a:tabLst>
                <a:tab pos="3882390" algn="l"/>
              </a:tabLst>
            </a:pPr>
            <a:r>
              <a:rPr sz="2400" b="1" dirty="0">
                <a:latin typeface="Times New Roman"/>
                <a:cs typeface="Times New Roman"/>
              </a:rPr>
              <a:t>=&gt;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f(n)= </a:t>
            </a:r>
            <a:r>
              <a:rPr sz="2400" spc="-5" dirty="0">
                <a:latin typeface="Times New Roman"/>
                <a:cs typeface="Times New Roman"/>
              </a:rPr>
              <a:t>2n</a:t>
            </a:r>
            <a:r>
              <a:rPr sz="2400" spc="-7" baseline="24305" dirty="0">
                <a:latin typeface="Times New Roman"/>
                <a:cs typeface="Times New Roman"/>
              </a:rPr>
              <a:t>2</a:t>
            </a:r>
            <a:r>
              <a:rPr sz="2400" spc="307" baseline="243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+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5n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+ 6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≤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13n</a:t>
            </a:r>
            <a:r>
              <a:rPr sz="2400" b="1" spc="-7" baseline="24305" dirty="0">
                <a:latin typeface="Times New Roman"/>
                <a:cs typeface="Times New Roman"/>
              </a:rPr>
              <a:t>2	</a:t>
            </a:r>
            <a:r>
              <a:rPr sz="2400" dirty="0">
                <a:latin typeface="Wingdings"/>
                <a:cs typeface="Wingdings"/>
              </a:rPr>
              <a:t>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O(n</a:t>
            </a:r>
            <a:r>
              <a:rPr sz="2400" b="1" baseline="24305" dirty="0">
                <a:latin typeface="Times New Roman"/>
                <a:cs typeface="Times New Roman"/>
              </a:rPr>
              <a:t>2</a:t>
            </a:r>
            <a:r>
              <a:rPr sz="2400" b="1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spcBef>
                <a:spcPts val="1445"/>
              </a:spcBef>
            </a:pPr>
            <a:r>
              <a:rPr sz="2400" spc="-5" dirty="0">
                <a:latin typeface="Times New Roman"/>
                <a:cs typeface="Times New Roman"/>
              </a:rPr>
              <a:t>Hence,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can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take </a:t>
            </a:r>
            <a:r>
              <a:rPr sz="2400" b="1" spc="-5" dirty="0">
                <a:latin typeface="Times New Roman"/>
                <a:cs typeface="Times New Roman"/>
              </a:rPr>
              <a:t>с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=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13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and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n</a:t>
            </a:r>
            <a:r>
              <a:rPr sz="2400" b="1" spc="-7" baseline="-20833" dirty="0">
                <a:latin typeface="Times New Roman"/>
                <a:cs typeface="Times New Roman"/>
              </a:rPr>
              <a:t>o</a:t>
            </a:r>
            <a:r>
              <a:rPr sz="2400" b="1" spc="307" baseline="-20833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=1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 definition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is</a:t>
            </a:r>
            <a:r>
              <a:rPr sz="2400" dirty="0">
                <a:latin typeface="Times New Roman"/>
                <a:cs typeface="Times New Roman"/>
              </a:rPr>
              <a:t> satisfied.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500871" y="6286500"/>
            <a:ext cx="858519" cy="428625"/>
          </a:xfrm>
          <a:custGeom>
            <a:avLst/>
            <a:gdLst/>
            <a:ahLst/>
            <a:cxnLst/>
            <a:rect l="l" t="t" r="r" b="b"/>
            <a:pathLst>
              <a:path w="858520" h="428625">
                <a:moveTo>
                  <a:pt x="858011" y="0"/>
                </a:moveTo>
                <a:lnTo>
                  <a:pt x="856190" y="67671"/>
                </a:lnTo>
                <a:lnTo>
                  <a:pt x="851119" y="126449"/>
                </a:lnTo>
                <a:lnTo>
                  <a:pt x="843390" y="172803"/>
                </a:lnTo>
                <a:lnTo>
                  <a:pt x="822325" y="214122"/>
                </a:lnTo>
                <a:lnTo>
                  <a:pt x="464693" y="214122"/>
                </a:lnTo>
                <a:lnTo>
                  <a:pt x="453422" y="225039"/>
                </a:lnTo>
                <a:lnTo>
                  <a:pt x="443627" y="255440"/>
                </a:lnTo>
                <a:lnTo>
                  <a:pt x="435898" y="301794"/>
                </a:lnTo>
                <a:lnTo>
                  <a:pt x="430827" y="360572"/>
                </a:lnTo>
                <a:lnTo>
                  <a:pt x="429005" y="428244"/>
                </a:lnTo>
                <a:lnTo>
                  <a:pt x="427184" y="360572"/>
                </a:lnTo>
                <a:lnTo>
                  <a:pt x="422113" y="301794"/>
                </a:lnTo>
                <a:lnTo>
                  <a:pt x="414384" y="255440"/>
                </a:lnTo>
                <a:lnTo>
                  <a:pt x="404589" y="225039"/>
                </a:lnTo>
                <a:lnTo>
                  <a:pt x="393319" y="214122"/>
                </a:lnTo>
                <a:lnTo>
                  <a:pt x="35686" y="214122"/>
                </a:lnTo>
                <a:lnTo>
                  <a:pt x="24416" y="203204"/>
                </a:lnTo>
                <a:lnTo>
                  <a:pt x="14621" y="172803"/>
                </a:lnTo>
                <a:lnTo>
                  <a:pt x="6892" y="126449"/>
                </a:lnTo>
                <a:lnTo>
                  <a:pt x="1821" y="67671"/>
                </a:lnTo>
                <a:lnTo>
                  <a:pt x="0" y="0"/>
                </a:lnTo>
              </a:path>
            </a:pathLst>
          </a:custGeom>
          <a:ln w="9143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3127" y="2429255"/>
            <a:ext cx="5215128" cy="6214872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50240" y="841324"/>
            <a:ext cx="499618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15" dirty="0">
                <a:latin typeface="Calibri"/>
                <a:cs typeface="Calibri"/>
              </a:rPr>
              <a:t>Books</a:t>
            </a:r>
            <a:r>
              <a:rPr sz="6000" b="1" spc="-35" dirty="0">
                <a:latin typeface="Calibri"/>
                <a:cs typeface="Calibri"/>
              </a:rPr>
              <a:t> for </a:t>
            </a:r>
            <a:r>
              <a:rPr sz="6000" b="1" dirty="0">
                <a:latin typeface="Calibri"/>
                <a:cs typeface="Calibri"/>
              </a:rPr>
              <a:t>Study</a:t>
            </a:r>
            <a:endParaRPr sz="60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26079" y="9055607"/>
            <a:ext cx="4143755" cy="803148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6643116" y="2429255"/>
            <a:ext cx="10122535" cy="7858125"/>
            <a:chOff x="6643116" y="2429255"/>
            <a:chExt cx="10122535" cy="785812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01500" y="2429255"/>
              <a:ext cx="4764023" cy="614324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43116" y="2429255"/>
              <a:ext cx="4533900" cy="60716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69708" y="8715755"/>
              <a:ext cx="1427988" cy="142798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69452" y="8072627"/>
              <a:ext cx="5718048" cy="22143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525" y="247268"/>
            <a:ext cx="10805795" cy="955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100" b="1" spc="-5" dirty="0">
                <a:solidFill>
                  <a:srgbClr val="EDEBE0"/>
                </a:solidFill>
                <a:latin typeface="Times New Roman"/>
                <a:cs typeface="Times New Roman"/>
              </a:rPr>
              <a:t>Example</a:t>
            </a:r>
            <a:r>
              <a:rPr sz="6100" b="1" dirty="0">
                <a:solidFill>
                  <a:srgbClr val="EDEBE0"/>
                </a:solidFill>
                <a:latin typeface="Times New Roman"/>
                <a:cs typeface="Times New Roman"/>
              </a:rPr>
              <a:t> </a:t>
            </a:r>
            <a:r>
              <a:rPr sz="6100" b="1" spc="-5" dirty="0">
                <a:solidFill>
                  <a:srgbClr val="EDEBE0"/>
                </a:solidFill>
                <a:latin typeface="Times New Roman"/>
                <a:cs typeface="Times New Roman"/>
              </a:rPr>
              <a:t>of</a:t>
            </a:r>
            <a:r>
              <a:rPr sz="6100" b="1" spc="-335" dirty="0">
                <a:solidFill>
                  <a:srgbClr val="EDEBE0"/>
                </a:solidFill>
                <a:latin typeface="Times New Roman"/>
                <a:cs typeface="Times New Roman"/>
              </a:rPr>
              <a:t> </a:t>
            </a:r>
            <a:r>
              <a:rPr sz="6100" b="1" spc="-5" dirty="0">
                <a:solidFill>
                  <a:srgbClr val="EDEBE0"/>
                </a:solidFill>
                <a:latin typeface="Times New Roman"/>
                <a:cs typeface="Times New Roman"/>
              </a:rPr>
              <a:t>Asymptotic</a:t>
            </a:r>
            <a:r>
              <a:rPr sz="6100" b="1" spc="20" dirty="0">
                <a:solidFill>
                  <a:srgbClr val="EDEBE0"/>
                </a:solidFill>
                <a:latin typeface="Times New Roman"/>
                <a:cs typeface="Times New Roman"/>
              </a:rPr>
              <a:t> </a:t>
            </a:r>
            <a:r>
              <a:rPr sz="6100" b="1" spc="-5" dirty="0">
                <a:solidFill>
                  <a:srgbClr val="EDEBE0"/>
                </a:solidFill>
                <a:latin typeface="Times New Roman"/>
                <a:cs typeface="Times New Roman"/>
              </a:rPr>
              <a:t>Notation</a:t>
            </a:r>
            <a:endParaRPr sz="61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7465" y="1474469"/>
            <a:ext cx="8608695" cy="1390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45" dirty="0">
                <a:latin typeface="Times New Roman"/>
                <a:cs typeface="Times New Roman"/>
              </a:rPr>
              <a:t>O-</a:t>
            </a:r>
            <a:r>
              <a:rPr sz="4000" b="1" spc="170" dirty="0">
                <a:latin typeface="Times New Roman"/>
                <a:cs typeface="Times New Roman"/>
              </a:rPr>
              <a:t> </a:t>
            </a:r>
            <a:r>
              <a:rPr sz="4000" b="1" spc="55" dirty="0">
                <a:latin typeface="Times New Roman"/>
                <a:cs typeface="Times New Roman"/>
              </a:rPr>
              <a:t>Big</a:t>
            </a:r>
            <a:r>
              <a:rPr sz="4000" b="1" spc="160" dirty="0">
                <a:latin typeface="Times New Roman"/>
                <a:cs typeface="Times New Roman"/>
              </a:rPr>
              <a:t> </a:t>
            </a:r>
            <a:r>
              <a:rPr sz="4000" b="1" spc="40" dirty="0">
                <a:latin typeface="Times New Roman"/>
                <a:cs typeface="Times New Roman"/>
              </a:rPr>
              <a:t>Oh</a:t>
            </a:r>
            <a:endParaRPr sz="4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90"/>
              </a:spcBef>
              <a:tabLst>
                <a:tab pos="7788275" algn="l"/>
              </a:tabLst>
            </a:pPr>
            <a:r>
              <a:rPr sz="2800" spc="70" dirty="0">
                <a:latin typeface="Times New Roman"/>
                <a:cs typeface="Times New Roman"/>
              </a:rPr>
              <a:t>f(n)</a:t>
            </a:r>
            <a:r>
              <a:rPr sz="2800" spc="19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=</a:t>
            </a:r>
            <a:r>
              <a:rPr sz="2800" spc="195" dirty="0">
                <a:latin typeface="Times New Roman"/>
                <a:cs typeface="Times New Roman"/>
              </a:rPr>
              <a:t> </a:t>
            </a:r>
            <a:r>
              <a:rPr sz="2800" spc="75" dirty="0">
                <a:latin typeface="Times New Roman"/>
                <a:cs typeface="Times New Roman"/>
              </a:rPr>
              <a:t>O(g(n))</a:t>
            </a:r>
            <a:r>
              <a:rPr sz="2800" spc="204" dirty="0">
                <a:latin typeface="Times New Roman"/>
                <a:cs typeface="Times New Roman"/>
              </a:rPr>
              <a:t> </a:t>
            </a:r>
            <a:r>
              <a:rPr sz="2800" spc="45" dirty="0">
                <a:latin typeface="Times New Roman"/>
                <a:cs typeface="Times New Roman"/>
              </a:rPr>
              <a:t>if</a:t>
            </a:r>
            <a:r>
              <a:rPr sz="2800" spc="195" dirty="0">
                <a:latin typeface="Times New Roman"/>
                <a:cs typeface="Times New Roman"/>
              </a:rPr>
              <a:t> </a:t>
            </a:r>
            <a:r>
              <a:rPr sz="2800" spc="70" dirty="0">
                <a:latin typeface="Times New Roman"/>
                <a:cs typeface="Times New Roman"/>
              </a:rPr>
              <a:t>there</a:t>
            </a:r>
            <a:r>
              <a:rPr sz="2800" spc="185" dirty="0">
                <a:latin typeface="Times New Roman"/>
                <a:cs typeface="Times New Roman"/>
              </a:rPr>
              <a:t> </a:t>
            </a:r>
            <a:r>
              <a:rPr sz="2800" spc="75" dirty="0">
                <a:latin typeface="Times New Roman"/>
                <a:cs typeface="Times New Roman"/>
              </a:rPr>
              <a:t>exists</a:t>
            </a:r>
            <a:r>
              <a:rPr sz="2800" spc="17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</a:t>
            </a:r>
            <a:r>
              <a:rPr sz="2800" spc="195" dirty="0">
                <a:latin typeface="Times New Roman"/>
                <a:cs typeface="Times New Roman"/>
              </a:rPr>
              <a:t> </a:t>
            </a:r>
            <a:r>
              <a:rPr sz="2800" spc="80" dirty="0">
                <a:latin typeface="Times New Roman"/>
                <a:cs typeface="Times New Roman"/>
              </a:rPr>
              <a:t>positive</a:t>
            </a:r>
            <a:r>
              <a:rPr sz="2800" spc="160" dirty="0">
                <a:latin typeface="Times New Roman"/>
                <a:cs typeface="Times New Roman"/>
              </a:rPr>
              <a:t> </a:t>
            </a:r>
            <a:r>
              <a:rPr sz="2800" spc="75" dirty="0">
                <a:latin typeface="Times New Roman"/>
                <a:cs typeface="Times New Roman"/>
              </a:rPr>
              <a:t>integer</a:t>
            </a:r>
            <a:r>
              <a:rPr sz="2800" spc="325" dirty="0">
                <a:latin typeface="Times New Roman"/>
                <a:cs typeface="Times New Roman"/>
              </a:rPr>
              <a:t> </a:t>
            </a:r>
            <a:r>
              <a:rPr sz="2800" b="1" spc="50" dirty="0">
                <a:latin typeface="Times New Roman"/>
                <a:cs typeface="Times New Roman"/>
              </a:rPr>
              <a:t>n</a:t>
            </a:r>
            <a:r>
              <a:rPr sz="2000" spc="50" dirty="0">
                <a:latin typeface="Times New Roman"/>
                <a:cs typeface="Times New Roman"/>
              </a:rPr>
              <a:t>0	</a:t>
            </a:r>
            <a:r>
              <a:rPr sz="2800" spc="55" dirty="0">
                <a:latin typeface="Times New Roman"/>
                <a:cs typeface="Times New Roman"/>
              </a:rPr>
              <a:t>and</a:t>
            </a:r>
            <a:r>
              <a:rPr sz="2800" spc="114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7465" y="3201415"/>
            <a:ext cx="44665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80" dirty="0">
                <a:latin typeface="Times New Roman"/>
                <a:cs typeface="Times New Roman"/>
              </a:rPr>
              <a:t>positive</a:t>
            </a:r>
            <a:r>
              <a:rPr sz="2800" spc="140" dirty="0">
                <a:latin typeface="Times New Roman"/>
                <a:cs typeface="Times New Roman"/>
              </a:rPr>
              <a:t> </a:t>
            </a:r>
            <a:r>
              <a:rPr sz="2800" spc="75" dirty="0">
                <a:latin typeface="Times New Roman"/>
                <a:cs typeface="Times New Roman"/>
              </a:rPr>
              <a:t>constant</a:t>
            </a:r>
            <a:r>
              <a:rPr sz="2800" spc="215" dirty="0">
                <a:latin typeface="Times New Roman"/>
                <a:cs typeface="Times New Roman"/>
              </a:rPr>
              <a:t> </a:t>
            </a:r>
            <a:r>
              <a:rPr sz="2800" b="1" spc="40" dirty="0">
                <a:latin typeface="Times New Roman"/>
                <a:cs typeface="Times New Roman"/>
              </a:rPr>
              <a:t>c</a:t>
            </a:r>
            <a:r>
              <a:rPr sz="2800" spc="40" dirty="0">
                <a:latin typeface="Times New Roman"/>
                <a:cs typeface="Times New Roman"/>
              </a:rPr>
              <a:t>,</a:t>
            </a:r>
            <a:r>
              <a:rPr sz="2800" spc="185" dirty="0">
                <a:latin typeface="Times New Roman"/>
                <a:cs typeface="Times New Roman"/>
              </a:rPr>
              <a:t> </a:t>
            </a:r>
            <a:r>
              <a:rPr sz="2800" spc="65" dirty="0">
                <a:latin typeface="Times New Roman"/>
                <a:cs typeface="Times New Roman"/>
              </a:rPr>
              <a:t>such</a:t>
            </a:r>
            <a:r>
              <a:rPr sz="2800" spc="165" dirty="0">
                <a:latin typeface="Times New Roman"/>
                <a:cs typeface="Times New Roman"/>
              </a:rPr>
              <a:t> </a:t>
            </a:r>
            <a:r>
              <a:rPr sz="2800" spc="65" dirty="0">
                <a:latin typeface="Times New Roman"/>
                <a:cs typeface="Times New Roman"/>
              </a:rPr>
              <a:t>that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43904" y="3099307"/>
            <a:ext cx="37064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="1" spc="90" dirty="0">
                <a:latin typeface="Times New Roman"/>
                <a:cs typeface="Times New Roman"/>
              </a:rPr>
              <a:t>f(n)</a:t>
            </a:r>
            <a:r>
              <a:rPr sz="3600" b="1" spc="95" dirty="0">
                <a:latin typeface="Times New Roman"/>
                <a:cs typeface="Times New Roman"/>
              </a:rPr>
              <a:t>≤</a:t>
            </a:r>
            <a:r>
              <a:rPr sz="3600" b="1" spc="90" dirty="0">
                <a:latin typeface="Times New Roman"/>
                <a:cs typeface="Times New Roman"/>
              </a:rPr>
              <a:t>c.g(n</a:t>
            </a:r>
            <a:r>
              <a:rPr sz="3600" b="1" dirty="0">
                <a:latin typeface="Times New Roman"/>
                <a:cs typeface="Times New Roman"/>
              </a:rPr>
              <a:t>)</a:t>
            </a:r>
            <a:r>
              <a:rPr sz="3600" b="1" spc="215" dirty="0">
                <a:latin typeface="Times New Roman"/>
                <a:cs typeface="Times New Roman"/>
              </a:rPr>
              <a:t> </a:t>
            </a:r>
            <a:r>
              <a:rPr sz="3600" b="1" spc="-1340" dirty="0">
                <a:latin typeface="Yu Gothic UI"/>
                <a:cs typeface="Yu Gothic UI"/>
              </a:rPr>
              <a:t>∀</a:t>
            </a:r>
            <a:r>
              <a:rPr sz="3600" b="1" spc="60" dirty="0">
                <a:latin typeface="Yu Gothic UI"/>
                <a:cs typeface="Yu Gothic UI"/>
              </a:rPr>
              <a:t> </a:t>
            </a:r>
            <a:r>
              <a:rPr sz="3600" b="1" spc="90" dirty="0">
                <a:latin typeface="Times New Roman"/>
                <a:cs typeface="Times New Roman"/>
              </a:rPr>
              <a:t>n</a:t>
            </a:r>
            <a:r>
              <a:rPr sz="3600" b="1" spc="95" dirty="0">
                <a:latin typeface="Times New Roman"/>
                <a:cs typeface="Times New Roman"/>
              </a:rPr>
              <a:t>≥</a:t>
            </a:r>
            <a:r>
              <a:rPr sz="3600" b="1" spc="105" dirty="0">
                <a:latin typeface="Times New Roman"/>
                <a:cs typeface="Times New Roman"/>
              </a:rPr>
              <a:t>n</a:t>
            </a:r>
            <a:r>
              <a:rPr sz="1950" b="1" spc="22" baseline="-21367" dirty="0">
                <a:latin typeface="Times New Roman"/>
                <a:cs typeface="Times New Roman"/>
              </a:rPr>
              <a:t>0</a:t>
            </a:r>
            <a:endParaRPr sz="1950" baseline="-21367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50416" y="4104513"/>
            <a:ext cx="190246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latin typeface="Times New Roman"/>
                <a:cs typeface="Times New Roman"/>
              </a:rPr>
              <a:t>Ex</a:t>
            </a:r>
            <a:r>
              <a:rPr sz="3200" b="1" spc="5" dirty="0">
                <a:latin typeface="Times New Roman"/>
                <a:cs typeface="Times New Roman"/>
              </a:rPr>
              <a:t>a</a:t>
            </a:r>
            <a:r>
              <a:rPr sz="3200" b="1" dirty="0">
                <a:latin typeface="Times New Roman"/>
                <a:cs typeface="Times New Roman"/>
              </a:rPr>
              <a:t>m</a:t>
            </a:r>
            <a:r>
              <a:rPr sz="3200" b="1" spc="-10" dirty="0">
                <a:latin typeface="Times New Roman"/>
                <a:cs typeface="Times New Roman"/>
              </a:rPr>
              <a:t>p</a:t>
            </a:r>
            <a:r>
              <a:rPr sz="3200" b="1" dirty="0">
                <a:latin typeface="Times New Roman"/>
                <a:cs typeface="Times New Roman"/>
              </a:rPr>
              <a:t>l</a:t>
            </a:r>
            <a:r>
              <a:rPr sz="3200" b="1" spc="5" dirty="0">
                <a:latin typeface="Times New Roman"/>
                <a:cs typeface="Times New Roman"/>
              </a:rPr>
              <a:t>e</a:t>
            </a:r>
            <a:r>
              <a:rPr sz="3200" b="1" dirty="0">
                <a:latin typeface="Times New Roman"/>
                <a:cs typeface="Times New Roman"/>
              </a:rPr>
              <a:t>-2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01870" y="4389831"/>
            <a:ext cx="9252585" cy="38309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Times New Roman"/>
                <a:cs typeface="Times New Roman"/>
              </a:rPr>
              <a:t>Prove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that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2n</a:t>
            </a:r>
            <a:r>
              <a:rPr sz="3150" b="1" baseline="25132" dirty="0">
                <a:latin typeface="Times New Roman"/>
                <a:cs typeface="Times New Roman"/>
              </a:rPr>
              <a:t>2</a:t>
            </a:r>
            <a:r>
              <a:rPr sz="3150" b="1" spc="382" baseline="25132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=</a:t>
            </a:r>
            <a:r>
              <a:rPr sz="3200" b="1" spc="-2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O(n</a:t>
            </a:r>
            <a:r>
              <a:rPr sz="3150" b="1" baseline="25132" dirty="0">
                <a:latin typeface="Times New Roman"/>
                <a:cs typeface="Times New Roman"/>
              </a:rPr>
              <a:t>3</a:t>
            </a:r>
            <a:r>
              <a:rPr sz="3200" b="1" dirty="0">
                <a:latin typeface="Times New Roman"/>
                <a:cs typeface="Times New Roman"/>
              </a:rPr>
              <a:t>)</a:t>
            </a:r>
            <a:endParaRPr sz="320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  <a:spcBef>
                <a:spcPts val="2690"/>
              </a:spcBef>
            </a:pPr>
            <a:r>
              <a:rPr sz="3200" b="1" spc="-10" dirty="0">
                <a:latin typeface="Times New Roman"/>
                <a:cs typeface="Times New Roman"/>
              </a:rPr>
              <a:t>Proof</a:t>
            </a:r>
            <a:endParaRPr sz="320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  <a:spcBef>
                <a:spcPts val="2690"/>
              </a:spcBef>
              <a:tabLst>
                <a:tab pos="6628130" algn="l"/>
              </a:tabLst>
            </a:pPr>
            <a:r>
              <a:rPr sz="3200" dirty="0">
                <a:latin typeface="Times New Roman"/>
                <a:cs typeface="Times New Roman"/>
              </a:rPr>
              <a:t>Assume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that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f(n)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=</a:t>
            </a:r>
            <a:r>
              <a:rPr sz="3200" spc="5" dirty="0">
                <a:latin typeface="Times New Roman"/>
                <a:cs typeface="Times New Roman"/>
              </a:rPr>
              <a:t> 2n</a:t>
            </a:r>
            <a:r>
              <a:rPr sz="3150" spc="7" baseline="25132" dirty="0">
                <a:latin typeface="Times New Roman"/>
                <a:cs typeface="Times New Roman"/>
              </a:rPr>
              <a:t>2</a:t>
            </a:r>
            <a:r>
              <a:rPr sz="3200" spc="5" dirty="0">
                <a:latin typeface="Times New Roman"/>
                <a:cs typeface="Times New Roman"/>
              </a:rPr>
              <a:t>,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and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g(n)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=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15" dirty="0">
                <a:latin typeface="Times New Roman"/>
                <a:cs typeface="Times New Roman"/>
              </a:rPr>
              <a:t>n</a:t>
            </a:r>
            <a:r>
              <a:rPr sz="3150" spc="22" baseline="25132" dirty="0">
                <a:latin typeface="Times New Roman"/>
                <a:cs typeface="Times New Roman"/>
              </a:rPr>
              <a:t>3</a:t>
            </a:r>
            <a:r>
              <a:rPr sz="3150" spc="390" baseline="25132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,	f(n)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=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O(g(n))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?</a:t>
            </a:r>
            <a:endParaRPr sz="3200">
              <a:latin typeface="Times New Roman"/>
              <a:cs typeface="Times New Roman"/>
            </a:endParaRPr>
          </a:p>
          <a:p>
            <a:pPr marL="76200" marR="1691005">
              <a:lnSpc>
                <a:spcPct val="170000"/>
              </a:lnSpc>
              <a:tabLst>
                <a:tab pos="5001895" algn="l"/>
              </a:tabLst>
            </a:pPr>
            <a:r>
              <a:rPr sz="3200" dirty="0">
                <a:latin typeface="Times New Roman"/>
                <a:cs typeface="Times New Roman"/>
              </a:rPr>
              <a:t>Now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we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have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to find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the existence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of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 and</a:t>
            </a:r>
            <a:r>
              <a:rPr sz="3200" spc="10" dirty="0">
                <a:latin typeface="Times New Roman"/>
                <a:cs typeface="Times New Roman"/>
              </a:rPr>
              <a:t> n</a:t>
            </a:r>
            <a:r>
              <a:rPr sz="3150" spc="15" baseline="-21164" dirty="0">
                <a:latin typeface="Times New Roman"/>
                <a:cs typeface="Times New Roman"/>
              </a:rPr>
              <a:t>0 </a:t>
            </a:r>
            <a:r>
              <a:rPr sz="3150" spc="-765" baseline="-21164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f(n)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≤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c.g(n)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Wingdings"/>
                <a:cs typeface="Wingdings"/>
              </a:rPr>
              <a:t>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spc="10" dirty="0">
                <a:latin typeface="Times New Roman"/>
                <a:cs typeface="Times New Roman"/>
              </a:rPr>
              <a:t>2n</a:t>
            </a:r>
            <a:r>
              <a:rPr sz="3150" spc="15" baseline="25132" dirty="0">
                <a:latin typeface="Times New Roman"/>
                <a:cs typeface="Times New Roman"/>
              </a:rPr>
              <a:t>2</a:t>
            </a:r>
            <a:r>
              <a:rPr sz="3150" spc="390" baseline="25132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≤ </a:t>
            </a:r>
            <a:r>
              <a:rPr sz="3200" spc="5" dirty="0">
                <a:latin typeface="Times New Roman"/>
                <a:cs typeface="Times New Roman"/>
              </a:rPr>
              <a:t>c.n</a:t>
            </a:r>
            <a:r>
              <a:rPr sz="3150" spc="7" baseline="25132" dirty="0">
                <a:latin typeface="Times New Roman"/>
                <a:cs typeface="Times New Roman"/>
              </a:rPr>
              <a:t>3 </a:t>
            </a:r>
            <a:r>
              <a:rPr sz="3200" dirty="0">
                <a:latin typeface="Wingdings"/>
                <a:cs typeface="Wingdings"/>
              </a:rPr>
              <a:t></a:t>
            </a:r>
            <a:r>
              <a:rPr sz="3200" dirty="0">
                <a:latin typeface="Times New Roman"/>
                <a:cs typeface="Times New Roman"/>
              </a:rPr>
              <a:t>	2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≤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c.n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39970" y="8536051"/>
            <a:ext cx="8512175" cy="1343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526280" algn="l"/>
              </a:tabLst>
            </a:pPr>
            <a:r>
              <a:rPr sz="3200" dirty="0">
                <a:latin typeface="Times New Roman"/>
                <a:cs typeface="Times New Roman"/>
              </a:rPr>
              <a:t>if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we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take,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=</a:t>
            </a:r>
            <a:r>
              <a:rPr sz="3200" spc="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1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and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spc="10" dirty="0">
                <a:latin typeface="Times New Roman"/>
                <a:cs typeface="Times New Roman"/>
              </a:rPr>
              <a:t>n</a:t>
            </a:r>
            <a:r>
              <a:rPr sz="3150" spc="15" baseline="-21164" dirty="0">
                <a:latin typeface="Times New Roman"/>
                <a:cs typeface="Times New Roman"/>
              </a:rPr>
              <a:t>0</a:t>
            </a:r>
            <a:r>
              <a:rPr sz="3200" spc="10" dirty="0">
                <a:latin typeface="Times New Roman"/>
                <a:cs typeface="Times New Roman"/>
              </a:rPr>
              <a:t>=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2	OR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=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2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and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spc="10" dirty="0">
                <a:latin typeface="Times New Roman"/>
                <a:cs typeface="Times New Roman"/>
              </a:rPr>
              <a:t>n</a:t>
            </a:r>
            <a:r>
              <a:rPr sz="3150" spc="15" baseline="-21164" dirty="0">
                <a:latin typeface="Times New Roman"/>
                <a:cs typeface="Times New Roman"/>
              </a:rPr>
              <a:t>0</a:t>
            </a:r>
            <a:r>
              <a:rPr sz="3200" spc="10" dirty="0">
                <a:latin typeface="Times New Roman"/>
                <a:cs typeface="Times New Roman"/>
              </a:rPr>
              <a:t>=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1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then</a:t>
            </a:r>
            <a:endParaRPr sz="32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2695"/>
              </a:spcBef>
            </a:pPr>
            <a:r>
              <a:rPr sz="3200" spc="10" dirty="0">
                <a:latin typeface="Times New Roman"/>
                <a:cs typeface="Times New Roman"/>
              </a:rPr>
              <a:t>2n</a:t>
            </a:r>
            <a:r>
              <a:rPr sz="3150" spc="15" baseline="25132" dirty="0">
                <a:latin typeface="Times New Roman"/>
                <a:cs typeface="Times New Roman"/>
              </a:rPr>
              <a:t>2</a:t>
            </a:r>
            <a:r>
              <a:rPr sz="3150" spc="375" baseline="25132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≤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c.n</a:t>
            </a:r>
            <a:r>
              <a:rPr sz="3150" spc="7" baseline="25132" dirty="0">
                <a:latin typeface="Times New Roman"/>
                <a:cs typeface="Times New Roman"/>
              </a:rPr>
              <a:t>3</a:t>
            </a:r>
            <a:r>
              <a:rPr sz="3150" spc="382" baseline="25132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, Hence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f(n)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=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O(g(n)),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 = 1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and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10" dirty="0">
                <a:latin typeface="Times New Roman"/>
                <a:cs typeface="Times New Roman"/>
              </a:rPr>
              <a:t>n</a:t>
            </a:r>
            <a:r>
              <a:rPr sz="3150" spc="15" baseline="-21164" dirty="0">
                <a:latin typeface="Times New Roman"/>
                <a:cs typeface="Times New Roman"/>
              </a:rPr>
              <a:t>0</a:t>
            </a:r>
            <a:r>
              <a:rPr sz="3200" spc="10" dirty="0">
                <a:latin typeface="Times New Roman"/>
                <a:cs typeface="Times New Roman"/>
              </a:rPr>
              <a:t>=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2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8116" y="5571744"/>
            <a:ext cx="3144012" cy="314401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7476" y="104089"/>
            <a:ext cx="10807700" cy="955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100" b="1" spc="-5" dirty="0">
                <a:solidFill>
                  <a:srgbClr val="EDEBE0"/>
                </a:solidFill>
                <a:latin typeface="Times New Roman"/>
                <a:cs typeface="Times New Roman"/>
              </a:rPr>
              <a:t>Example of</a:t>
            </a:r>
            <a:r>
              <a:rPr sz="6100" b="1" spc="-320" dirty="0">
                <a:solidFill>
                  <a:srgbClr val="EDEBE0"/>
                </a:solidFill>
                <a:latin typeface="Times New Roman"/>
                <a:cs typeface="Times New Roman"/>
              </a:rPr>
              <a:t> </a:t>
            </a:r>
            <a:r>
              <a:rPr sz="6100" b="1" spc="-5" dirty="0">
                <a:solidFill>
                  <a:srgbClr val="EDEBE0"/>
                </a:solidFill>
                <a:latin typeface="Times New Roman"/>
                <a:cs typeface="Times New Roman"/>
              </a:rPr>
              <a:t>Asymptotic</a:t>
            </a:r>
            <a:r>
              <a:rPr sz="6100" b="1" spc="20" dirty="0">
                <a:solidFill>
                  <a:srgbClr val="EDEBE0"/>
                </a:solidFill>
                <a:latin typeface="Times New Roman"/>
                <a:cs typeface="Times New Roman"/>
              </a:rPr>
              <a:t> </a:t>
            </a:r>
            <a:r>
              <a:rPr sz="6100" b="1" spc="-5" dirty="0">
                <a:solidFill>
                  <a:srgbClr val="EDEBE0"/>
                </a:solidFill>
                <a:latin typeface="Times New Roman"/>
                <a:cs typeface="Times New Roman"/>
              </a:rPr>
              <a:t>Notation</a:t>
            </a:r>
            <a:endParaRPr sz="61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6142" y="1377136"/>
            <a:ext cx="8608060" cy="1391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40" dirty="0">
                <a:latin typeface="Times New Roman"/>
                <a:cs typeface="Times New Roman"/>
              </a:rPr>
              <a:t>O-</a:t>
            </a:r>
            <a:r>
              <a:rPr sz="4000" b="1" spc="175" dirty="0">
                <a:latin typeface="Times New Roman"/>
                <a:cs typeface="Times New Roman"/>
              </a:rPr>
              <a:t> </a:t>
            </a:r>
            <a:r>
              <a:rPr sz="4000" b="1" spc="55" dirty="0">
                <a:latin typeface="Times New Roman"/>
                <a:cs typeface="Times New Roman"/>
              </a:rPr>
              <a:t>Big</a:t>
            </a:r>
            <a:r>
              <a:rPr sz="4000" b="1" spc="155" dirty="0">
                <a:latin typeface="Times New Roman"/>
                <a:cs typeface="Times New Roman"/>
              </a:rPr>
              <a:t> </a:t>
            </a:r>
            <a:r>
              <a:rPr sz="4000" b="1" spc="40" dirty="0">
                <a:latin typeface="Times New Roman"/>
                <a:cs typeface="Times New Roman"/>
              </a:rPr>
              <a:t>Oh</a:t>
            </a:r>
            <a:endParaRPr sz="4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95"/>
              </a:spcBef>
              <a:tabLst>
                <a:tab pos="7249159" algn="l"/>
                <a:tab pos="7788275" algn="l"/>
              </a:tabLst>
            </a:pPr>
            <a:r>
              <a:rPr sz="2800" spc="65" dirty="0">
                <a:latin typeface="Times New Roman"/>
                <a:cs typeface="Times New Roman"/>
              </a:rPr>
              <a:t>f(n)</a:t>
            </a:r>
            <a:r>
              <a:rPr sz="2800" spc="19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=</a:t>
            </a:r>
            <a:r>
              <a:rPr sz="2800" spc="200" dirty="0">
                <a:latin typeface="Times New Roman"/>
                <a:cs typeface="Times New Roman"/>
              </a:rPr>
              <a:t> </a:t>
            </a:r>
            <a:r>
              <a:rPr sz="2800" spc="75" dirty="0">
                <a:latin typeface="Times New Roman"/>
                <a:cs typeface="Times New Roman"/>
              </a:rPr>
              <a:t>O(g(n))</a:t>
            </a:r>
            <a:r>
              <a:rPr sz="2800" spc="210" dirty="0">
                <a:latin typeface="Times New Roman"/>
                <a:cs typeface="Times New Roman"/>
              </a:rPr>
              <a:t> </a:t>
            </a:r>
            <a:r>
              <a:rPr sz="2800" spc="45" dirty="0">
                <a:latin typeface="Times New Roman"/>
                <a:cs typeface="Times New Roman"/>
              </a:rPr>
              <a:t>if</a:t>
            </a:r>
            <a:r>
              <a:rPr sz="2800" spc="195" dirty="0">
                <a:latin typeface="Times New Roman"/>
                <a:cs typeface="Times New Roman"/>
              </a:rPr>
              <a:t> </a:t>
            </a:r>
            <a:r>
              <a:rPr sz="2800" spc="70" dirty="0">
                <a:latin typeface="Times New Roman"/>
                <a:cs typeface="Times New Roman"/>
              </a:rPr>
              <a:t>there</a:t>
            </a:r>
            <a:r>
              <a:rPr sz="2800" spc="185" dirty="0">
                <a:latin typeface="Times New Roman"/>
                <a:cs typeface="Times New Roman"/>
              </a:rPr>
              <a:t> </a:t>
            </a:r>
            <a:r>
              <a:rPr sz="2800" spc="75" dirty="0">
                <a:latin typeface="Times New Roman"/>
                <a:cs typeface="Times New Roman"/>
              </a:rPr>
              <a:t>exists</a:t>
            </a:r>
            <a:r>
              <a:rPr sz="2800" spc="17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</a:t>
            </a:r>
            <a:r>
              <a:rPr sz="2800" spc="195" dirty="0">
                <a:latin typeface="Times New Roman"/>
                <a:cs typeface="Times New Roman"/>
              </a:rPr>
              <a:t> </a:t>
            </a:r>
            <a:r>
              <a:rPr sz="2800" spc="80" dirty="0">
                <a:latin typeface="Times New Roman"/>
                <a:cs typeface="Times New Roman"/>
              </a:rPr>
              <a:t>positive</a:t>
            </a:r>
            <a:r>
              <a:rPr sz="2800" spc="155" dirty="0">
                <a:latin typeface="Times New Roman"/>
                <a:cs typeface="Times New Roman"/>
              </a:rPr>
              <a:t> </a:t>
            </a:r>
            <a:r>
              <a:rPr sz="2800" spc="75" dirty="0">
                <a:latin typeface="Times New Roman"/>
                <a:cs typeface="Times New Roman"/>
              </a:rPr>
              <a:t>integer	</a:t>
            </a:r>
            <a:r>
              <a:rPr sz="2800" b="1" spc="45" dirty="0">
                <a:latin typeface="Times New Roman"/>
                <a:cs typeface="Times New Roman"/>
              </a:rPr>
              <a:t>n</a:t>
            </a:r>
            <a:r>
              <a:rPr sz="2000" spc="45" dirty="0">
                <a:latin typeface="Times New Roman"/>
                <a:cs typeface="Times New Roman"/>
              </a:rPr>
              <a:t>0	</a:t>
            </a:r>
            <a:r>
              <a:rPr sz="2800" spc="55" dirty="0">
                <a:latin typeface="Times New Roman"/>
                <a:cs typeface="Times New Roman"/>
              </a:rPr>
              <a:t>and</a:t>
            </a:r>
            <a:r>
              <a:rPr sz="2800" spc="1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6142" y="3104514"/>
            <a:ext cx="44665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80" dirty="0">
                <a:latin typeface="Times New Roman"/>
                <a:cs typeface="Times New Roman"/>
              </a:rPr>
              <a:t>positive</a:t>
            </a:r>
            <a:r>
              <a:rPr sz="2800" spc="140" dirty="0">
                <a:latin typeface="Times New Roman"/>
                <a:cs typeface="Times New Roman"/>
              </a:rPr>
              <a:t> </a:t>
            </a:r>
            <a:r>
              <a:rPr sz="2800" spc="75" dirty="0">
                <a:latin typeface="Times New Roman"/>
                <a:cs typeface="Times New Roman"/>
              </a:rPr>
              <a:t>constant</a:t>
            </a:r>
            <a:r>
              <a:rPr sz="2800" spc="215" dirty="0">
                <a:latin typeface="Times New Roman"/>
                <a:cs typeface="Times New Roman"/>
              </a:rPr>
              <a:t> </a:t>
            </a:r>
            <a:r>
              <a:rPr sz="2800" b="1" spc="40" dirty="0">
                <a:latin typeface="Times New Roman"/>
                <a:cs typeface="Times New Roman"/>
              </a:rPr>
              <a:t>c</a:t>
            </a:r>
            <a:r>
              <a:rPr sz="2800" spc="40" dirty="0">
                <a:latin typeface="Times New Roman"/>
                <a:cs typeface="Times New Roman"/>
              </a:rPr>
              <a:t>,</a:t>
            </a:r>
            <a:r>
              <a:rPr sz="2800" spc="185" dirty="0">
                <a:latin typeface="Times New Roman"/>
                <a:cs typeface="Times New Roman"/>
              </a:rPr>
              <a:t> </a:t>
            </a:r>
            <a:r>
              <a:rPr sz="2800" spc="65" dirty="0">
                <a:latin typeface="Times New Roman"/>
                <a:cs typeface="Times New Roman"/>
              </a:rPr>
              <a:t>such</a:t>
            </a:r>
            <a:r>
              <a:rPr sz="2800" spc="165" dirty="0">
                <a:latin typeface="Times New Roman"/>
                <a:cs typeface="Times New Roman"/>
              </a:rPr>
              <a:t> </a:t>
            </a:r>
            <a:r>
              <a:rPr sz="2800" spc="65" dirty="0">
                <a:latin typeface="Times New Roman"/>
                <a:cs typeface="Times New Roman"/>
              </a:rPr>
              <a:t>that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98058" y="3002406"/>
            <a:ext cx="36982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90" dirty="0">
                <a:latin typeface="Times New Roman"/>
                <a:cs typeface="Times New Roman"/>
              </a:rPr>
              <a:t>f(n)</a:t>
            </a:r>
            <a:r>
              <a:rPr sz="3600" b="1" spc="95" dirty="0">
                <a:latin typeface="Times New Roman"/>
                <a:cs typeface="Times New Roman"/>
              </a:rPr>
              <a:t>≤</a:t>
            </a:r>
            <a:r>
              <a:rPr sz="3600" b="1" spc="90" dirty="0">
                <a:latin typeface="Times New Roman"/>
                <a:cs typeface="Times New Roman"/>
              </a:rPr>
              <a:t>c.g(n</a:t>
            </a:r>
            <a:r>
              <a:rPr sz="3600" b="1" dirty="0">
                <a:latin typeface="Times New Roman"/>
                <a:cs typeface="Times New Roman"/>
              </a:rPr>
              <a:t>)</a:t>
            </a:r>
            <a:r>
              <a:rPr sz="3600" b="1" spc="215" dirty="0">
                <a:latin typeface="Times New Roman"/>
                <a:cs typeface="Times New Roman"/>
              </a:rPr>
              <a:t> </a:t>
            </a:r>
            <a:r>
              <a:rPr sz="3600" b="1" spc="-1340" dirty="0">
                <a:latin typeface="Yu Gothic UI"/>
                <a:cs typeface="Yu Gothic UI"/>
              </a:rPr>
              <a:t>∀</a:t>
            </a:r>
            <a:r>
              <a:rPr sz="3600" b="1" spc="60" dirty="0">
                <a:latin typeface="Yu Gothic UI"/>
                <a:cs typeface="Yu Gothic UI"/>
              </a:rPr>
              <a:t> </a:t>
            </a:r>
            <a:r>
              <a:rPr sz="3600" b="1" spc="90" dirty="0">
                <a:latin typeface="Times New Roman"/>
                <a:cs typeface="Times New Roman"/>
              </a:rPr>
              <a:t>n</a:t>
            </a:r>
            <a:r>
              <a:rPr sz="3600" b="1" spc="95" dirty="0">
                <a:latin typeface="Times New Roman"/>
                <a:cs typeface="Times New Roman"/>
              </a:rPr>
              <a:t>≥</a:t>
            </a:r>
            <a:r>
              <a:rPr sz="3600" b="1" spc="105" dirty="0">
                <a:latin typeface="Times New Roman"/>
                <a:cs typeface="Times New Roman"/>
              </a:rPr>
              <a:t>n</a:t>
            </a:r>
            <a:r>
              <a:rPr sz="2000" b="1" dirty="0">
                <a:latin typeface="Times New Roman"/>
                <a:cs typeface="Times New Roman"/>
              </a:rPr>
              <a:t>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8293" y="3732332"/>
            <a:ext cx="10394950" cy="5589270"/>
          </a:xfrm>
          <a:prstGeom prst="rect">
            <a:avLst/>
          </a:prstGeom>
        </p:spPr>
        <p:txBody>
          <a:bodyPr vert="horz" wrap="square" lIns="0" tIns="17081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345"/>
              </a:spcBef>
            </a:pPr>
            <a:r>
              <a:rPr sz="3200" b="1" spc="-5" dirty="0">
                <a:latin typeface="Calibri"/>
                <a:cs typeface="Calibri"/>
              </a:rPr>
              <a:t>Example-3</a:t>
            </a:r>
            <a:endParaRPr sz="3200">
              <a:latin typeface="Calibri"/>
              <a:cs typeface="Calibri"/>
            </a:endParaRPr>
          </a:p>
          <a:p>
            <a:pPr marL="63500">
              <a:lnSpc>
                <a:spcPct val="100000"/>
              </a:lnSpc>
              <a:spcBef>
                <a:spcPts val="1085"/>
              </a:spcBef>
            </a:pPr>
            <a:r>
              <a:rPr sz="2800" dirty="0">
                <a:latin typeface="Times New Roman"/>
                <a:cs typeface="Times New Roman"/>
              </a:rPr>
              <a:t>Prove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that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1000.n</a:t>
            </a:r>
            <a:r>
              <a:rPr sz="2775" b="1" baseline="25525" dirty="0">
                <a:latin typeface="Times New Roman"/>
                <a:cs typeface="Times New Roman"/>
              </a:rPr>
              <a:t>2</a:t>
            </a:r>
            <a:r>
              <a:rPr sz="2775" b="1" spc="-22" baseline="2552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+</a:t>
            </a:r>
            <a:r>
              <a:rPr sz="2800" b="1" spc="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1000.n</a:t>
            </a:r>
            <a:r>
              <a:rPr sz="2800" b="1" spc="-1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= </a:t>
            </a:r>
            <a:r>
              <a:rPr sz="2800" b="1" dirty="0">
                <a:latin typeface="Times New Roman"/>
                <a:cs typeface="Times New Roman"/>
              </a:rPr>
              <a:t>O(n</a:t>
            </a:r>
            <a:r>
              <a:rPr sz="2775" b="1" baseline="25525" dirty="0">
                <a:latin typeface="Times New Roman"/>
                <a:cs typeface="Times New Roman"/>
              </a:rPr>
              <a:t>2</a:t>
            </a:r>
            <a:r>
              <a:rPr sz="2800" b="1" dirty="0"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spcBef>
                <a:spcPts val="2350"/>
              </a:spcBef>
            </a:pPr>
            <a:r>
              <a:rPr sz="2800" b="1" spc="-15" dirty="0">
                <a:latin typeface="Times New Roman"/>
                <a:cs typeface="Times New Roman"/>
              </a:rPr>
              <a:t>Proof</a:t>
            </a:r>
            <a:endParaRPr sz="28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spcBef>
                <a:spcPts val="2355"/>
              </a:spcBef>
            </a:pPr>
            <a:r>
              <a:rPr sz="2800" spc="-5" dirty="0">
                <a:latin typeface="Times New Roman"/>
                <a:cs typeface="Times New Roman"/>
              </a:rPr>
              <a:t>Assume that f(n) = </a:t>
            </a:r>
            <a:r>
              <a:rPr sz="2800" dirty="0">
                <a:latin typeface="Times New Roman"/>
                <a:cs typeface="Times New Roman"/>
              </a:rPr>
              <a:t>1000.n</a:t>
            </a:r>
            <a:r>
              <a:rPr sz="2775" baseline="25525" dirty="0">
                <a:latin typeface="Times New Roman"/>
                <a:cs typeface="Times New Roman"/>
              </a:rPr>
              <a:t>2</a:t>
            </a:r>
            <a:r>
              <a:rPr sz="2775" spc="-30" baseline="255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+ </a:t>
            </a:r>
            <a:r>
              <a:rPr sz="2800" dirty="0">
                <a:latin typeface="Times New Roman"/>
                <a:cs typeface="Times New Roman"/>
              </a:rPr>
              <a:t>1000.n,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and </a:t>
            </a:r>
            <a:r>
              <a:rPr sz="2800" dirty="0">
                <a:latin typeface="Times New Roman"/>
                <a:cs typeface="Times New Roman"/>
              </a:rPr>
              <a:t>g(n) </a:t>
            </a:r>
            <a:r>
              <a:rPr sz="2800" spc="-5" dirty="0">
                <a:latin typeface="Times New Roman"/>
                <a:cs typeface="Times New Roman"/>
              </a:rPr>
              <a:t>= </a:t>
            </a:r>
            <a:r>
              <a:rPr sz="2800" spc="5" dirty="0">
                <a:latin typeface="Times New Roman"/>
                <a:cs typeface="Times New Roman"/>
              </a:rPr>
              <a:t>n</a:t>
            </a:r>
            <a:r>
              <a:rPr sz="2775" spc="7" baseline="25525" dirty="0">
                <a:latin typeface="Times New Roman"/>
                <a:cs typeface="Times New Roman"/>
              </a:rPr>
              <a:t>2</a:t>
            </a:r>
            <a:endParaRPr sz="2775" baseline="25525">
              <a:latin typeface="Times New Roman"/>
              <a:cs typeface="Times New Roman"/>
            </a:endParaRPr>
          </a:p>
          <a:p>
            <a:pPr marL="63500" marR="43180">
              <a:lnSpc>
                <a:spcPts val="5710"/>
              </a:lnSpc>
              <a:spcBef>
                <a:spcPts val="585"/>
              </a:spcBef>
            </a:pPr>
            <a:r>
              <a:rPr sz="2800" spc="-120" dirty="0">
                <a:latin typeface="Times New Roman"/>
                <a:cs typeface="Times New Roman"/>
              </a:rPr>
              <a:t>We </a:t>
            </a:r>
            <a:r>
              <a:rPr sz="2800" spc="-5" dirty="0">
                <a:latin typeface="Times New Roman"/>
                <a:cs typeface="Times New Roman"/>
              </a:rPr>
              <a:t>have to find existence of c and </a:t>
            </a:r>
            <a:r>
              <a:rPr sz="2800" spc="5" dirty="0">
                <a:latin typeface="Times New Roman"/>
                <a:cs typeface="Times New Roman"/>
              </a:rPr>
              <a:t>n</a:t>
            </a:r>
            <a:r>
              <a:rPr sz="2775" spc="7" baseline="-21021" dirty="0">
                <a:latin typeface="Times New Roman"/>
                <a:cs typeface="Times New Roman"/>
              </a:rPr>
              <a:t>0</a:t>
            </a:r>
            <a:r>
              <a:rPr sz="2775" spc="15" baseline="-21021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such that 0 ≤ f(n) ≤ c.g(n) </a:t>
            </a:r>
            <a:r>
              <a:rPr sz="2800" spc="-5" dirty="0">
                <a:latin typeface="Segoe UI"/>
                <a:cs typeface="Segoe UI"/>
              </a:rPr>
              <a:t>ꓯ </a:t>
            </a:r>
            <a:r>
              <a:rPr sz="2800" spc="-5" dirty="0">
                <a:latin typeface="Times New Roman"/>
                <a:cs typeface="Times New Roman"/>
              </a:rPr>
              <a:t>n </a:t>
            </a:r>
            <a:r>
              <a:rPr sz="2800" spc="-5" dirty="0">
                <a:latin typeface="Symbol"/>
                <a:cs typeface="Symbol"/>
              </a:rPr>
              <a:t>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n</a:t>
            </a:r>
            <a:r>
              <a:rPr sz="2775" spc="7" baseline="-21021" dirty="0">
                <a:latin typeface="Times New Roman"/>
                <a:cs typeface="Times New Roman"/>
              </a:rPr>
              <a:t>0 </a:t>
            </a:r>
            <a:r>
              <a:rPr sz="2775" spc="-675" baseline="-21021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1000.n</a:t>
            </a:r>
            <a:r>
              <a:rPr sz="2775" baseline="25525" dirty="0">
                <a:latin typeface="Times New Roman"/>
                <a:cs typeface="Times New Roman"/>
              </a:rPr>
              <a:t>2</a:t>
            </a:r>
            <a:r>
              <a:rPr sz="2775" spc="-37" baseline="255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+ 1000.n ≤ </a:t>
            </a:r>
            <a:r>
              <a:rPr sz="2800" dirty="0">
                <a:latin typeface="Times New Roman"/>
                <a:cs typeface="Times New Roman"/>
              </a:rPr>
              <a:t>c.n</a:t>
            </a:r>
            <a:r>
              <a:rPr sz="2775" baseline="25525" dirty="0">
                <a:latin typeface="Times New Roman"/>
                <a:cs typeface="Times New Roman"/>
              </a:rPr>
              <a:t>2</a:t>
            </a:r>
            <a:endParaRPr sz="2775" baseline="25525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spcBef>
                <a:spcPts val="1770"/>
              </a:spcBef>
              <a:tabLst>
                <a:tab pos="4107815" algn="l"/>
              </a:tabLst>
            </a:pPr>
            <a:r>
              <a:rPr sz="2800" dirty="0">
                <a:latin typeface="Times New Roman"/>
                <a:cs typeface="Times New Roman"/>
              </a:rPr>
              <a:t>1000.n</a:t>
            </a:r>
            <a:r>
              <a:rPr sz="2775" baseline="25525" dirty="0">
                <a:latin typeface="Times New Roman"/>
                <a:cs typeface="Times New Roman"/>
              </a:rPr>
              <a:t>2</a:t>
            </a:r>
            <a:r>
              <a:rPr sz="2775" spc="-22" baseline="255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+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1000n</a:t>
            </a:r>
            <a:r>
              <a:rPr sz="2775" baseline="25525" dirty="0">
                <a:latin typeface="Times New Roman"/>
                <a:cs typeface="Times New Roman"/>
              </a:rPr>
              <a:t>2</a:t>
            </a:r>
            <a:r>
              <a:rPr sz="2775" spc="-15" baseline="255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=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2000.n</a:t>
            </a:r>
            <a:r>
              <a:rPr sz="2775" baseline="25525" dirty="0">
                <a:latin typeface="Times New Roman"/>
                <a:cs typeface="Times New Roman"/>
              </a:rPr>
              <a:t>2	</a:t>
            </a:r>
            <a:r>
              <a:rPr sz="2800" spc="-5" dirty="0">
                <a:latin typeface="Times New Roman"/>
                <a:cs typeface="Times New Roman"/>
              </a:rPr>
              <a:t>=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c.n</a:t>
            </a:r>
            <a:r>
              <a:rPr sz="2775" baseline="25525" dirty="0">
                <a:latin typeface="Times New Roman"/>
                <a:cs typeface="Times New Roman"/>
              </a:rPr>
              <a:t>2</a:t>
            </a:r>
            <a:endParaRPr sz="2775" baseline="25525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spcBef>
                <a:spcPts val="2355"/>
              </a:spcBef>
            </a:pPr>
            <a:r>
              <a:rPr sz="2800" dirty="0">
                <a:latin typeface="Times New Roman"/>
                <a:cs typeface="Times New Roman"/>
              </a:rPr>
              <a:t>for</a:t>
            </a:r>
            <a:r>
              <a:rPr sz="2800" spc="-5" dirty="0">
                <a:latin typeface="Times New Roman"/>
                <a:cs typeface="Times New Roman"/>
              </a:rPr>
              <a:t> c =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2000,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1000.n</a:t>
            </a:r>
            <a:r>
              <a:rPr sz="2775" baseline="25525" dirty="0">
                <a:latin typeface="Times New Roman"/>
                <a:cs typeface="Times New Roman"/>
              </a:rPr>
              <a:t>2</a:t>
            </a:r>
            <a:r>
              <a:rPr sz="2775" spc="-30" baseline="255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+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1000.n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≤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2000.n</a:t>
            </a:r>
            <a:r>
              <a:rPr sz="2775" baseline="25525" dirty="0">
                <a:latin typeface="Times New Roman"/>
                <a:cs typeface="Times New Roman"/>
              </a:rPr>
              <a:t>2</a:t>
            </a:r>
            <a:endParaRPr sz="2775" baseline="25525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67993" y="9595205"/>
            <a:ext cx="116706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Times New Roman"/>
                <a:cs typeface="Times New Roman"/>
              </a:rPr>
              <a:t>this is true</a:t>
            </a:r>
            <a:r>
              <a:rPr sz="2800" b="1" dirty="0">
                <a:latin typeface="Times New Roman"/>
                <a:cs typeface="Times New Roman"/>
              </a:rPr>
              <a:t> for</a:t>
            </a:r>
            <a:r>
              <a:rPr sz="2800" b="1" spc="-5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all</a:t>
            </a:r>
            <a:r>
              <a:rPr sz="2800" b="1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value</a:t>
            </a:r>
            <a:r>
              <a:rPr sz="2800" b="1" spc="-1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of</a:t>
            </a:r>
            <a:r>
              <a:rPr sz="2800" b="1" spc="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n</a:t>
            </a:r>
            <a:r>
              <a:rPr sz="2800" b="1" spc="3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Symbol"/>
                <a:cs typeface="Symbol"/>
              </a:rPr>
              <a:t>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1 ,</a:t>
            </a:r>
            <a:r>
              <a:rPr sz="2800" b="1" spc="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Hence </a:t>
            </a:r>
            <a:r>
              <a:rPr sz="2800" b="1" dirty="0">
                <a:latin typeface="Times New Roman"/>
                <a:cs typeface="Times New Roman"/>
              </a:rPr>
              <a:t>f(n)</a:t>
            </a:r>
            <a:r>
              <a:rPr sz="2800" b="1" spc="1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=</a:t>
            </a:r>
            <a:r>
              <a:rPr sz="2800" b="1" spc="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O(g(n))</a:t>
            </a:r>
            <a:r>
              <a:rPr sz="2800" b="1" spc="1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for</a:t>
            </a:r>
            <a:r>
              <a:rPr sz="2800" b="1" spc="-5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c =</a:t>
            </a:r>
            <a:r>
              <a:rPr sz="2800" b="1" dirty="0">
                <a:latin typeface="Times New Roman"/>
                <a:cs typeface="Times New Roman"/>
              </a:rPr>
              <a:t> 2000</a:t>
            </a:r>
            <a:r>
              <a:rPr sz="2800" b="1" spc="-1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and</a:t>
            </a:r>
            <a:r>
              <a:rPr sz="2800" b="1" dirty="0">
                <a:latin typeface="Times New Roman"/>
                <a:cs typeface="Times New Roman"/>
              </a:rPr>
              <a:t> </a:t>
            </a:r>
            <a:r>
              <a:rPr sz="2800" b="1" spc="25" dirty="0">
                <a:latin typeface="Times New Roman"/>
                <a:cs typeface="Times New Roman"/>
              </a:rPr>
              <a:t>n</a:t>
            </a:r>
            <a:r>
              <a:rPr sz="2775" b="1" spc="37" baseline="-21021" dirty="0">
                <a:latin typeface="Times New Roman"/>
                <a:cs typeface="Times New Roman"/>
              </a:rPr>
              <a:t>0</a:t>
            </a:r>
            <a:r>
              <a:rPr sz="2775" b="1" spc="367" baseline="-21021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=</a:t>
            </a:r>
            <a:r>
              <a:rPr sz="2800" b="1" spc="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1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30884" y="5143500"/>
            <a:ext cx="3142488" cy="314401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848" y="104089"/>
            <a:ext cx="10808335" cy="955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100" b="1" spc="-5" dirty="0">
                <a:solidFill>
                  <a:srgbClr val="EDEBE0"/>
                </a:solidFill>
                <a:latin typeface="Times New Roman"/>
                <a:cs typeface="Times New Roman"/>
              </a:rPr>
              <a:t>Example of</a:t>
            </a:r>
            <a:r>
              <a:rPr sz="6100" b="1" spc="-315" dirty="0">
                <a:solidFill>
                  <a:srgbClr val="EDEBE0"/>
                </a:solidFill>
                <a:latin typeface="Times New Roman"/>
                <a:cs typeface="Times New Roman"/>
              </a:rPr>
              <a:t> </a:t>
            </a:r>
            <a:r>
              <a:rPr sz="6100" b="1" spc="-5" dirty="0">
                <a:solidFill>
                  <a:srgbClr val="EDEBE0"/>
                </a:solidFill>
                <a:latin typeface="Times New Roman"/>
                <a:cs typeface="Times New Roman"/>
              </a:rPr>
              <a:t>Asymptotic</a:t>
            </a:r>
            <a:r>
              <a:rPr sz="6100" b="1" spc="20" dirty="0">
                <a:solidFill>
                  <a:srgbClr val="EDEBE0"/>
                </a:solidFill>
                <a:latin typeface="Times New Roman"/>
                <a:cs typeface="Times New Roman"/>
              </a:rPr>
              <a:t> </a:t>
            </a:r>
            <a:r>
              <a:rPr sz="6100" b="1" spc="-5" dirty="0">
                <a:solidFill>
                  <a:srgbClr val="EDEBE0"/>
                </a:solidFill>
                <a:latin typeface="Times New Roman"/>
                <a:cs typeface="Times New Roman"/>
              </a:rPr>
              <a:t>Notation</a:t>
            </a:r>
            <a:endParaRPr sz="61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7465" y="1474469"/>
            <a:ext cx="8608695" cy="1390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45" dirty="0">
                <a:latin typeface="Times New Roman"/>
                <a:cs typeface="Times New Roman"/>
              </a:rPr>
              <a:t>O-</a:t>
            </a:r>
            <a:r>
              <a:rPr sz="4000" b="1" spc="170" dirty="0">
                <a:latin typeface="Times New Roman"/>
                <a:cs typeface="Times New Roman"/>
              </a:rPr>
              <a:t> </a:t>
            </a:r>
            <a:r>
              <a:rPr sz="4000" b="1" spc="55" dirty="0">
                <a:latin typeface="Times New Roman"/>
                <a:cs typeface="Times New Roman"/>
              </a:rPr>
              <a:t>Big</a:t>
            </a:r>
            <a:r>
              <a:rPr sz="4000" b="1" spc="160" dirty="0">
                <a:latin typeface="Times New Roman"/>
                <a:cs typeface="Times New Roman"/>
              </a:rPr>
              <a:t> </a:t>
            </a:r>
            <a:r>
              <a:rPr sz="4000" b="1" spc="40" dirty="0">
                <a:latin typeface="Times New Roman"/>
                <a:cs typeface="Times New Roman"/>
              </a:rPr>
              <a:t>Oh</a:t>
            </a:r>
            <a:endParaRPr sz="4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90"/>
              </a:spcBef>
              <a:tabLst>
                <a:tab pos="7788275" algn="l"/>
              </a:tabLst>
            </a:pPr>
            <a:r>
              <a:rPr sz="2800" spc="70" dirty="0">
                <a:latin typeface="Times New Roman"/>
                <a:cs typeface="Times New Roman"/>
              </a:rPr>
              <a:t>f(n)</a:t>
            </a:r>
            <a:r>
              <a:rPr sz="2800" spc="19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=</a:t>
            </a:r>
            <a:r>
              <a:rPr sz="2800" spc="195" dirty="0">
                <a:latin typeface="Times New Roman"/>
                <a:cs typeface="Times New Roman"/>
              </a:rPr>
              <a:t> </a:t>
            </a:r>
            <a:r>
              <a:rPr sz="2800" spc="75" dirty="0">
                <a:latin typeface="Times New Roman"/>
                <a:cs typeface="Times New Roman"/>
              </a:rPr>
              <a:t>O(g(n))</a:t>
            </a:r>
            <a:r>
              <a:rPr sz="2800" spc="204" dirty="0">
                <a:latin typeface="Times New Roman"/>
                <a:cs typeface="Times New Roman"/>
              </a:rPr>
              <a:t> </a:t>
            </a:r>
            <a:r>
              <a:rPr sz="2800" spc="45" dirty="0">
                <a:latin typeface="Times New Roman"/>
                <a:cs typeface="Times New Roman"/>
              </a:rPr>
              <a:t>if</a:t>
            </a:r>
            <a:r>
              <a:rPr sz="2800" spc="195" dirty="0">
                <a:latin typeface="Times New Roman"/>
                <a:cs typeface="Times New Roman"/>
              </a:rPr>
              <a:t> </a:t>
            </a:r>
            <a:r>
              <a:rPr sz="2800" spc="70" dirty="0">
                <a:latin typeface="Times New Roman"/>
                <a:cs typeface="Times New Roman"/>
              </a:rPr>
              <a:t>there</a:t>
            </a:r>
            <a:r>
              <a:rPr sz="2800" spc="185" dirty="0">
                <a:latin typeface="Times New Roman"/>
                <a:cs typeface="Times New Roman"/>
              </a:rPr>
              <a:t> </a:t>
            </a:r>
            <a:r>
              <a:rPr sz="2800" spc="75" dirty="0">
                <a:latin typeface="Times New Roman"/>
                <a:cs typeface="Times New Roman"/>
              </a:rPr>
              <a:t>exists</a:t>
            </a:r>
            <a:r>
              <a:rPr sz="2800" spc="17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</a:t>
            </a:r>
            <a:r>
              <a:rPr sz="2800" spc="195" dirty="0">
                <a:latin typeface="Times New Roman"/>
                <a:cs typeface="Times New Roman"/>
              </a:rPr>
              <a:t> </a:t>
            </a:r>
            <a:r>
              <a:rPr sz="2800" spc="80" dirty="0">
                <a:latin typeface="Times New Roman"/>
                <a:cs typeface="Times New Roman"/>
              </a:rPr>
              <a:t>positive</a:t>
            </a:r>
            <a:r>
              <a:rPr sz="2800" spc="160" dirty="0">
                <a:latin typeface="Times New Roman"/>
                <a:cs typeface="Times New Roman"/>
              </a:rPr>
              <a:t> </a:t>
            </a:r>
            <a:r>
              <a:rPr sz="2800" spc="75" dirty="0">
                <a:latin typeface="Times New Roman"/>
                <a:cs typeface="Times New Roman"/>
              </a:rPr>
              <a:t>integer</a:t>
            </a:r>
            <a:r>
              <a:rPr sz="2800" spc="325" dirty="0">
                <a:latin typeface="Times New Roman"/>
                <a:cs typeface="Times New Roman"/>
              </a:rPr>
              <a:t> </a:t>
            </a:r>
            <a:r>
              <a:rPr sz="2800" b="1" spc="50" dirty="0">
                <a:latin typeface="Times New Roman"/>
                <a:cs typeface="Times New Roman"/>
              </a:rPr>
              <a:t>n</a:t>
            </a:r>
            <a:r>
              <a:rPr sz="2000" spc="50" dirty="0">
                <a:latin typeface="Times New Roman"/>
                <a:cs typeface="Times New Roman"/>
              </a:rPr>
              <a:t>0	</a:t>
            </a:r>
            <a:r>
              <a:rPr sz="2800" spc="55" dirty="0">
                <a:latin typeface="Times New Roman"/>
                <a:cs typeface="Times New Roman"/>
              </a:rPr>
              <a:t>and</a:t>
            </a:r>
            <a:r>
              <a:rPr sz="2800" spc="114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7465" y="3201415"/>
            <a:ext cx="44665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80" dirty="0">
                <a:latin typeface="Times New Roman"/>
                <a:cs typeface="Times New Roman"/>
              </a:rPr>
              <a:t>positive</a:t>
            </a:r>
            <a:r>
              <a:rPr sz="2800" spc="140" dirty="0">
                <a:latin typeface="Times New Roman"/>
                <a:cs typeface="Times New Roman"/>
              </a:rPr>
              <a:t> </a:t>
            </a:r>
            <a:r>
              <a:rPr sz="2800" spc="75" dirty="0">
                <a:latin typeface="Times New Roman"/>
                <a:cs typeface="Times New Roman"/>
              </a:rPr>
              <a:t>constant</a:t>
            </a:r>
            <a:r>
              <a:rPr sz="2800" spc="215" dirty="0">
                <a:latin typeface="Times New Roman"/>
                <a:cs typeface="Times New Roman"/>
              </a:rPr>
              <a:t> </a:t>
            </a:r>
            <a:r>
              <a:rPr sz="2800" b="1" spc="40" dirty="0">
                <a:latin typeface="Times New Roman"/>
                <a:cs typeface="Times New Roman"/>
              </a:rPr>
              <a:t>c</a:t>
            </a:r>
            <a:r>
              <a:rPr sz="2800" spc="40" dirty="0">
                <a:latin typeface="Times New Roman"/>
                <a:cs typeface="Times New Roman"/>
              </a:rPr>
              <a:t>,</a:t>
            </a:r>
            <a:r>
              <a:rPr sz="2800" spc="185" dirty="0">
                <a:latin typeface="Times New Roman"/>
                <a:cs typeface="Times New Roman"/>
              </a:rPr>
              <a:t> </a:t>
            </a:r>
            <a:r>
              <a:rPr sz="2800" spc="65" dirty="0">
                <a:latin typeface="Times New Roman"/>
                <a:cs typeface="Times New Roman"/>
              </a:rPr>
              <a:t>such</a:t>
            </a:r>
            <a:r>
              <a:rPr sz="2800" spc="165" dirty="0">
                <a:latin typeface="Times New Roman"/>
                <a:cs typeface="Times New Roman"/>
              </a:rPr>
              <a:t> </a:t>
            </a:r>
            <a:r>
              <a:rPr sz="2800" spc="65" dirty="0">
                <a:latin typeface="Times New Roman"/>
                <a:cs typeface="Times New Roman"/>
              </a:rPr>
              <a:t>that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69304" y="3099307"/>
            <a:ext cx="36982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90" dirty="0">
                <a:latin typeface="Times New Roman"/>
                <a:cs typeface="Times New Roman"/>
              </a:rPr>
              <a:t>f(n)</a:t>
            </a:r>
            <a:r>
              <a:rPr sz="3600" b="1" spc="95" dirty="0">
                <a:latin typeface="Times New Roman"/>
                <a:cs typeface="Times New Roman"/>
              </a:rPr>
              <a:t>≤</a:t>
            </a:r>
            <a:r>
              <a:rPr sz="3600" b="1" spc="90" dirty="0">
                <a:latin typeface="Times New Roman"/>
                <a:cs typeface="Times New Roman"/>
              </a:rPr>
              <a:t>c.g(n</a:t>
            </a:r>
            <a:r>
              <a:rPr sz="3600" b="1" dirty="0">
                <a:latin typeface="Times New Roman"/>
                <a:cs typeface="Times New Roman"/>
              </a:rPr>
              <a:t>)</a:t>
            </a:r>
            <a:r>
              <a:rPr sz="3600" b="1" spc="215" dirty="0">
                <a:latin typeface="Times New Roman"/>
                <a:cs typeface="Times New Roman"/>
              </a:rPr>
              <a:t> </a:t>
            </a:r>
            <a:r>
              <a:rPr sz="3600" b="1" spc="-1340" dirty="0">
                <a:latin typeface="Yu Gothic UI"/>
                <a:cs typeface="Yu Gothic UI"/>
              </a:rPr>
              <a:t>∀</a:t>
            </a:r>
            <a:r>
              <a:rPr sz="3600" b="1" spc="60" dirty="0">
                <a:latin typeface="Yu Gothic UI"/>
                <a:cs typeface="Yu Gothic UI"/>
              </a:rPr>
              <a:t> </a:t>
            </a:r>
            <a:r>
              <a:rPr sz="3600" b="1" spc="90" dirty="0">
                <a:latin typeface="Times New Roman"/>
                <a:cs typeface="Times New Roman"/>
              </a:rPr>
              <a:t>n</a:t>
            </a:r>
            <a:r>
              <a:rPr sz="3600" b="1" spc="95" dirty="0">
                <a:latin typeface="Times New Roman"/>
                <a:cs typeface="Times New Roman"/>
              </a:rPr>
              <a:t>≥</a:t>
            </a:r>
            <a:r>
              <a:rPr sz="3600" b="1" spc="105" dirty="0">
                <a:latin typeface="Times New Roman"/>
                <a:cs typeface="Times New Roman"/>
              </a:rPr>
              <a:t>n</a:t>
            </a:r>
            <a:r>
              <a:rPr sz="2000" b="1" dirty="0">
                <a:latin typeface="Times New Roman"/>
                <a:cs typeface="Times New Roman"/>
              </a:rPr>
              <a:t>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50416" y="4104513"/>
            <a:ext cx="190246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latin typeface="Times New Roman"/>
                <a:cs typeface="Times New Roman"/>
              </a:rPr>
              <a:t>Ex</a:t>
            </a:r>
            <a:r>
              <a:rPr sz="3200" b="1" spc="5" dirty="0">
                <a:latin typeface="Times New Roman"/>
                <a:cs typeface="Times New Roman"/>
              </a:rPr>
              <a:t>a</a:t>
            </a:r>
            <a:r>
              <a:rPr sz="3200" b="1" dirty="0">
                <a:latin typeface="Times New Roman"/>
                <a:cs typeface="Times New Roman"/>
              </a:rPr>
              <a:t>m</a:t>
            </a:r>
            <a:r>
              <a:rPr sz="3200" b="1" spc="-10" dirty="0">
                <a:latin typeface="Times New Roman"/>
                <a:cs typeface="Times New Roman"/>
              </a:rPr>
              <a:t>p</a:t>
            </a:r>
            <a:r>
              <a:rPr sz="3200" b="1" dirty="0">
                <a:latin typeface="Times New Roman"/>
                <a:cs typeface="Times New Roman"/>
              </a:rPr>
              <a:t>l</a:t>
            </a:r>
            <a:r>
              <a:rPr sz="3200" b="1" spc="5" dirty="0">
                <a:latin typeface="Times New Roman"/>
                <a:cs typeface="Times New Roman"/>
              </a:rPr>
              <a:t>e</a:t>
            </a:r>
            <a:r>
              <a:rPr sz="3200" b="1" dirty="0">
                <a:latin typeface="Times New Roman"/>
                <a:cs typeface="Times New Roman"/>
              </a:rPr>
              <a:t>-4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97221" y="4231030"/>
            <a:ext cx="11656060" cy="19456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8541385">
              <a:lnSpc>
                <a:spcPct val="150000"/>
              </a:lnSpc>
              <a:spcBef>
                <a:spcPts val="100"/>
              </a:spcBef>
            </a:pPr>
            <a:r>
              <a:rPr sz="2800" dirty="0">
                <a:latin typeface="Times New Roman"/>
                <a:cs typeface="Times New Roman"/>
              </a:rPr>
              <a:t>Prove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that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b="1" spc="5" dirty="0">
                <a:latin typeface="Times New Roman"/>
                <a:cs typeface="Times New Roman"/>
              </a:rPr>
              <a:t>n</a:t>
            </a:r>
            <a:r>
              <a:rPr sz="2775" b="1" spc="7" baseline="25525" dirty="0">
                <a:latin typeface="Times New Roman"/>
                <a:cs typeface="Times New Roman"/>
              </a:rPr>
              <a:t>3</a:t>
            </a:r>
            <a:r>
              <a:rPr sz="2775" b="1" spc="345" baseline="2552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=</a:t>
            </a:r>
            <a:r>
              <a:rPr sz="2800" b="1" spc="-1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O(n</a:t>
            </a:r>
            <a:r>
              <a:rPr sz="2775" b="1" baseline="25525" dirty="0">
                <a:latin typeface="Times New Roman"/>
                <a:cs typeface="Times New Roman"/>
              </a:rPr>
              <a:t>2</a:t>
            </a:r>
            <a:r>
              <a:rPr sz="2800" b="1" dirty="0">
                <a:latin typeface="Times New Roman"/>
                <a:cs typeface="Times New Roman"/>
              </a:rPr>
              <a:t>) </a:t>
            </a:r>
            <a:r>
              <a:rPr sz="2800" b="1" spc="-685" dirty="0">
                <a:latin typeface="Times New Roman"/>
                <a:cs typeface="Times New Roman"/>
              </a:rPr>
              <a:t> </a:t>
            </a:r>
            <a:r>
              <a:rPr sz="2800" b="1" spc="-15" dirty="0">
                <a:latin typeface="Times New Roman"/>
                <a:cs typeface="Times New Roman"/>
              </a:rPr>
              <a:t>Proof</a:t>
            </a:r>
            <a:endParaRPr sz="28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1680"/>
              </a:spcBef>
            </a:pPr>
            <a:r>
              <a:rPr sz="2800" spc="-5" dirty="0">
                <a:latin typeface="Times New Roman"/>
                <a:cs typeface="Times New Roman"/>
              </a:rPr>
              <a:t>On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contrary we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assume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that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there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exist some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positive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constants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and</a:t>
            </a:r>
            <a:r>
              <a:rPr sz="2800" spc="3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n</a:t>
            </a:r>
            <a:r>
              <a:rPr sz="2775" spc="7" baseline="-21021" dirty="0">
                <a:latin typeface="Times New Roman"/>
                <a:cs typeface="Times New Roman"/>
              </a:rPr>
              <a:t>0</a:t>
            </a:r>
            <a:r>
              <a:rPr sz="2775" spc="375" baseline="-21021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such that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59121" y="6151524"/>
            <a:ext cx="11599545" cy="3866515"/>
          </a:xfrm>
          <a:prstGeom prst="rect">
            <a:avLst/>
          </a:prstGeom>
        </p:spPr>
        <p:txBody>
          <a:bodyPr vert="horz" wrap="square" lIns="0" tIns="226060" rIns="0" bIns="0" rtlCol="0">
            <a:spAutoFit/>
          </a:bodyPr>
          <a:lstStyle/>
          <a:p>
            <a:pPr marL="1905000">
              <a:lnSpc>
                <a:spcPct val="100000"/>
              </a:lnSpc>
              <a:spcBef>
                <a:spcPts val="1780"/>
              </a:spcBef>
              <a:tabLst>
                <a:tab pos="4736465" algn="l"/>
              </a:tabLst>
            </a:pPr>
            <a:r>
              <a:rPr sz="2800" spc="-5" dirty="0">
                <a:latin typeface="Times New Roman"/>
                <a:cs typeface="Times New Roman"/>
              </a:rPr>
              <a:t>0 ≤</a:t>
            </a:r>
            <a:r>
              <a:rPr sz="2800" spc="5" dirty="0">
                <a:latin typeface="Times New Roman"/>
                <a:cs typeface="Times New Roman"/>
              </a:rPr>
              <a:t> n</a:t>
            </a:r>
            <a:r>
              <a:rPr sz="2775" spc="7" baseline="25525" dirty="0">
                <a:latin typeface="Times New Roman"/>
                <a:cs typeface="Times New Roman"/>
              </a:rPr>
              <a:t>3</a:t>
            </a:r>
            <a:r>
              <a:rPr sz="2775" spc="375" baseline="255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≤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c.n</a:t>
            </a:r>
            <a:r>
              <a:rPr sz="2775" spc="-7" baseline="25525" dirty="0">
                <a:latin typeface="Times New Roman"/>
                <a:cs typeface="Times New Roman"/>
              </a:rPr>
              <a:t>2	</a:t>
            </a:r>
            <a:r>
              <a:rPr sz="2800" spc="-5" dirty="0">
                <a:latin typeface="Segoe UI"/>
                <a:cs typeface="Segoe UI"/>
              </a:rPr>
              <a:t>ꓯ</a:t>
            </a:r>
            <a:r>
              <a:rPr sz="2800" spc="-85" dirty="0">
                <a:latin typeface="Segoe UI"/>
                <a:cs typeface="Segoe UI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n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Symbol"/>
                <a:cs typeface="Symbol"/>
              </a:rPr>
              <a:t>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n</a:t>
            </a:r>
            <a:r>
              <a:rPr sz="2775" spc="7" baseline="-21021" dirty="0">
                <a:latin typeface="Times New Roman"/>
                <a:cs typeface="Times New Roman"/>
              </a:rPr>
              <a:t>0</a:t>
            </a:r>
            <a:endParaRPr sz="2775" baseline="-21021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  <a:spcBef>
                <a:spcPts val="1680"/>
              </a:spcBef>
            </a:pPr>
            <a:r>
              <a:rPr sz="2800" spc="-5" dirty="0">
                <a:latin typeface="Times New Roman"/>
                <a:cs typeface="Times New Roman"/>
              </a:rPr>
              <a:t>=&gt;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n</a:t>
            </a:r>
            <a:r>
              <a:rPr sz="2775" spc="7" baseline="25525" dirty="0">
                <a:latin typeface="Times New Roman"/>
                <a:cs typeface="Times New Roman"/>
              </a:rPr>
              <a:t>3</a:t>
            </a:r>
            <a:r>
              <a:rPr sz="2775" spc="337" baseline="255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≤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c.n</a:t>
            </a:r>
            <a:r>
              <a:rPr sz="2775" spc="-7" baseline="25525" dirty="0">
                <a:latin typeface="Times New Roman"/>
                <a:cs typeface="Times New Roman"/>
              </a:rPr>
              <a:t>2</a:t>
            </a:r>
            <a:r>
              <a:rPr sz="2775" spc="15" baseline="255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Wingdings"/>
                <a:cs typeface="Wingdings"/>
              </a:rPr>
              <a:t>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n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≤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</a:t>
            </a:r>
            <a:endParaRPr sz="2800">
              <a:latin typeface="Times New Roman"/>
              <a:cs typeface="Times New Roman"/>
            </a:endParaRPr>
          </a:p>
          <a:p>
            <a:pPr marL="76200" marR="55880">
              <a:lnSpc>
                <a:spcPts val="5040"/>
              </a:lnSpc>
              <a:spcBef>
                <a:spcPts val="445"/>
              </a:spcBef>
            </a:pPr>
            <a:r>
              <a:rPr sz="2800" spc="-5" dirty="0">
                <a:latin typeface="Times New Roman"/>
                <a:cs typeface="Times New Roman"/>
              </a:rPr>
              <a:t>Since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 is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any</a:t>
            </a:r>
            <a:r>
              <a:rPr sz="2800" dirty="0">
                <a:latin typeface="Times New Roman"/>
                <a:cs typeface="Times New Roman"/>
              </a:rPr>
              <a:t> fixed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number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and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n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is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any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arbitrary constant,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therefore 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≤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 is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not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possible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in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general.</a:t>
            </a:r>
            <a:endParaRPr sz="2800">
              <a:latin typeface="Times New Roman"/>
              <a:cs typeface="Times New Roman"/>
            </a:endParaRPr>
          </a:p>
          <a:p>
            <a:pPr marL="76200" marR="855980">
              <a:lnSpc>
                <a:spcPts val="5040"/>
              </a:lnSpc>
              <a:tabLst>
                <a:tab pos="3736340" algn="l"/>
                <a:tab pos="7272655" algn="l"/>
              </a:tabLst>
            </a:pPr>
            <a:r>
              <a:rPr sz="2800" spc="-5" dirty="0">
                <a:latin typeface="Times New Roman"/>
                <a:cs typeface="Times New Roman"/>
              </a:rPr>
              <a:t>Hence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our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supposition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is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wrong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and</a:t>
            </a:r>
            <a:r>
              <a:rPr sz="2800" spc="5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n</a:t>
            </a:r>
            <a:r>
              <a:rPr sz="2775" spc="7" baseline="25525" dirty="0">
                <a:latin typeface="Times New Roman"/>
                <a:cs typeface="Times New Roman"/>
              </a:rPr>
              <a:t>3</a:t>
            </a:r>
            <a:r>
              <a:rPr sz="2775" spc="367" baseline="255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≤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c.n</a:t>
            </a:r>
            <a:r>
              <a:rPr sz="2775" spc="-7" baseline="25525" dirty="0">
                <a:latin typeface="Times New Roman"/>
                <a:cs typeface="Times New Roman"/>
              </a:rPr>
              <a:t>2</a:t>
            </a:r>
            <a:r>
              <a:rPr sz="2800" spc="-5" dirty="0">
                <a:latin typeface="Times New Roman"/>
                <a:cs typeface="Times New Roman"/>
              </a:rPr>
              <a:t>,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for	</a:t>
            </a:r>
            <a:r>
              <a:rPr sz="2800" spc="-5" dirty="0">
                <a:latin typeface="Times New Roman"/>
                <a:cs typeface="Times New Roman"/>
              </a:rPr>
              <a:t>n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Symbol"/>
                <a:cs typeface="Symbol"/>
              </a:rPr>
              <a:t>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n</a:t>
            </a:r>
            <a:r>
              <a:rPr sz="2775" spc="7" baseline="-21021" dirty="0">
                <a:latin typeface="Times New Roman"/>
                <a:cs typeface="Times New Roman"/>
              </a:rPr>
              <a:t>0</a:t>
            </a:r>
            <a:r>
              <a:rPr sz="2775" spc="330" baseline="-21021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is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not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true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for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any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combination of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and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n</a:t>
            </a:r>
            <a:r>
              <a:rPr sz="2775" spc="7" baseline="-21021" dirty="0">
                <a:latin typeface="Times New Roman"/>
                <a:cs typeface="Times New Roman"/>
              </a:rPr>
              <a:t>0</a:t>
            </a:r>
            <a:r>
              <a:rPr sz="2800" spc="5" dirty="0">
                <a:latin typeface="Times New Roman"/>
                <a:cs typeface="Times New Roman"/>
              </a:rPr>
              <a:t>.	</a:t>
            </a:r>
            <a:r>
              <a:rPr sz="2800" spc="-5" dirty="0">
                <a:latin typeface="Times New Roman"/>
                <a:cs typeface="Times New Roman"/>
              </a:rPr>
              <a:t>Hence,</a:t>
            </a:r>
            <a:r>
              <a:rPr sz="2800" spc="5" dirty="0">
                <a:latin typeface="Times New Roman"/>
                <a:cs typeface="Times New Roman"/>
              </a:rPr>
              <a:t> n</a:t>
            </a:r>
            <a:r>
              <a:rPr sz="2775" spc="7" baseline="25525" dirty="0">
                <a:latin typeface="Times New Roman"/>
                <a:cs typeface="Times New Roman"/>
              </a:rPr>
              <a:t>3</a:t>
            </a:r>
            <a:r>
              <a:rPr sz="2775" spc="682" baseline="255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= O(n</a:t>
            </a:r>
            <a:r>
              <a:rPr sz="2775" spc="-7" baseline="25525" dirty="0">
                <a:latin typeface="Times New Roman"/>
                <a:cs typeface="Times New Roman"/>
              </a:rPr>
              <a:t>2</a:t>
            </a:r>
            <a:r>
              <a:rPr sz="2800" spc="-5" dirty="0">
                <a:latin typeface="Times New Roman"/>
                <a:cs typeface="Times New Roman"/>
              </a:rPr>
              <a:t>)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does not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hold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1372" y="5500115"/>
            <a:ext cx="3144012" cy="314401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800" y="104089"/>
            <a:ext cx="10680700" cy="955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100" b="1" spc="-5" dirty="0">
                <a:solidFill>
                  <a:srgbClr val="EDEBE0"/>
                </a:solidFill>
                <a:latin typeface="Times New Roman"/>
                <a:cs typeface="Times New Roman"/>
              </a:rPr>
              <a:t>Example of</a:t>
            </a:r>
            <a:r>
              <a:rPr sz="6100" b="1" spc="-320" dirty="0">
                <a:solidFill>
                  <a:srgbClr val="EDEBE0"/>
                </a:solidFill>
                <a:latin typeface="Times New Roman"/>
                <a:cs typeface="Times New Roman"/>
              </a:rPr>
              <a:t> </a:t>
            </a:r>
            <a:r>
              <a:rPr sz="6100" b="1" spc="-5" dirty="0">
                <a:solidFill>
                  <a:srgbClr val="EDEBE0"/>
                </a:solidFill>
                <a:latin typeface="Times New Roman"/>
                <a:cs typeface="Times New Roman"/>
              </a:rPr>
              <a:t>Asymptotic</a:t>
            </a:r>
            <a:r>
              <a:rPr sz="6100" b="1" spc="-310" dirty="0">
                <a:solidFill>
                  <a:srgbClr val="EDEBE0"/>
                </a:solidFill>
                <a:latin typeface="Times New Roman"/>
                <a:cs typeface="Times New Roman"/>
              </a:rPr>
              <a:t> </a:t>
            </a:r>
            <a:r>
              <a:rPr sz="6100" b="1" spc="-5" dirty="0">
                <a:solidFill>
                  <a:srgbClr val="EDEBE0"/>
                </a:solidFill>
                <a:latin typeface="Times New Roman"/>
                <a:cs typeface="Times New Roman"/>
              </a:rPr>
              <a:t>Analysis</a:t>
            </a:r>
            <a:endParaRPr sz="61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7465" y="1474469"/>
            <a:ext cx="8608695" cy="1390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45" dirty="0">
                <a:latin typeface="Times New Roman"/>
                <a:cs typeface="Times New Roman"/>
              </a:rPr>
              <a:t>O-</a:t>
            </a:r>
            <a:r>
              <a:rPr sz="4000" b="1" spc="170" dirty="0">
                <a:latin typeface="Times New Roman"/>
                <a:cs typeface="Times New Roman"/>
              </a:rPr>
              <a:t> </a:t>
            </a:r>
            <a:r>
              <a:rPr sz="4000" b="1" spc="55" dirty="0">
                <a:latin typeface="Times New Roman"/>
                <a:cs typeface="Times New Roman"/>
              </a:rPr>
              <a:t>Big</a:t>
            </a:r>
            <a:r>
              <a:rPr sz="4000" b="1" spc="160" dirty="0">
                <a:latin typeface="Times New Roman"/>
                <a:cs typeface="Times New Roman"/>
              </a:rPr>
              <a:t> </a:t>
            </a:r>
            <a:r>
              <a:rPr sz="4000" b="1" spc="40" dirty="0">
                <a:latin typeface="Times New Roman"/>
                <a:cs typeface="Times New Roman"/>
              </a:rPr>
              <a:t>Oh</a:t>
            </a:r>
            <a:endParaRPr sz="4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90"/>
              </a:spcBef>
              <a:tabLst>
                <a:tab pos="7788275" algn="l"/>
              </a:tabLst>
            </a:pPr>
            <a:r>
              <a:rPr sz="2800" spc="70" dirty="0">
                <a:latin typeface="Times New Roman"/>
                <a:cs typeface="Times New Roman"/>
              </a:rPr>
              <a:t>f(n)</a:t>
            </a:r>
            <a:r>
              <a:rPr sz="2800" spc="19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=</a:t>
            </a:r>
            <a:r>
              <a:rPr sz="2800" spc="195" dirty="0">
                <a:latin typeface="Times New Roman"/>
                <a:cs typeface="Times New Roman"/>
              </a:rPr>
              <a:t> </a:t>
            </a:r>
            <a:r>
              <a:rPr sz="2800" spc="75" dirty="0">
                <a:latin typeface="Times New Roman"/>
                <a:cs typeface="Times New Roman"/>
              </a:rPr>
              <a:t>O(g(n))</a:t>
            </a:r>
            <a:r>
              <a:rPr sz="2800" spc="204" dirty="0">
                <a:latin typeface="Times New Roman"/>
                <a:cs typeface="Times New Roman"/>
              </a:rPr>
              <a:t> </a:t>
            </a:r>
            <a:r>
              <a:rPr sz="2800" spc="45" dirty="0">
                <a:latin typeface="Times New Roman"/>
                <a:cs typeface="Times New Roman"/>
              </a:rPr>
              <a:t>if</a:t>
            </a:r>
            <a:r>
              <a:rPr sz="2800" spc="195" dirty="0">
                <a:latin typeface="Times New Roman"/>
                <a:cs typeface="Times New Roman"/>
              </a:rPr>
              <a:t> </a:t>
            </a:r>
            <a:r>
              <a:rPr sz="2800" spc="70" dirty="0">
                <a:latin typeface="Times New Roman"/>
                <a:cs typeface="Times New Roman"/>
              </a:rPr>
              <a:t>there</a:t>
            </a:r>
            <a:r>
              <a:rPr sz="2800" spc="185" dirty="0">
                <a:latin typeface="Times New Roman"/>
                <a:cs typeface="Times New Roman"/>
              </a:rPr>
              <a:t> </a:t>
            </a:r>
            <a:r>
              <a:rPr sz="2800" spc="75" dirty="0">
                <a:latin typeface="Times New Roman"/>
                <a:cs typeface="Times New Roman"/>
              </a:rPr>
              <a:t>exists</a:t>
            </a:r>
            <a:r>
              <a:rPr sz="2800" spc="17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</a:t>
            </a:r>
            <a:r>
              <a:rPr sz="2800" spc="195" dirty="0">
                <a:latin typeface="Times New Roman"/>
                <a:cs typeface="Times New Roman"/>
              </a:rPr>
              <a:t> </a:t>
            </a:r>
            <a:r>
              <a:rPr sz="2800" spc="80" dirty="0">
                <a:latin typeface="Times New Roman"/>
                <a:cs typeface="Times New Roman"/>
              </a:rPr>
              <a:t>positive</a:t>
            </a:r>
            <a:r>
              <a:rPr sz="2800" spc="160" dirty="0">
                <a:latin typeface="Times New Roman"/>
                <a:cs typeface="Times New Roman"/>
              </a:rPr>
              <a:t> </a:t>
            </a:r>
            <a:r>
              <a:rPr sz="2800" spc="75" dirty="0">
                <a:latin typeface="Times New Roman"/>
                <a:cs typeface="Times New Roman"/>
              </a:rPr>
              <a:t>integer</a:t>
            </a:r>
            <a:r>
              <a:rPr sz="2800" spc="325" dirty="0">
                <a:latin typeface="Times New Roman"/>
                <a:cs typeface="Times New Roman"/>
              </a:rPr>
              <a:t> </a:t>
            </a:r>
            <a:r>
              <a:rPr sz="2800" b="1" spc="50" dirty="0">
                <a:latin typeface="Times New Roman"/>
                <a:cs typeface="Times New Roman"/>
              </a:rPr>
              <a:t>n</a:t>
            </a:r>
            <a:r>
              <a:rPr sz="2000" spc="50" dirty="0">
                <a:latin typeface="Times New Roman"/>
                <a:cs typeface="Times New Roman"/>
              </a:rPr>
              <a:t>0	</a:t>
            </a:r>
            <a:r>
              <a:rPr sz="2800" spc="55" dirty="0">
                <a:latin typeface="Times New Roman"/>
                <a:cs typeface="Times New Roman"/>
              </a:rPr>
              <a:t>and</a:t>
            </a:r>
            <a:r>
              <a:rPr sz="2800" spc="114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7465" y="3201415"/>
            <a:ext cx="44665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80" dirty="0">
                <a:latin typeface="Times New Roman"/>
                <a:cs typeface="Times New Roman"/>
              </a:rPr>
              <a:t>positive</a:t>
            </a:r>
            <a:r>
              <a:rPr sz="2800" spc="140" dirty="0">
                <a:latin typeface="Times New Roman"/>
                <a:cs typeface="Times New Roman"/>
              </a:rPr>
              <a:t> </a:t>
            </a:r>
            <a:r>
              <a:rPr sz="2800" spc="75" dirty="0">
                <a:latin typeface="Times New Roman"/>
                <a:cs typeface="Times New Roman"/>
              </a:rPr>
              <a:t>constant</a:t>
            </a:r>
            <a:r>
              <a:rPr sz="2800" spc="215" dirty="0">
                <a:latin typeface="Times New Roman"/>
                <a:cs typeface="Times New Roman"/>
              </a:rPr>
              <a:t> </a:t>
            </a:r>
            <a:r>
              <a:rPr sz="2800" b="1" spc="40" dirty="0">
                <a:latin typeface="Times New Roman"/>
                <a:cs typeface="Times New Roman"/>
              </a:rPr>
              <a:t>c</a:t>
            </a:r>
            <a:r>
              <a:rPr sz="2800" spc="40" dirty="0">
                <a:latin typeface="Times New Roman"/>
                <a:cs typeface="Times New Roman"/>
              </a:rPr>
              <a:t>,</a:t>
            </a:r>
            <a:r>
              <a:rPr sz="2800" spc="185" dirty="0">
                <a:latin typeface="Times New Roman"/>
                <a:cs typeface="Times New Roman"/>
              </a:rPr>
              <a:t> </a:t>
            </a:r>
            <a:r>
              <a:rPr sz="2800" spc="65" dirty="0">
                <a:latin typeface="Times New Roman"/>
                <a:cs typeface="Times New Roman"/>
              </a:rPr>
              <a:t>such</a:t>
            </a:r>
            <a:r>
              <a:rPr sz="2800" spc="165" dirty="0">
                <a:latin typeface="Times New Roman"/>
                <a:cs typeface="Times New Roman"/>
              </a:rPr>
              <a:t> </a:t>
            </a:r>
            <a:r>
              <a:rPr sz="2800" spc="65" dirty="0">
                <a:latin typeface="Times New Roman"/>
                <a:cs typeface="Times New Roman"/>
              </a:rPr>
              <a:t>that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69304" y="3099307"/>
            <a:ext cx="36982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90" dirty="0">
                <a:latin typeface="Times New Roman"/>
                <a:cs typeface="Times New Roman"/>
              </a:rPr>
              <a:t>f(n)</a:t>
            </a:r>
            <a:r>
              <a:rPr sz="3600" b="1" spc="95" dirty="0">
                <a:latin typeface="Times New Roman"/>
                <a:cs typeface="Times New Roman"/>
              </a:rPr>
              <a:t>≤</a:t>
            </a:r>
            <a:r>
              <a:rPr sz="3600" b="1" spc="90" dirty="0">
                <a:latin typeface="Times New Roman"/>
                <a:cs typeface="Times New Roman"/>
              </a:rPr>
              <a:t>c.g(n</a:t>
            </a:r>
            <a:r>
              <a:rPr sz="3600" b="1" dirty="0">
                <a:latin typeface="Times New Roman"/>
                <a:cs typeface="Times New Roman"/>
              </a:rPr>
              <a:t>)</a:t>
            </a:r>
            <a:r>
              <a:rPr sz="3600" b="1" spc="215" dirty="0">
                <a:latin typeface="Times New Roman"/>
                <a:cs typeface="Times New Roman"/>
              </a:rPr>
              <a:t> </a:t>
            </a:r>
            <a:r>
              <a:rPr sz="3600" b="1" spc="-1340" dirty="0">
                <a:latin typeface="Yu Gothic UI"/>
                <a:cs typeface="Yu Gothic UI"/>
              </a:rPr>
              <a:t>∀</a:t>
            </a:r>
            <a:r>
              <a:rPr sz="3600" b="1" spc="60" dirty="0">
                <a:latin typeface="Yu Gothic UI"/>
                <a:cs typeface="Yu Gothic UI"/>
              </a:rPr>
              <a:t> </a:t>
            </a:r>
            <a:r>
              <a:rPr sz="3600" b="1" spc="90" dirty="0">
                <a:latin typeface="Times New Roman"/>
                <a:cs typeface="Times New Roman"/>
              </a:rPr>
              <a:t>n</a:t>
            </a:r>
            <a:r>
              <a:rPr sz="3600" b="1" spc="95" dirty="0">
                <a:latin typeface="Times New Roman"/>
                <a:cs typeface="Times New Roman"/>
              </a:rPr>
              <a:t>≥</a:t>
            </a:r>
            <a:r>
              <a:rPr sz="3600" b="1" spc="105" dirty="0">
                <a:latin typeface="Times New Roman"/>
                <a:cs typeface="Times New Roman"/>
              </a:rPr>
              <a:t>n</a:t>
            </a:r>
            <a:r>
              <a:rPr sz="2000" b="1" dirty="0">
                <a:latin typeface="Times New Roman"/>
                <a:cs typeface="Times New Roman"/>
              </a:rPr>
              <a:t>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7716" y="4389831"/>
            <a:ext cx="7460615" cy="1292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3200" b="1" spc="-5" dirty="0">
                <a:latin typeface="Calibri"/>
                <a:cs typeface="Calibri"/>
              </a:rPr>
              <a:t>Example-5</a:t>
            </a:r>
            <a:endParaRPr sz="3200">
              <a:latin typeface="Calibri"/>
              <a:cs typeface="Calibri"/>
            </a:endParaRPr>
          </a:p>
          <a:p>
            <a:pPr marL="96520">
              <a:lnSpc>
                <a:spcPct val="100000"/>
              </a:lnSpc>
              <a:spcBef>
                <a:spcPts val="2770"/>
              </a:spcBef>
            </a:pPr>
            <a:r>
              <a:rPr sz="2800" dirty="0">
                <a:latin typeface="Times New Roman"/>
                <a:cs typeface="Times New Roman"/>
              </a:rPr>
              <a:t>Find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an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Upper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bound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for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f(n)</a:t>
            </a:r>
            <a:r>
              <a:rPr sz="2800" spc="10" dirty="0">
                <a:latin typeface="Times New Roman"/>
                <a:cs typeface="Times New Roman"/>
              </a:rPr>
              <a:t> =n</a:t>
            </a:r>
            <a:r>
              <a:rPr sz="2775" spc="15" baseline="25525" dirty="0">
                <a:latin typeface="Times New Roman"/>
                <a:cs typeface="Times New Roman"/>
              </a:rPr>
              <a:t>4</a:t>
            </a:r>
            <a:r>
              <a:rPr sz="2775" spc="345" baseline="255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+ </a:t>
            </a:r>
            <a:r>
              <a:rPr sz="2800" dirty="0">
                <a:latin typeface="Times New Roman"/>
                <a:cs typeface="Times New Roman"/>
              </a:rPr>
              <a:t>1000n</a:t>
            </a:r>
            <a:r>
              <a:rPr sz="2775" baseline="25525" dirty="0">
                <a:latin typeface="Times New Roman"/>
                <a:cs typeface="Times New Roman"/>
              </a:rPr>
              <a:t>3</a:t>
            </a:r>
            <a:r>
              <a:rPr sz="2800" dirty="0">
                <a:latin typeface="Times New Roman"/>
                <a:cs typeface="Times New Roman"/>
              </a:rPr>
              <a:t>+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5000n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96339" y="6511290"/>
            <a:ext cx="41687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800" spc="5" dirty="0">
                <a:latin typeface="Times New Roman"/>
                <a:cs typeface="Times New Roman"/>
              </a:rPr>
              <a:t>n</a:t>
            </a:r>
            <a:r>
              <a:rPr sz="2775" spc="7" baseline="25525" dirty="0">
                <a:latin typeface="Times New Roman"/>
                <a:cs typeface="Times New Roman"/>
              </a:rPr>
              <a:t>4</a:t>
            </a:r>
            <a:r>
              <a:rPr sz="2775" spc="330" baseline="255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+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1000n</a:t>
            </a:r>
            <a:r>
              <a:rPr sz="2775" baseline="25525" dirty="0">
                <a:latin typeface="Times New Roman"/>
                <a:cs typeface="Times New Roman"/>
              </a:rPr>
              <a:t>3</a:t>
            </a:r>
            <a:r>
              <a:rPr sz="2800" dirty="0">
                <a:latin typeface="Times New Roman"/>
                <a:cs typeface="Times New Roman"/>
              </a:rPr>
              <a:t>+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5000n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&lt;=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2*n</a:t>
            </a:r>
            <a:r>
              <a:rPr sz="2775" spc="7" baseline="25525" dirty="0">
                <a:latin typeface="Times New Roman"/>
                <a:cs typeface="Times New Roman"/>
              </a:rPr>
              <a:t>4</a:t>
            </a:r>
            <a:endParaRPr sz="2775" baseline="25525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08065" y="6511290"/>
            <a:ext cx="199643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Times New Roman"/>
                <a:cs typeface="Times New Roman"/>
              </a:rPr>
              <a:t>for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all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n&gt;=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10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96339" y="7791145"/>
            <a:ext cx="83585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530352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F(n)=</a:t>
            </a:r>
            <a:r>
              <a:rPr sz="2800" b="1" spc="35" dirty="0">
                <a:latin typeface="Times New Roman"/>
                <a:cs typeface="Times New Roman"/>
              </a:rPr>
              <a:t> </a:t>
            </a:r>
            <a:r>
              <a:rPr sz="2800" b="1" spc="5" dirty="0">
                <a:latin typeface="Times New Roman"/>
                <a:cs typeface="Times New Roman"/>
              </a:rPr>
              <a:t>n</a:t>
            </a:r>
            <a:r>
              <a:rPr sz="2775" b="1" spc="7" baseline="25525" dirty="0">
                <a:latin typeface="Times New Roman"/>
                <a:cs typeface="Times New Roman"/>
              </a:rPr>
              <a:t>4</a:t>
            </a:r>
            <a:r>
              <a:rPr sz="2775" b="1" spc="359" baseline="2552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+</a:t>
            </a:r>
            <a:r>
              <a:rPr sz="2800" b="1" spc="2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1000n</a:t>
            </a:r>
            <a:r>
              <a:rPr sz="2775" b="1" baseline="25525" dirty="0">
                <a:latin typeface="Times New Roman"/>
                <a:cs typeface="Times New Roman"/>
              </a:rPr>
              <a:t>3</a:t>
            </a:r>
            <a:r>
              <a:rPr sz="2800" b="1" dirty="0">
                <a:latin typeface="Times New Roman"/>
                <a:cs typeface="Times New Roman"/>
              </a:rPr>
              <a:t>+</a:t>
            </a:r>
            <a:r>
              <a:rPr sz="2800" b="1" spc="1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5000n</a:t>
            </a:r>
            <a:r>
              <a:rPr sz="2800" b="1" spc="-5" dirty="0">
                <a:latin typeface="Times New Roman"/>
                <a:cs typeface="Times New Roman"/>
              </a:rPr>
              <a:t> =</a:t>
            </a:r>
            <a:r>
              <a:rPr sz="2800" b="1" spc="1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O(n</a:t>
            </a:r>
            <a:r>
              <a:rPr sz="2775" b="1" baseline="25525" dirty="0">
                <a:latin typeface="Times New Roman"/>
                <a:cs typeface="Times New Roman"/>
              </a:rPr>
              <a:t>4</a:t>
            </a:r>
            <a:r>
              <a:rPr sz="2800" b="1" dirty="0">
                <a:latin typeface="Times New Roman"/>
                <a:cs typeface="Times New Roman"/>
              </a:rPr>
              <a:t>)	</a:t>
            </a:r>
            <a:r>
              <a:rPr sz="2800" b="1" spc="-10" dirty="0">
                <a:latin typeface="Times New Roman"/>
                <a:cs typeface="Times New Roman"/>
              </a:rPr>
              <a:t>with</a:t>
            </a:r>
            <a:r>
              <a:rPr sz="2800" b="1" spc="2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c</a:t>
            </a:r>
            <a:r>
              <a:rPr sz="2800" b="1" spc="-1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=2</a:t>
            </a:r>
            <a:r>
              <a:rPr sz="2800" b="1" spc="-1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and</a:t>
            </a:r>
            <a:r>
              <a:rPr sz="2800" b="1" spc="-2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n</a:t>
            </a:r>
            <a:r>
              <a:rPr sz="2775" b="1" baseline="-21021" dirty="0">
                <a:latin typeface="Times New Roman"/>
                <a:cs typeface="Times New Roman"/>
              </a:rPr>
              <a:t>o</a:t>
            </a:r>
            <a:r>
              <a:rPr sz="2800" b="1" dirty="0">
                <a:latin typeface="Times New Roman"/>
                <a:cs typeface="Times New Roman"/>
              </a:rPr>
              <a:t>=10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96339" y="9071864"/>
            <a:ext cx="48044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imes New Roman"/>
                <a:cs typeface="Times New Roman"/>
              </a:rPr>
              <a:t>F(n)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=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n</a:t>
            </a:r>
            <a:r>
              <a:rPr sz="2775" spc="7" baseline="25525" dirty="0">
                <a:latin typeface="Times New Roman"/>
                <a:cs typeface="Times New Roman"/>
              </a:rPr>
              <a:t>4</a:t>
            </a:r>
            <a:r>
              <a:rPr sz="2775" spc="337" baseline="255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+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1000n</a:t>
            </a:r>
            <a:r>
              <a:rPr sz="2775" baseline="25525" dirty="0">
                <a:latin typeface="Times New Roman"/>
                <a:cs typeface="Times New Roman"/>
              </a:rPr>
              <a:t>3</a:t>
            </a:r>
            <a:r>
              <a:rPr sz="2800" dirty="0">
                <a:latin typeface="Times New Roman"/>
                <a:cs typeface="Times New Roman"/>
              </a:rPr>
              <a:t>+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5000n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&gt;=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n</a:t>
            </a:r>
            <a:r>
              <a:rPr sz="2775" spc="15" baseline="25525" dirty="0">
                <a:latin typeface="Times New Roman"/>
                <a:cs typeface="Times New Roman"/>
              </a:rPr>
              <a:t>4</a:t>
            </a:r>
            <a:endParaRPr sz="2775" baseline="25525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20078" y="9071864"/>
            <a:ext cx="72790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Times New Roman"/>
                <a:cs typeface="Times New Roman"/>
              </a:rPr>
              <a:t>for</a:t>
            </a:r>
            <a:r>
              <a:rPr sz="2800" b="1" spc="-6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all</a:t>
            </a:r>
            <a:r>
              <a:rPr sz="2800" b="1" spc="-1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n&gt;=</a:t>
            </a:r>
            <a:r>
              <a:rPr sz="2800" b="1" spc="1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1</a:t>
            </a:r>
            <a:r>
              <a:rPr sz="2800" b="1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Wingdings"/>
                <a:cs typeface="Wingdings"/>
              </a:rPr>
              <a:t>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F(n)=</a:t>
            </a:r>
            <a:r>
              <a:rPr sz="2800" b="1" spc="2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Ω</a:t>
            </a:r>
            <a:r>
              <a:rPr sz="2800" b="1" spc="-1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(n</a:t>
            </a:r>
            <a:r>
              <a:rPr sz="2775" b="1" baseline="25525" dirty="0">
                <a:latin typeface="Times New Roman"/>
                <a:cs typeface="Times New Roman"/>
              </a:rPr>
              <a:t>4</a:t>
            </a:r>
            <a:r>
              <a:rPr sz="2800" b="1" dirty="0">
                <a:latin typeface="Times New Roman"/>
                <a:cs typeface="Times New Roman"/>
              </a:rPr>
              <a:t>)</a:t>
            </a:r>
            <a:r>
              <a:rPr sz="2800" b="1" spc="10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with</a:t>
            </a:r>
            <a:r>
              <a:rPr sz="2800" b="1" spc="3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C=1</a:t>
            </a:r>
            <a:r>
              <a:rPr sz="2800" b="1" spc="1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and</a:t>
            </a:r>
            <a:r>
              <a:rPr sz="2800" b="1" spc="10" dirty="0">
                <a:latin typeface="Times New Roman"/>
                <a:cs typeface="Times New Roman"/>
              </a:rPr>
              <a:t> </a:t>
            </a:r>
            <a:r>
              <a:rPr sz="2800" b="1" spc="5" dirty="0">
                <a:latin typeface="Times New Roman"/>
                <a:cs typeface="Times New Roman"/>
              </a:rPr>
              <a:t>n</a:t>
            </a:r>
            <a:r>
              <a:rPr sz="2775" b="1" spc="7" baseline="-21021" dirty="0">
                <a:latin typeface="Times New Roman"/>
                <a:cs typeface="Times New Roman"/>
              </a:rPr>
              <a:t>o</a:t>
            </a:r>
            <a:r>
              <a:rPr sz="2800" b="1" spc="5" dirty="0">
                <a:latin typeface="Times New Roman"/>
                <a:cs typeface="Times New Roman"/>
              </a:rPr>
              <a:t>=1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16128" y="4643628"/>
            <a:ext cx="3142488" cy="314248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702" y="318338"/>
            <a:ext cx="3811270" cy="955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100" b="1" spc="-5" dirty="0">
                <a:solidFill>
                  <a:srgbClr val="EDEBE0"/>
                </a:solidFill>
                <a:latin typeface="Times New Roman"/>
                <a:cs typeface="Times New Roman"/>
              </a:rPr>
              <a:t>Assessment</a:t>
            </a:r>
            <a:endParaRPr sz="61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1014" y="1575029"/>
            <a:ext cx="11526520" cy="8246745"/>
          </a:xfrm>
          <a:prstGeom prst="rect">
            <a:avLst/>
          </a:prstGeom>
        </p:spPr>
        <p:txBody>
          <a:bodyPr vert="horz" wrap="square" lIns="0" tIns="25654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2020"/>
              </a:spcBef>
            </a:pPr>
            <a:r>
              <a:rPr sz="3200" b="1" spc="-5" dirty="0">
                <a:latin typeface="Calibri"/>
                <a:cs typeface="Calibri"/>
              </a:rPr>
              <a:t>Question</a:t>
            </a:r>
            <a:r>
              <a:rPr sz="3200" b="1" spc="-5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-1</a:t>
            </a:r>
            <a:endParaRPr sz="320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1920"/>
              </a:spcBef>
              <a:tabLst>
                <a:tab pos="3529329" algn="l"/>
              </a:tabLst>
            </a:pPr>
            <a:r>
              <a:rPr sz="3200" b="1" dirty="0">
                <a:latin typeface="Calibri"/>
                <a:cs typeface="Calibri"/>
              </a:rPr>
              <a:t>F(n)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=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1000</a:t>
            </a:r>
            <a:r>
              <a:rPr sz="3200" b="1" spc="25" dirty="0">
                <a:latin typeface="Calibri"/>
                <a:cs typeface="Calibri"/>
              </a:rPr>
              <a:t> </a:t>
            </a:r>
            <a:r>
              <a:rPr sz="3200" b="1" spc="10" dirty="0">
                <a:latin typeface="Calibri"/>
                <a:cs typeface="Calibri"/>
              </a:rPr>
              <a:t>n</a:t>
            </a:r>
            <a:r>
              <a:rPr sz="3150" b="1" spc="15" baseline="25132" dirty="0">
                <a:latin typeface="Calibri"/>
                <a:cs typeface="Calibri"/>
              </a:rPr>
              <a:t>2</a:t>
            </a:r>
            <a:r>
              <a:rPr sz="3150" b="1" spc="367" baseline="25132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+</a:t>
            </a:r>
            <a:r>
              <a:rPr sz="3200" b="1" spc="5" dirty="0">
                <a:latin typeface="Calibri"/>
                <a:cs typeface="Calibri"/>
              </a:rPr>
              <a:t> 5n</a:t>
            </a:r>
            <a:r>
              <a:rPr sz="3150" b="1" spc="7" baseline="25132" dirty="0">
                <a:latin typeface="Calibri"/>
                <a:cs typeface="Calibri"/>
              </a:rPr>
              <a:t>3	</a:t>
            </a:r>
            <a:r>
              <a:rPr sz="3200" b="1" dirty="0">
                <a:latin typeface="Calibri"/>
                <a:cs typeface="Calibri"/>
              </a:rPr>
              <a:t>+</a:t>
            </a:r>
            <a:r>
              <a:rPr sz="3200" b="1" spc="-5" dirty="0">
                <a:latin typeface="Calibri"/>
                <a:cs typeface="Calibri"/>
              </a:rPr>
              <a:t> 600000n,</a:t>
            </a:r>
            <a:r>
              <a:rPr sz="3200" b="1" spc="1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What</a:t>
            </a:r>
            <a:r>
              <a:rPr sz="3200" b="1" spc="-2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is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the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Order</a:t>
            </a:r>
            <a:r>
              <a:rPr sz="3200" b="1" spc="-2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of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Function</a:t>
            </a:r>
            <a:r>
              <a:rPr sz="3200" b="1" spc="-3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?</a:t>
            </a:r>
            <a:endParaRPr sz="3200">
              <a:latin typeface="Calibri"/>
              <a:cs typeface="Calibri"/>
            </a:endParaRPr>
          </a:p>
          <a:p>
            <a:pPr marL="147320" marR="8437245">
              <a:lnSpc>
                <a:spcPts val="9600"/>
              </a:lnSpc>
              <a:spcBef>
                <a:spcPts val="1090"/>
              </a:spcBef>
            </a:pPr>
            <a:r>
              <a:rPr sz="2800" b="1" spc="-10" dirty="0">
                <a:latin typeface="Calibri"/>
                <a:cs typeface="Calibri"/>
              </a:rPr>
              <a:t>Answer </a:t>
            </a:r>
            <a:r>
              <a:rPr sz="2800" b="1" spc="-5" dirty="0">
                <a:latin typeface="Calibri"/>
                <a:cs typeface="Calibri"/>
              </a:rPr>
              <a:t>: f(n)= </a:t>
            </a:r>
            <a:r>
              <a:rPr sz="2800" b="1" dirty="0">
                <a:latin typeface="Calibri"/>
                <a:cs typeface="Calibri"/>
              </a:rPr>
              <a:t>O(n</a:t>
            </a:r>
            <a:r>
              <a:rPr sz="2775" b="1" baseline="25525" dirty="0">
                <a:latin typeface="Calibri"/>
                <a:cs typeface="Calibri"/>
              </a:rPr>
              <a:t>3</a:t>
            </a:r>
            <a:r>
              <a:rPr sz="2800" b="1" dirty="0">
                <a:latin typeface="Calibri"/>
                <a:cs typeface="Calibri"/>
              </a:rPr>
              <a:t>) </a:t>
            </a:r>
            <a:r>
              <a:rPr sz="2800" b="1" spc="-62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Question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-2</a:t>
            </a:r>
            <a:endParaRPr sz="2800">
              <a:latin typeface="Calibri"/>
              <a:cs typeface="Calibri"/>
            </a:endParaRPr>
          </a:p>
          <a:p>
            <a:pPr marL="147320">
              <a:lnSpc>
                <a:spcPct val="100000"/>
              </a:lnSpc>
              <a:spcBef>
                <a:spcPts val="325"/>
              </a:spcBef>
              <a:tabLst>
                <a:tab pos="2730500" algn="l"/>
              </a:tabLst>
            </a:pPr>
            <a:r>
              <a:rPr sz="2800" b="1" spc="-5" dirty="0">
                <a:latin typeface="Calibri"/>
                <a:cs typeface="Calibri"/>
              </a:rPr>
              <a:t>F(n)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=</a:t>
            </a:r>
            <a:r>
              <a:rPr sz="2800" b="1" spc="20" dirty="0">
                <a:latin typeface="Calibri"/>
                <a:cs typeface="Calibri"/>
              </a:rPr>
              <a:t> </a:t>
            </a:r>
            <a:r>
              <a:rPr sz="2800" b="1" spc="5" dirty="0">
                <a:latin typeface="Calibri"/>
                <a:cs typeface="Calibri"/>
              </a:rPr>
              <a:t>n</a:t>
            </a:r>
            <a:r>
              <a:rPr sz="2775" b="1" spc="7" baseline="25525" dirty="0">
                <a:latin typeface="Calibri"/>
                <a:cs typeface="Calibri"/>
              </a:rPr>
              <a:t>5</a:t>
            </a:r>
            <a:r>
              <a:rPr sz="2775" b="1" spc="330" baseline="2552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+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500n</a:t>
            </a:r>
            <a:r>
              <a:rPr sz="2775" b="1" spc="-7" baseline="25525" dirty="0">
                <a:latin typeface="Calibri"/>
                <a:cs typeface="Calibri"/>
              </a:rPr>
              <a:t>3	</a:t>
            </a:r>
            <a:r>
              <a:rPr sz="2800" b="1" spc="-5" dirty="0">
                <a:latin typeface="Calibri"/>
                <a:cs typeface="Calibri"/>
              </a:rPr>
              <a:t>+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5000n</a:t>
            </a:r>
            <a:r>
              <a:rPr sz="2775" b="1" spc="-7" baseline="25525" dirty="0">
                <a:latin typeface="Calibri"/>
                <a:cs typeface="Calibri"/>
              </a:rPr>
              <a:t>2</a:t>
            </a:r>
            <a:r>
              <a:rPr sz="2775" b="1" spc="382" baseline="2552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+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99999999*9999</a:t>
            </a:r>
            <a:r>
              <a:rPr sz="2800" b="1" spc="60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What</a:t>
            </a:r>
            <a:r>
              <a:rPr sz="2800" b="1" spc="3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is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the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Order</a:t>
            </a:r>
            <a:r>
              <a:rPr sz="2800" b="1" spc="2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of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Function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?</a:t>
            </a:r>
            <a:endParaRPr sz="2800">
              <a:latin typeface="Calibri"/>
              <a:cs typeface="Calibri"/>
            </a:endParaRPr>
          </a:p>
          <a:p>
            <a:pPr marL="219075">
              <a:lnSpc>
                <a:spcPct val="100000"/>
              </a:lnSpc>
              <a:spcBef>
                <a:spcPts val="2250"/>
              </a:spcBef>
            </a:pPr>
            <a:r>
              <a:rPr sz="2800" b="1" spc="-10" dirty="0">
                <a:latin typeface="Calibri"/>
                <a:cs typeface="Calibri"/>
              </a:rPr>
              <a:t>Answer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:</a:t>
            </a:r>
            <a:r>
              <a:rPr sz="2800" b="1" spc="-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f(n)=</a:t>
            </a:r>
            <a:r>
              <a:rPr sz="2800" b="1" dirty="0">
                <a:latin typeface="Calibri"/>
                <a:cs typeface="Calibri"/>
              </a:rPr>
              <a:t> O(n</a:t>
            </a:r>
            <a:r>
              <a:rPr sz="2775" b="1" baseline="25525" dirty="0">
                <a:latin typeface="Calibri"/>
                <a:cs typeface="Calibri"/>
              </a:rPr>
              <a:t>5</a:t>
            </a:r>
            <a:r>
              <a:rPr sz="2800" b="1" dirty="0"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900">
              <a:latin typeface="Calibri"/>
              <a:cs typeface="Calibri"/>
            </a:endParaRPr>
          </a:p>
          <a:p>
            <a:pPr marL="290195">
              <a:lnSpc>
                <a:spcPct val="100000"/>
              </a:lnSpc>
              <a:spcBef>
                <a:spcPts val="2535"/>
              </a:spcBef>
            </a:pPr>
            <a:r>
              <a:rPr sz="2800" b="1" spc="-10" dirty="0">
                <a:latin typeface="Calibri"/>
                <a:cs typeface="Calibri"/>
              </a:rPr>
              <a:t>Question</a:t>
            </a:r>
            <a:r>
              <a:rPr sz="2800" b="1" spc="-2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-3</a:t>
            </a:r>
            <a:endParaRPr sz="2800">
              <a:latin typeface="Calibri"/>
              <a:cs typeface="Calibri"/>
            </a:endParaRPr>
          </a:p>
          <a:p>
            <a:pPr marL="290195">
              <a:lnSpc>
                <a:spcPct val="100000"/>
              </a:lnSpc>
              <a:spcBef>
                <a:spcPts val="1680"/>
              </a:spcBef>
              <a:tabLst>
                <a:tab pos="2807335" algn="l"/>
              </a:tabLst>
            </a:pPr>
            <a:r>
              <a:rPr sz="2800" b="1" spc="-5" dirty="0">
                <a:latin typeface="Calibri"/>
                <a:cs typeface="Calibri"/>
              </a:rPr>
              <a:t>F(n)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=</a:t>
            </a:r>
            <a:r>
              <a:rPr sz="2800" b="1" spc="2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n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+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500*n	+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5000*n</a:t>
            </a:r>
            <a:r>
              <a:rPr sz="2800" b="1" spc="-15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+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50,00,000*n</a:t>
            </a:r>
            <a:r>
              <a:rPr sz="2800" b="1" spc="60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What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is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the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Order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of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Function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?</a:t>
            </a:r>
            <a:endParaRPr sz="2800">
              <a:latin typeface="Calibri"/>
              <a:cs typeface="Calibri"/>
            </a:endParaRPr>
          </a:p>
          <a:p>
            <a:pPr marL="361950">
              <a:lnSpc>
                <a:spcPct val="100000"/>
              </a:lnSpc>
              <a:spcBef>
                <a:spcPts val="2250"/>
              </a:spcBef>
            </a:pPr>
            <a:r>
              <a:rPr sz="2800" b="1" spc="-10" dirty="0">
                <a:latin typeface="Calibri"/>
                <a:cs typeface="Calibri"/>
              </a:rPr>
              <a:t>Answer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:</a:t>
            </a:r>
            <a:r>
              <a:rPr sz="2800" b="1" spc="-2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f(n)=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O(n)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30884" y="3429000"/>
            <a:ext cx="2688336" cy="2689860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890777" y="4749546"/>
            <a:ext cx="11128375" cy="78105"/>
          </a:xfrm>
          <a:custGeom>
            <a:avLst/>
            <a:gdLst/>
            <a:ahLst/>
            <a:cxnLst/>
            <a:rect l="l" t="t" r="r" b="b"/>
            <a:pathLst>
              <a:path w="11128375" h="78104">
                <a:moveTo>
                  <a:pt x="11090275" y="1524"/>
                </a:moveTo>
                <a:lnTo>
                  <a:pt x="11062084" y="29714"/>
                </a:lnTo>
                <a:lnTo>
                  <a:pt x="11090275" y="29717"/>
                </a:lnTo>
                <a:lnTo>
                  <a:pt x="11090275" y="49529"/>
                </a:lnTo>
                <a:lnTo>
                  <a:pt x="11062080" y="49529"/>
                </a:lnTo>
                <a:lnTo>
                  <a:pt x="11090275" y="77724"/>
                </a:lnTo>
                <a:lnTo>
                  <a:pt x="11118563" y="49529"/>
                </a:lnTo>
                <a:lnTo>
                  <a:pt x="11090275" y="49529"/>
                </a:lnTo>
                <a:lnTo>
                  <a:pt x="11118567" y="49526"/>
                </a:lnTo>
                <a:lnTo>
                  <a:pt x="11128375" y="39750"/>
                </a:lnTo>
                <a:lnTo>
                  <a:pt x="11090275" y="1524"/>
                </a:lnTo>
                <a:close/>
              </a:path>
              <a:path w="11128375" h="78104">
                <a:moveTo>
                  <a:pt x="38100" y="0"/>
                </a:moveTo>
                <a:lnTo>
                  <a:pt x="0" y="38100"/>
                </a:lnTo>
                <a:lnTo>
                  <a:pt x="38100" y="76200"/>
                </a:lnTo>
                <a:lnTo>
                  <a:pt x="66290" y="48009"/>
                </a:lnTo>
                <a:lnTo>
                  <a:pt x="38100" y="48005"/>
                </a:lnTo>
                <a:lnTo>
                  <a:pt x="38100" y="28193"/>
                </a:lnTo>
                <a:lnTo>
                  <a:pt x="66293" y="28193"/>
                </a:lnTo>
                <a:lnTo>
                  <a:pt x="38100" y="0"/>
                </a:lnTo>
                <a:close/>
              </a:path>
              <a:path w="11128375" h="78104">
                <a:moveTo>
                  <a:pt x="11062084" y="29714"/>
                </a:moveTo>
                <a:lnTo>
                  <a:pt x="11052175" y="39624"/>
                </a:lnTo>
                <a:lnTo>
                  <a:pt x="11062077" y="49526"/>
                </a:lnTo>
                <a:lnTo>
                  <a:pt x="11090275" y="49529"/>
                </a:lnTo>
                <a:lnTo>
                  <a:pt x="11090275" y="29717"/>
                </a:lnTo>
                <a:lnTo>
                  <a:pt x="11062084" y="29714"/>
                </a:lnTo>
                <a:close/>
              </a:path>
              <a:path w="11128375" h="78104">
                <a:moveTo>
                  <a:pt x="66297" y="28197"/>
                </a:moveTo>
                <a:lnTo>
                  <a:pt x="76200" y="38100"/>
                </a:lnTo>
                <a:lnTo>
                  <a:pt x="66290" y="48009"/>
                </a:lnTo>
                <a:lnTo>
                  <a:pt x="11062077" y="49526"/>
                </a:lnTo>
                <a:lnTo>
                  <a:pt x="11052175" y="39624"/>
                </a:lnTo>
                <a:lnTo>
                  <a:pt x="11062084" y="29714"/>
                </a:lnTo>
                <a:lnTo>
                  <a:pt x="66297" y="28197"/>
                </a:lnTo>
                <a:close/>
              </a:path>
              <a:path w="11128375" h="78104">
                <a:moveTo>
                  <a:pt x="38100" y="28193"/>
                </a:moveTo>
                <a:lnTo>
                  <a:pt x="38100" y="48005"/>
                </a:lnTo>
                <a:lnTo>
                  <a:pt x="66293" y="48005"/>
                </a:lnTo>
                <a:lnTo>
                  <a:pt x="76200" y="38100"/>
                </a:lnTo>
                <a:lnTo>
                  <a:pt x="66297" y="28197"/>
                </a:lnTo>
                <a:lnTo>
                  <a:pt x="38100" y="28193"/>
                </a:lnTo>
                <a:close/>
              </a:path>
              <a:path w="11128375" h="78104">
                <a:moveTo>
                  <a:pt x="66293" y="28193"/>
                </a:moveTo>
                <a:lnTo>
                  <a:pt x="38100" y="28193"/>
                </a:lnTo>
                <a:lnTo>
                  <a:pt x="66297" y="28197"/>
                </a:lnTo>
                <a:close/>
              </a:path>
            </a:pathLst>
          </a:custGeom>
          <a:solidFill>
            <a:srgbClr val="BD4A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62405" y="7463790"/>
            <a:ext cx="11128375" cy="78105"/>
          </a:xfrm>
          <a:custGeom>
            <a:avLst/>
            <a:gdLst/>
            <a:ahLst/>
            <a:cxnLst/>
            <a:rect l="l" t="t" r="r" b="b"/>
            <a:pathLst>
              <a:path w="11128375" h="78104">
                <a:moveTo>
                  <a:pt x="11090275" y="1523"/>
                </a:moveTo>
                <a:lnTo>
                  <a:pt x="11062084" y="29714"/>
                </a:lnTo>
                <a:lnTo>
                  <a:pt x="11090275" y="29717"/>
                </a:lnTo>
                <a:lnTo>
                  <a:pt x="11090275" y="49529"/>
                </a:lnTo>
                <a:lnTo>
                  <a:pt x="11062081" y="49529"/>
                </a:lnTo>
                <a:lnTo>
                  <a:pt x="11090275" y="77723"/>
                </a:lnTo>
                <a:lnTo>
                  <a:pt x="11118563" y="49529"/>
                </a:lnTo>
                <a:lnTo>
                  <a:pt x="11090275" y="49529"/>
                </a:lnTo>
                <a:lnTo>
                  <a:pt x="11118567" y="49526"/>
                </a:lnTo>
                <a:lnTo>
                  <a:pt x="11128375" y="39750"/>
                </a:lnTo>
                <a:lnTo>
                  <a:pt x="11090275" y="1523"/>
                </a:lnTo>
                <a:close/>
              </a:path>
              <a:path w="11128375" h="78104">
                <a:moveTo>
                  <a:pt x="38100" y="0"/>
                </a:moveTo>
                <a:lnTo>
                  <a:pt x="0" y="38099"/>
                </a:lnTo>
                <a:lnTo>
                  <a:pt x="38100" y="76199"/>
                </a:lnTo>
                <a:lnTo>
                  <a:pt x="66290" y="48009"/>
                </a:lnTo>
                <a:lnTo>
                  <a:pt x="38100" y="48005"/>
                </a:lnTo>
                <a:lnTo>
                  <a:pt x="38100" y="28193"/>
                </a:lnTo>
                <a:lnTo>
                  <a:pt x="66293" y="28193"/>
                </a:lnTo>
                <a:lnTo>
                  <a:pt x="38100" y="0"/>
                </a:lnTo>
                <a:close/>
              </a:path>
              <a:path w="11128375" h="78104">
                <a:moveTo>
                  <a:pt x="11062084" y="29714"/>
                </a:moveTo>
                <a:lnTo>
                  <a:pt x="11052175" y="39623"/>
                </a:lnTo>
                <a:lnTo>
                  <a:pt x="11062077" y="49526"/>
                </a:lnTo>
                <a:lnTo>
                  <a:pt x="11090275" y="49529"/>
                </a:lnTo>
                <a:lnTo>
                  <a:pt x="11090275" y="29717"/>
                </a:lnTo>
                <a:lnTo>
                  <a:pt x="11062084" y="29714"/>
                </a:lnTo>
                <a:close/>
              </a:path>
              <a:path w="11128375" h="78104">
                <a:moveTo>
                  <a:pt x="66297" y="28197"/>
                </a:moveTo>
                <a:lnTo>
                  <a:pt x="76200" y="38099"/>
                </a:lnTo>
                <a:lnTo>
                  <a:pt x="66290" y="48009"/>
                </a:lnTo>
                <a:lnTo>
                  <a:pt x="11062077" y="49526"/>
                </a:lnTo>
                <a:lnTo>
                  <a:pt x="11052175" y="39623"/>
                </a:lnTo>
                <a:lnTo>
                  <a:pt x="11062084" y="29714"/>
                </a:lnTo>
                <a:lnTo>
                  <a:pt x="66297" y="28197"/>
                </a:lnTo>
                <a:close/>
              </a:path>
              <a:path w="11128375" h="78104">
                <a:moveTo>
                  <a:pt x="38100" y="28193"/>
                </a:moveTo>
                <a:lnTo>
                  <a:pt x="38100" y="48005"/>
                </a:lnTo>
                <a:lnTo>
                  <a:pt x="66293" y="48005"/>
                </a:lnTo>
                <a:lnTo>
                  <a:pt x="76200" y="38099"/>
                </a:lnTo>
                <a:lnTo>
                  <a:pt x="66297" y="28197"/>
                </a:lnTo>
                <a:lnTo>
                  <a:pt x="38100" y="28193"/>
                </a:lnTo>
                <a:close/>
              </a:path>
              <a:path w="11128375" h="78104">
                <a:moveTo>
                  <a:pt x="66293" y="28193"/>
                </a:moveTo>
                <a:lnTo>
                  <a:pt x="38100" y="28193"/>
                </a:lnTo>
                <a:lnTo>
                  <a:pt x="66297" y="28197"/>
                </a:lnTo>
                <a:close/>
              </a:path>
            </a:pathLst>
          </a:custGeom>
          <a:solidFill>
            <a:srgbClr val="BD4A4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0240" y="439039"/>
            <a:ext cx="1001395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18815" algn="l"/>
                <a:tab pos="7447915" algn="l"/>
              </a:tabLst>
            </a:pPr>
            <a:r>
              <a:rPr sz="5400" b="1" dirty="0">
                <a:solidFill>
                  <a:srgbClr val="EDEBE0"/>
                </a:solidFill>
                <a:latin typeface="Times New Roman"/>
                <a:cs typeface="Times New Roman"/>
              </a:rPr>
              <a:t>P</a:t>
            </a:r>
            <a:r>
              <a:rPr sz="5400" b="1" spc="-95" dirty="0">
                <a:solidFill>
                  <a:srgbClr val="EDEBE0"/>
                </a:solidFill>
                <a:latin typeface="Times New Roman"/>
                <a:cs typeface="Times New Roman"/>
              </a:rPr>
              <a:t>r</a:t>
            </a:r>
            <a:r>
              <a:rPr sz="5400" b="1" dirty="0">
                <a:solidFill>
                  <a:srgbClr val="EDEBE0"/>
                </a:solidFill>
                <a:latin typeface="Times New Roman"/>
                <a:cs typeface="Times New Roman"/>
              </a:rPr>
              <a:t>operties	of</a:t>
            </a:r>
            <a:r>
              <a:rPr sz="5400" b="1" spc="-290" dirty="0">
                <a:solidFill>
                  <a:srgbClr val="EDEBE0"/>
                </a:solidFill>
                <a:latin typeface="Times New Roman"/>
                <a:cs typeface="Times New Roman"/>
              </a:rPr>
              <a:t> </a:t>
            </a:r>
            <a:r>
              <a:rPr sz="5400" b="1" spc="-5" dirty="0">
                <a:solidFill>
                  <a:srgbClr val="EDEBE0"/>
                </a:solidFill>
                <a:latin typeface="Times New Roman"/>
                <a:cs typeface="Times New Roman"/>
              </a:rPr>
              <a:t>Asymptotic</a:t>
            </a:r>
            <a:r>
              <a:rPr sz="5400" b="1" dirty="0">
                <a:solidFill>
                  <a:srgbClr val="EDEBE0"/>
                </a:solidFill>
                <a:latin typeface="Times New Roman"/>
                <a:cs typeface="Times New Roman"/>
              </a:rPr>
              <a:t>	Notation</a:t>
            </a:r>
            <a:endParaRPr sz="5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51623" y="2664332"/>
            <a:ext cx="6605270" cy="6610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100" indent="-9144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926465" algn="l"/>
                <a:tab pos="927100" algn="l"/>
              </a:tabLst>
            </a:pPr>
            <a:r>
              <a:rPr sz="4800" b="1" dirty="0">
                <a:solidFill>
                  <a:srgbClr val="001F5F"/>
                </a:solidFill>
                <a:latin typeface="Times New Roman"/>
                <a:cs typeface="Times New Roman"/>
              </a:rPr>
              <a:t>Reflexivity</a:t>
            </a:r>
            <a:endParaRPr sz="4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01F5F"/>
              </a:buClr>
              <a:buFont typeface="Times New Roman"/>
              <a:buAutoNum type="arabicPeriod"/>
            </a:pPr>
            <a:endParaRPr sz="5000">
              <a:latin typeface="Times New Roman"/>
              <a:cs typeface="Times New Roman"/>
            </a:endParaRPr>
          </a:p>
          <a:p>
            <a:pPr marL="1079500" indent="-1066800">
              <a:lnSpc>
                <a:spcPct val="100000"/>
              </a:lnSpc>
              <a:buAutoNum type="arabicPeriod"/>
              <a:tabLst>
                <a:tab pos="1078865" algn="l"/>
                <a:tab pos="1079500" algn="l"/>
              </a:tabLst>
            </a:pPr>
            <a:r>
              <a:rPr sz="4800" b="1" spc="-5" dirty="0">
                <a:solidFill>
                  <a:srgbClr val="001F5F"/>
                </a:solidFill>
                <a:latin typeface="Times New Roman"/>
                <a:cs typeface="Times New Roman"/>
              </a:rPr>
              <a:t>Symmetry</a:t>
            </a:r>
            <a:endParaRPr sz="4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01F5F"/>
              </a:buClr>
              <a:buFont typeface="Times New Roman"/>
              <a:buAutoNum type="arabicPeriod"/>
            </a:pPr>
            <a:endParaRPr sz="5000">
              <a:latin typeface="Times New Roman"/>
              <a:cs typeface="Times New Roman"/>
            </a:endParaRPr>
          </a:p>
          <a:p>
            <a:pPr marL="1068705" indent="-1056640">
              <a:lnSpc>
                <a:spcPct val="100000"/>
              </a:lnSpc>
              <a:buAutoNum type="arabicPeriod"/>
              <a:tabLst>
                <a:tab pos="1068705" algn="l"/>
                <a:tab pos="1069340" algn="l"/>
              </a:tabLst>
            </a:pPr>
            <a:r>
              <a:rPr sz="4800" b="1" spc="-30" dirty="0">
                <a:solidFill>
                  <a:srgbClr val="001F5F"/>
                </a:solidFill>
                <a:latin typeface="Times New Roman"/>
                <a:cs typeface="Times New Roman"/>
              </a:rPr>
              <a:t>Transitivity</a:t>
            </a:r>
            <a:endParaRPr sz="4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01F5F"/>
              </a:buClr>
              <a:buFont typeface="Times New Roman"/>
              <a:buAutoNum type="arabicPeriod"/>
            </a:pPr>
            <a:endParaRPr sz="5000">
              <a:latin typeface="Times New Roman"/>
              <a:cs typeface="Times New Roman"/>
            </a:endParaRPr>
          </a:p>
          <a:p>
            <a:pPr marL="1068705" indent="-1056640">
              <a:lnSpc>
                <a:spcPct val="100000"/>
              </a:lnSpc>
              <a:buAutoNum type="arabicPeriod"/>
              <a:tabLst>
                <a:tab pos="1068705" algn="l"/>
                <a:tab pos="1069340" algn="l"/>
              </a:tabLst>
            </a:pPr>
            <a:r>
              <a:rPr sz="4800" b="1" spc="-45" dirty="0">
                <a:solidFill>
                  <a:srgbClr val="001F5F"/>
                </a:solidFill>
                <a:latin typeface="Times New Roman"/>
                <a:cs typeface="Times New Roman"/>
              </a:rPr>
              <a:t>Transpose</a:t>
            </a:r>
            <a:r>
              <a:rPr sz="4800" b="1" spc="-4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4800" b="1" spc="-5" dirty="0">
                <a:solidFill>
                  <a:srgbClr val="001F5F"/>
                </a:solidFill>
                <a:latin typeface="Times New Roman"/>
                <a:cs typeface="Times New Roman"/>
              </a:rPr>
              <a:t>Symmetry</a:t>
            </a:r>
            <a:endParaRPr sz="4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01F5F"/>
              </a:buClr>
              <a:buFont typeface="Times New Roman"/>
              <a:buAutoNum type="arabicPeriod"/>
            </a:pPr>
            <a:endParaRPr sz="5000">
              <a:latin typeface="Times New Roman"/>
              <a:cs typeface="Times New Roman"/>
            </a:endParaRPr>
          </a:p>
          <a:p>
            <a:pPr marL="1079500" indent="-10668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1078865" algn="l"/>
                <a:tab pos="1079500" algn="l"/>
              </a:tabLst>
            </a:pPr>
            <a:r>
              <a:rPr sz="4800" b="1" dirty="0">
                <a:solidFill>
                  <a:srgbClr val="001F5F"/>
                </a:solidFill>
                <a:latin typeface="Times New Roman"/>
                <a:cs typeface="Times New Roman"/>
              </a:rPr>
              <a:t>General</a:t>
            </a:r>
            <a:r>
              <a:rPr sz="4800" b="1" spc="-9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4800" b="1" spc="-10" dirty="0">
                <a:solidFill>
                  <a:srgbClr val="001F5F"/>
                </a:solidFill>
                <a:latin typeface="Times New Roman"/>
                <a:cs typeface="Times New Roman"/>
              </a:rPr>
              <a:t>Properties</a:t>
            </a:r>
            <a:endParaRPr sz="4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4627" y="2929127"/>
            <a:ext cx="5000244" cy="500024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0240" y="509981"/>
            <a:ext cx="1001649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-10" dirty="0">
                <a:latin typeface="Times New Roman"/>
                <a:cs typeface="Times New Roman"/>
              </a:rPr>
              <a:t>Properties</a:t>
            </a:r>
            <a:r>
              <a:rPr sz="5400" b="1" spc="-25" dirty="0">
                <a:latin typeface="Times New Roman"/>
                <a:cs typeface="Times New Roman"/>
              </a:rPr>
              <a:t> </a:t>
            </a:r>
            <a:r>
              <a:rPr sz="5400" b="1" dirty="0">
                <a:latin typeface="Times New Roman"/>
                <a:cs typeface="Times New Roman"/>
              </a:rPr>
              <a:t>of</a:t>
            </a:r>
            <a:r>
              <a:rPr sz="5400" b="1" spc="-320" dirty="0">
                <a:latin typeface="Times New Roman"/>
                <a:cs typeface="Times New Roman"/>
              </a:rPr>
              <a:t> </a:t>
            </a:r>
            <a:r>
              <a:rPr sz="5400" b="1" dirty="0">
                <a:latin typeface="Times New Roman"/>
                <a:cs typeface="Times New Roman"/>
              </a:rPr>
              <a:t>Asymptotic</a:t>
            </a:r>
            <a:r>
              <a:rPr sz="5400" b="1" spc="-25" dirty="0">
                <a:latin typeface="Times New Roman"/>
                <a:cs typeface="Times New Roman"/>
              </a:rPr>
              <a:t> </a:t>
            </a:r>
            <a:r>
              <a:rPr sz="5400" b="1" dirty="0">
                <a:latin typeface="Times New Roman"/>
                <a:cs typeface="Times New Roman"/>
              </a:rPr>
              <a:t>Notation</a:t>
            </a:r>
            <a:endParaRPr sz="5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1011"/>
            <a:ext cx="6501384" cy="649986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718172" y="2591181"/>
            <a:ext cx="11457940" cy="69224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100"/>
              </a:spcBef>
              <a:tabLst>
                <a:tab pos="697865" algn="l"/>
                <a:tab pos="3253740" algn="l"/>
              </a:tabLst>
            </a:pPr>
            <a:r>
              <a:rPr sz="4800" b="1" dirty="0">
                <a:latin typeface="Times New Roman"/>
                <a:cs typeface="Times New Roman"/>
              </a:rPr>
              <a:t>1.	Reflexive	</a:t>
            </a:r>
            <a:r>
              <a:rPr sz="4800" b="1" spc="-10" dirty="0">
                <a:latin typeface="Times New Roman"/>
                <a:cs typeface="Times New Roman"/>
              </a:rPr>
              <a:t>Properties</a:t>
            </a:r>
            <a:endParaRPr sz="4800" dirty="0">
              <a:latin typeface="Times New Roman"/>
              <a:cs typeface="Times New Roman"/>
            </a:endParaRPr>
          </a:p>
          <a:p>
            <a:pPr marL="88900" marR="3039745">
              <a:lnSpc>
                <a:spcPct val="200000"/>
              </a:lnSpc>
              <a:spcBef>
                <a:spcPts val="1755"/>
              </a:spcBef>
              <a:tabLst>
                <a:tab pos="647065" algn="l"/>
                <a:tab pos="1713230" algn="l"/>
                <a:tab pos="2984500" algn="l"/>
                <a:tab pos="3542665" algn="l"/>
                <a:tab pos="3778250" algn="l"/>
                <a:tab pos="4608830" algn="l"/>
                <a:tab pos="6081395" algn="l"/>
              </a:tabLst>
            </a:pPr>
            <a:r>
              <a:rPr sz="4800" dirty="0">
                <a:latin typeface="Times New Roman"/>
                <a:cs typeface="Times New Roman"/>
              </a:rPr>
              <a:t>If	f(n)	</a:t>
            </a:r>
            <a:r>
              <a:rPr sz="4800" spc="-5" dirty="0">
                <a:latin typeface="Times New Roman"/>
                <a:cs typeface="Times New Roman"/>
              </a:rPr>
              <a:t>is</a:t>
            </a:r>
            <a:r>
              <a:rPr sz="4800" spc="20" dirty="0">
                <a:latin typeface="Times New Roman"/>
                <a:cs typeface="Times New Roman"/>
              </a:rPr>
              <a:t> </a:t>
            </a:r>
            <a:r>
              <a:rPr sz="4800" spc="-5" dirty="0">
                <a:latin typeface="Times New Roman"/>
                <a:cs typeface="Times New Roman"/>
              </a:rPr>
              <a:t>given	</a:t>
            </a:r>
            <a:r>
              <a:rPr sz="4800" dirty="0">
                <a:latin typeface="Times New Roman"/>
                <a:cs typeface="Times New Roman"/>
              </a:rPr>
              <a:t>then</a:t>
            </a:r>
            <a:r>
              <a:rPr sz="4800" spc="20" dirty="0">
                <a:latin typeface="Times New Roman"/>
                <a:cs typeface="Times New Roman"/>
              </a:rPr>
              <a:t> </a:t>
            </a:r>
            <a:r>
              <a:rPr sz="4800" b="1" spc="-5" dirty="0">
                <a:latin typeface="Times New Roman"/>
                <a:cs typeface="Times New Roman"/>
              </a:rPr>
              <a:t>f(n)	</a:t>
            </a:r>
            <a:r>
              <a:rPr sz="4800" b="1" dirty="0">
                <a:latin typeface="Times New Roman"/>
                <a:cs typeface="Times New Roman"/>
              </a:rPr>
              <a:t>=</a:t>
            </a:r>
            <a:r>
              <a:rPr sz="4800" b="1" spc="-95" dirty="0">
                <a:latin typeface="Times New Roman"/>
                <a:cs typeface="Times New Roman"/>
              </a:rPr>
              <a:t> </a:t>
            </a:r>
            <a:r>
              <a:rPr sz="4800" b="1" dirty="0">
                <a:latin typeface="Times New Roman"/>
                <a:cs typeface="Times New Roman"/>
              </a:rPr>
              <a:t>O(f(n)) </a:t>
            </a:r>
            <a:r>
              <a:rPr sz="4800" b="1" spc="-1185" dirty="0">
                <a:latin typeface="Times New Roman"/>
                <a:cs typeface="Times New Roman"/>
              </a:rPr>
              <a:t> </a:t>
            </a:r>
            <a:r>
              <a:rPr sz="4800" b="1" i="1" dirty="0">
                <a:latin typeface="Times New Roman"/>
                <a:cs typeface="Times New Roman"/>
              </a:rPr>
              <a:t>Example:	</a:t>
            </a:r>
            <a:r>
              <a:rPr sz="4800" dirty="0">
                <a:latin typeface="Times New Roman"/>
                <a:cs typeface="Times New Roman"/>
              </a:rPr>
              <a:t>If	f(n)	= n</a:t>
            </a:r>
            <a:r>
              <a:rPr sz="4800" baseline="25173" dirty="0">
                <a:latin typeface="Times New Roman"/>
                <a:cs typeface="Times New Roman"/>
              </a:rPr>
              <a:t>3</a:t>
            </a:r>
            <a:r>
              <a:rPr sz="4800" spc="7" baseline="25173" dirty="0">
                <a:latin typeface="Times New Roman"/>
                <a:cs typeface="Times New Roman"/>
              </a:rPr>
              <a:t> </a:t>
            </a:r>
            <a:r>
              <a:rPr sz="4800" dirty="0">
                <a:latin typeface="Cambria Math"/>
                <a:cs typeface="Cambria Math"/>
              </a:rPr>
              <a:t>⇒ </a:t>
            </a:r>
            <a:r>
              <a:rPr sz="4800" dirty="0">
                <a:latin typeface="Times New Roman"/>
                <a:cs typeface="Times New Roman"/>
              </a:rPr>
              <a:t>O(n</a:t>
            </a:r>
            <a:r>
              <a:rPr sz="4800" baseline="25173" dirty="0">
                <a:latin typeface="Times New Roman"/>
                <a:cs typeface="Times New Roman"/>
              </a:rPr>
              <a:t>3</a:t>
            </a:r>
            <a:r>
              <a:rPr sz="4800" dirty="0">
                <a:latin typeface="Times New Roman"/>
                <a:cs typeface="Times New Roman"/>
              </a:rPr>
              <a:t>) </a:t>
            </a:r>
            <a:r>
              <a:rPr sz="4800" spc="5" dirty="0">
                <a:latin typeface="Times New Roman"/>
                <a:cs typeface="Times New Roman"/>
              </a:rPr>
              <a:t> </a:t>
            </a:r>
            <a:r>
              <a:rPr sz="4800" spc="-35" dirty="0">
                <a:latin typeface="Times New Roman"/>
                <a:cs typeface="Times New Roman"/>
              </a:rPr>
              <a:t>Similarly,</a:t>
            </a:r>
            <a:endParaRPr sz="4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5000" dirty="0">
              <a:latin typeface="Times New Roman"/>
              <a:cs typeface="Times New Roman"/>
            </a:endParaRPr>
          </a:p>
          <a:p>
            <a:pPr marL="1003300">
              <a:lnSpc>
                <a:spcPct val="100000"/>
              </a:lnSpc>
              <a:tabLst>
                <a:tab pos="2068830" algn="l"/>
                <a:tab pos="5305425" algn="l"/>
                <a:tab pos="6371590" algn="l"/>
              </a:tabLst>
            </a:pPr>
            <a:r>
              <a:rPr sz="4800" dirty="0">
                <a:latin typeface="Times New Roman"/>
                <a:cs typeface="Times New Roman"/>
              </a:rPr>
              <a:t>f(n)	</a:t>
            </a:r>
            <a:r>
              <a:rPr sz="4800" spc="-5" dirty="0">
                <a:latin typeface="Times New Roman"/>
                <a:cs typeface="Times New Roman"/>
              </a:rPr>
              <a:t>=</a:t>
            </a:r>
            <a:r>
              <a:rPr sz="4800" spc="15" dirty="0">
                <a:latin typeface="Times New Roman"/>
                <a:cs typeface="Times New Roman"/>
              </a:rPr>
              <a:t> </a:t>
            </a:r>
            <a:r>
              <a:rPr sz="4800" spc="-5" dirty="0">
                <a:latin typeface="Times New Roman"/>
                <a:cs typeface="Times New Roman"/>
              </a:rPr>
              <a:t>Ω(f(n))</a:t>
            </a:r>
            <a:r>
              <a:rPr sz="4800" spc="10" dirty="0">
                <a:latin typeface="Times New Roman"/>
                <a:cs typeface="Times New Roman"/>
              </a:rPr>
              <a:t> </a:t>
            </a:r>
            <a:r>
              <a:rPr sz="4800" dirty="0">
                <a:latin typeface="Times New Roman"/>
                <a:cs typeface="Times New Roman"/>
              </a:rPr>
              <a:t>or	f(n)	</a:t>
            </a:r>
            <a:r>
              <a:rPr sz="4800" spc="-5" dirty="0">
                <a:latin typeface="Times New Roman"/>
                <a:cs typeface="Times New Roman"/>
              </a:rPr>
              <a:t>=</a:t>
            </a:r>
            <a:r>
              <a:rPr sz="4800" spc="-15" dirty="0">
                <a:latin typeface="Times New Roman"/>
                <a:cs typeface="Times New Roman"/>
              </a:rPr>
              <a:t> </a:t>
            </a:r>
            <a:r>
              <a:rPr sz="4800" spc="-5" dirty="0">
                <a:latin typeface="Times New Roman"/>
                <a:cs typeface="Times New Roman"/>
              </a:rPr>
              <a:t>Θ(f(n))</a:t>
            </a:r>
            <a:endParaRPr sz="4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0240" y="509981"/>
            <a:ext cx="1001649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-10" dirty="0">
                <a:latin typeface="Times New Roman"/>
                <a:cs typeface="Times New Roman"/>
              </a:rPr>
              <a:t>Properties</a:t>
            </a:r>
            <a:r>
              <a:rPr sz="5400" b="1" spc="-25" dirty="0">
                <a:latin typeface="Times New Roman"/>
                <a:cs typeface="Times New Roman"/>
              </a:rPr>
              <a:t> </a:t>
            </a:r>
            <a:r>
              <a:rPr sz="5400" b="1" dirty="0">
                <a:latin typeface="Times New Roman"/>
                <a:cs typeface="Times New Roman"/>
              </a:rPr>
              <a:t>of</a:t>
            </a:r>
            <a:r>
              <a:rPr sz="5400" b="1" spc="-320" dirty="0">
                <a:latin typeface="Times New Roman"/>
                <a:cs typeface="Times New Roman"/>
              </a:rPr>
              <a:t> </a:t>
            </a:r>
            <a:r>
              <a:rPr sz="5400" b="1" dirty="0">
                <a:latin typeface="Times New Roman"/>
                <a:cs typeface="Times New Roman"/>
              </a:rPr>
              <a:t>Asymptotic</a:t>
            </a:r>
            <a:r>
              <a:rPr sz="5400" b="1" spc="-25" dirty="0">
                <a:latin typeface="Times New Roman"/>
                <a:cs typeface="Times New Roman"/>
              </a:rPr>
              <a:t> </a:t>
            </a:r>
            <a:r>
              <a:rPr sz="5400" b="1" dirty="0">
                <a:latin typeface="Times New Roman"/>
                <a:cs typeface="Times New Roman"/>
              </a:rPr>
              <a:t>Notation</a:t>
            </a:r>
            <a:endParaRPr sz="5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8116" y="3815588"/>
            <a:ext cx="9518015" cy="5146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  <a:tabLst>
                <a:tab pos="1755775" algn="l"/>
                <a:tab pos="4645025" algn="l"/>
                <a:tab pos="7152005" algn="l"/>
              </a:tabLst>
            </a:pPr>
            <a:r>
              <a:rPr sz="4800" b="1" spc="-5" dirty="0">
                <a:latin typeface="Times New Roman"/>
                <a:cs typeface="Times New Roman"/>
              </a:rPr>
              <a:t>If</a:t>
            </a:r>
            <a:r>
              <a:rPr sz="4800" b="1" dirty="0">
                <a:latin typeface="Times New Roman"/>
                <a:cs typeface="Times New Roman"/>
              </a:rPr>
              <a:t> </a:t>
            </a:r>
            <a:r>
              <a:rPr sz="4800" b="1" spc="-5" dirty="0">
                <a:latin typeface="Times New Roman"/>
                <a:cs typeface="Times New Roman"/>
              </a:rPr>
              <a:t>f(n)	</a:t>
            </a:r>
            <a:r>
              <a:rPr sz="4800" b="1" dirty="0">
                <a:latin typeface="Times New Roman"/>
                <a:cs typeface="Times New Roman"/>
              </a:rPr>
              <a:t>=</a:t>
            </a:r>
            <a:r>
              <a:rPr sz="4800" b="1" spc="15" dirty="0">
                <a:latin typeface="Times New Roman"/>
                <a:cs typeface="Times New Roman"/>
              </a:rPr>
              <a:t> </a:t>
            </a:r>
            <a:r>
              <a:rPr sz="4800" b="1" spc="-5" dirty="0">
                <a:latin typeface="Times New Roman"/>
                <a:cs typeface="Times New Roman"/>
              </a:rPr>
              <a:t>Θ(g(n)),	then</a:t>
            </a:r>
            <a:r>
              <a:rPr sz="4800" b="1" spc="5" dirty="0">
                <a:latin typeface="Times New Roman"/>
                <a:cs typeface="Times New Roman"/>
              </a:rPr>
              <a:t> </a:t>
            </a:r>
            <a:r>
              <a:rPr sz="4800" b="1" dirty="0">
                <a:latin typeface="Times New Roman"/>
                <a:cs typeface="Times New Roman"/>
              </a:rPr>
              <a:t>g(n)	=</a:t>
            </a:r>
            <a:r>
              <a:rPr sz="4800" b="1" spc="-60" dirty="0">
                <a:latin typeface="Times New Roman"/>
                <a:cs typeface="Times New Roman"/>
              </a:rPr>
              <a:t> </a:t>
            </a:r>
            <a:r>
              <a:rPr sz="4800" b="1" spc="-5" dirty="0">
                <a:latin typeface="Times New Roman"/>
                <a:cs typeface="Times New Roman"/>
              </a:rPr>
              <a:t>Θ(f(n))</a:t>
            </a:r>
            <a:endParaRPr sz="4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50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</a:pPr>
            <a:r>
              <a:rPr sz="4800" i="1" spc="-5" dirty="0">
                <a:latin typeface="Times New Roman"/>
                <a:cs typeface="Times New Roman"/>
              </a:rPr>
              <a:t>Example</a:t>
            </a:r>
            <a:endParaRPr sz="4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50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tabLst>
                <a:tab pos="621665" algn="l"/>
                <a:tab pos="1687830" algn="l"/>
                <a:tab pos="5046980" algn="l"/>
              </a:tabLst>
            </a:pPr>
            <a:r>
              <a:rPr sz="4800" dirty="0">
                <a:latin typeface="Times New Roman"/>
                <a:cs typeface="Times New Roman"/>
              </a:rPr>
              <a:t>If	f(n)	</a:t>
            </a:r>
            <a:r>
              <a:rPr sz="4800" spc="-5" dirty="0">
                <a:latin typeface="Times New Roman"/>
                <a:cs typeface="Times New Roman"/>
              </a:rPr>
              <a:t>=</a:t>
            </a:r>
            <a:r>
              <a:rPr sz="4800" spc="5" dirty="0">
                <a:latin typeface="Times New Roman"/>
                <a:cs typeface="Times New Roman"/>
              </a:rPr>
              <a:t> </a:t>
            </a:r>
            <a:r>
              <a:rPr sz="4800" dirty="0">
                <a:latin typeface="Times New Roman"/>
                <a:cs typeface="Times New Roman"/>
              </a:rPr>
              <a:t>n</a:t>
            </a:r>
            <a:r>
              <a:rPr sz="4800" baseline="25173" dirty="0">
                <a:latin typeface="Times New Roman"/>
                <a:cs typeface="Times New Roman"/>
              </a:rPr>
              <a:t>2</a:t>
            </a:r>
            <a:r>
              <a:rPr sz="4800" spc="600" baseline="25173" dirty="0">
                <a:latin typeface="Times New Roman"/>
                <a:cs typeface="Times New Roman"/>
              </a:rPr>
              <a:t> </a:t>
            </a:r>
            <a:r>
              <a:rPr sz="4800" dirty="0">
                <a:latin typeface="Times New Roman"/>
                <a:cs typeface="Times New Roman"/>
              </a:rPr>
              <a:t>and g(n)	=</a:t>
            </a:r>
            <a:r>
              <a:rPr sz="4800" spc="-40" dirty="0">
                <a:latin typeface="Times New Roman"/>
                <a:cs typeface="Times New Roman"/>
              </a:rPr>
              <a:t> </a:t>
            </a:r>
            <a:r>
              <a:rPr sz="4800" dirty="0">
                <a:latin typeface="Times New Roman"/>
                <a:cs typeface="Times New Roman"/>
              </a:rPr>
              <a:t>n</a:t>
            </a:r>
            <a:r>
              <a:rPr sz="4800" baseline="25173" dirty="0">
                <a:latin typeface="Times New Roman"/>
                <a:cs typeface="Times New Roman"/>
              </a:rPr>
              <a:t>2</a:t>
            </a:r>
            <a:endParaRPr sz="4800" baseline="2517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50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tabLst>
                <a:tab pos="2332355" algn="l"/>
                <a:tab pos="4337050" algn="l"/>
                <a:tab pos="6536055" algn="l"/>
              </a:tabLst>
            </a:pPr>
            <a:r>
              <a:rPr sz="4800" dirty="0">
                <a:latin typeface="Times New Roman"/>
                <a:cs typeface="Times New Roman"/>
              </a:rPr>
              <a:t>then </a:t>
            </a:r>
            <a:r>
              <a:rPr sz="4800" spc="-5" dirty="0">
                <a:latin typeface="Times New Roman"/>
                <a:cs typeface="Times New Roman"/>
              </a:rPr>
              <a:t>f(n)	</a:t>
            </a:r>
            <a:r>
              <a:rPr sz="4800" dirty="0">
                <a:latin typeface="Times New Roman"/>
                <a:cs typeface="Times New Roman"/>
              </a:rPr>
              <a:t>=</a:t>
            </a:r>
            <a:r>
              <a:rPr sz="4800" spc="5" dirty="0">
                <a:latin typeface="Times New Roman"/>
                <a:cs typeface="Times New Roman"/>
              </a:rPr>
              <a:t> </a:t>
            </a:r>
            <a:r>
              <a:rPr sz="4800" dirty="0">
                <a:latin typeface="Times New Roman"/>
                <a:cs typeface="Times New Roman"/>
              </a:rPr>
              <a:t>Θ(n</a:t>
            </a:r>
            <a:r>
              <a:rPr sz="4800" baseline="25173" dirty="0">
                <a:latin typeface="Times New Roman"/>
                <a:cs typeface="Times New Roman"/>
              </a:rPr>
              <a:t>2</a:t>
            </a:r>
            <a:r>
              <a:rPr sz="4800" dirty="0">
                <a:latin typeface="Times New Roman"/>
                <a:cs typeface="Times New Roman"/>
              </a:rPr>
              <a:t>)	and</a:t>
            </a:r>
            <a:r>
              <a:rPr sz="4800" spc="-20" dirty="0">
                <a:latin typeface="Times New Roman"/>
                <a:cs typeface="Times New Roman"/>
              </a:rPr>
              <a:t> </a:t>
            </a:r>
            <a:r>
              <a:rPr sz="4800" dirty="0">
                <a:latin typeface="Times New Roman"/>
                <a:cs typeface="Times New Roman"/>
              </a:rPr>
              <a:t>g(n)	=</a:t>
            </a:r>
            <a:r>
              <a:rPr sz="4800" spc="-40" dirty="0">
                <a:latin typeface="Times New Roman"/>
                <a:cs typeface="Times New Roman"/>
              </a:rPr>
              <a:t> </a:t>
            </a:r>
            <a:r>
              <a:rPr sz="4800" dirty="0">
                <a:latin typeface="Times New Roman"/>
                <a:cs typeface="Times New Roman"/>
              </a:rPr>
              <a:t>Θ(n</a:t>
            </a:r>
            <a:r>
              <a:rPr sz="4800" baseline="25173" dirty="0">
                <a:latin typeface="Times New Roman"/>
                <a:cs typeface="Times New Roman"/>
              </a:rPr>
              <a:t>2</a:t>
            </a:r>
            <a:r>
              <a:rPr sz="4800" dirty="0">
                <a:latin typeface="Times New Roman"/>
                <a:cs typeface="Times New Roman"/>
              </a:rPr>
              <a:t>)</a:t>
            </a:r>
            <a:endParaRPr sz="4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58371" y="2214372"/>
            <a:ext cx="6358128" cy="635812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07288" y="2092832"/>
            <a:ext cx="6193790" cy="1230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1665" algn="l"/>
                <a:tab pos="3482340" algn="l"/>
              </a:tabLst>
            </a:pPr>
            <a:r>
              <a:rPr sz="4800" b="1" dirty="0">
                <a:latin typeface="Times New Roman"/>
                <a:cs typeface="Times New Roman"/>
              </a:rPr>
              <a:t>2.	Symmetry	P</a:t>
            </a:r>
            <a:r>
              <a:rPr sz="4800" b="1" spc="-85" dirty="0">
                <a:latin typeface="Times New Roman"/>
                <a:cs typeface="Times New Roman"/>
              </a:rPr>
              <a:t>r</a:t>
            </a:r>
            <a:r>
              <a:rPr sz="4800" b="1" dirty="0">
                <a:latin typeface="Times New Roman"/>
                <a:cs typeface="Times New Roman"/>
              </a:rPr>
              <a:t>operties</a:t>
            </a:r>
            <a:endParaRPr sz="4800">
              <a:latin typeface="Times New Roman"/>
              <a:cs typeface="Times New Roman"/>
            </a:endParaRPr>
          </a:p>
          <a:p>
            <a:pPr marL="655320">
              <a:lnSpc>
                <a:spcPct val="100000"/>
              </a:lnSpc>
              <a:spcBef>
                <a:spcPts val="1805"/>
              </a:spcBef>
            </a:pPr>
            <a:r>
              <a:rPr sz="1600" b="1" spc="-30" dirty="0">
                <a:latin typeface="Times New Roman"/>
                <a:cs typeface="Times New Roman"/>
              </a:rPr>
              <a:t>(Valid</a:t>
            </a:r>
            <a:r>
              <a:rPr sz="1600" b="1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only for</a:t>
            </a:r>
            <a:r>
              <a:rPr sz="1600" b="1" spc="-45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Theta Notation)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0240" y="509981"/>
            <a:ext cx="1001649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-10" dirty="0">
                <a:latin typeface="Times New Roman"/>
                <a:cs typeface="Times New Roman"/>
              </a:rPr>
              <a:t>Properties</a:t>
            </a:r>
            <a:r>
              <a:rPr sz="5400" b="1" spc="-25" dirty="0">
                <a:latin typeface="Times New Roman"/>
                <a:cs typeface="Times New Roman"/>
              </a:rPr>
              <a:t> </a:t>
            </a:r>
            <a:r>
              <a:rPr sz="5400" b="1" dirty="0">
                <a:latin typeface="Times New Roman"/>
                <a:cs typeface="Times New Roman"/>
              </a:rPr>
              <a:t>of</a:t>
            </a:r>
            <a:r>
              <a:rPr sz="5400" b="1" spc="-320" dirty="0">
                <a:latin typeface="Times New Roman"/>
                <a:cs typeface="Times New Roman"/>
              </a:rPr>
              <a:t> </a:t>
            </a:r>
            <a:r>
              <a:rPr sz="5400" b="1" dirty="0">
                <a:latin typeface="Times New Roman"/>
                <a:cs typeface="Times New Roman"/>
              </a:rPr>
              <a:t>Asymptotic</a:t>
            </a:r>
            <a:r>
              <a:rPr sz="5400" b="1" spc="-25" dirty="0">
                <a:latin typeface="Times New Roman"/>
                <a:cs typeface="Times New Roman"/>
              </a:rPr>
              <a:t> </a:t>
            </a:r>
            <a:r>
              <a:rPr sz="5400" b="1" dirty="0">
                <a:latin typeface="Times New Roman"/>
                <a:cs typeface="Times New Roman"/>
              </a:rPr>
              <a:t>Notation</a:t>
            </a:r>
            <a:endParaRPr sz="5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6511" y="4572000"/>
            <a:ext cx="6109716" cy="307238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94588" y="2092832"/>
            <a:ext cx="16304894" cy="71856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8173084" algn="l"/>
              </a:tabLst>
            </a:pPr>
            <a:r>
              <a:rPr sz="4800" b="1" dirty="0">
                <a:latin typeface="Times New Roman"/>
                <a:cs typeface="Times New Roman"/>
              </a:rPr>
              <a:t>3.</a:t>
            </a:r>
            <a:r>
              <a:rPr sz="4800" b="1" spc="-80" dirty="0">
                <a:latin typeface="Times New Roman"/>
                <a:cs typeface="Times New Roman"/>
              </a:rPr>
              <a:t> </a:t>
            </a:r>
            <a:r>
              <a:rPr sz="4800" b="1" spc="-40" dirty="0">
                <a:latin typeface="Times New Roman"/>
                <a:cs typeface="Times New Roman"/>
              </a:rPr>
              <a:t>Transitive</a:t>
            </a:r>
            <a:r>
              <a:rPr sz="4800" b="1" spc="10" dirty="0">
                <a:latin typeface="Times New Roman"/>
                <a:cs typeface="Times New Roman"/>
              </a:rPr>
              <a:t> </a:t>
            </a:r>
            <a:r>
              <a:rPr sz="4800" b="1" spc="-10" dirty="0">
                <a:latin typeface="Times New Roman"/>
                <a:cs typeface="Times New Roman"/>
              </a:rPr>
              <a:t>Properties</a:t>
            </a:r>
            <a:r>
              <a:rPr sz="4800" b="1" spc="-5" dirty="0">
                <a:latin typeface="Times New Roman"/>
                <a:cs typeface="Times New Roman"/>
              </a:rPr>
              <a:t> </a:t>
            </a:r>
            <a:r>
              <a:rPr sz="4800" b="1" dirty="0">
                <a:latin typeface="Times New Roman"/>
                <a:cs typeface="Times New Roman"/>
              </a:rPr>
              <a:t>(for</a:t>
            </a:r>
            <a:r>
              <a:rPr sz="4800" b="1" spc="-80" dirty="0">
                <a:latin typeface="Times New Roman"/>
                <a:cs typeface="Times New Roman"/>
              </a:rPr>
              <a:t> </a:t>
            </a:r>
            <a:r>
              <a:rPr sz="4800" b="1" dirty="0">
                <a:latin typeface="Times New Roman"/>
                <a:cs typeface="Times New Roman"/>
              </a:rPr>
              <a:t>all	</a:t>
            </a:r>
            <a:r>
              <a:rPr sz="4800" b="1" spc="-5" dirty="0">
                <a:latin typeface="Times New Roman"/>
                <a:cs typeface="Times New Roman"/>
              </a:rPr>
              <a:t>notations)</a:t>
            </a:r>
            <a:endParaRPr sz="4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350">
              <a:latin typeface="Times New Roman"/>
              <a:cs typeface="Times New Roman"/>
            </a:endParaRPr>
          </a:p>
          <a:p>
            <a:pPr marL="6598284">
              <a:lnSpc>
                <a:spcPct val="100000"/>
              </a:lnSpc>
            </a:pPr>
            <a:r>
              <a:rPr sz="4400" b="1" dirty="0">
                <a:latin typeface="Times New Roman"/>
                <a:cs typeface="Times New Roman"/>
              </a:rPr>
              <a:t>f(n)</a:t>
            </a:r>
            <a:r>
              <a:rPr sz="4400" b="1" spc="-25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=</a:t>
            </a:r>
            <a:r>
              <a:rPr sz="4400" b="1" spc="-5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O(g(n))</a:t>
            </a:r>
            <a:r>
              <a:rPr sz="4400" b="1" spc="-5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and g(n)</a:t>
            </a:r>
            <a:r>
              <a:rPr sz="4400" b="1" spc="-30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=</a:t>
            </a:r>
            <a:r>
              <a:rPr sz="4400" b="1" spc="-5" dirty="0">
                <a:latin typeface="Times New Roman"/>
                <a:cs typeface="Times New Roman"/>
              </a:rPr>
              <a:t> O(h(n))</a:t>
            </a:r>
            <a:r>
              <a:rPr sz="4400" b="1" dirty="0">
                <a:latin typeface="Times New Roman"/>
                <a:cs typeface="Times New Roman"/>
              </a:rPr>
              <a:t> then</a:t>
            </a:r>
            <a:endParaRPr sz="4400">
              <a:latin typeface="Times New Roman"/>
              <a:cs typeface="Times New Roman"/>
            </a:endParaRPr>
          </a:p>
          <a:p>
            <a:pPr marL="6598284">
              <a:lnSpc>
                <a:spcPct val="100000"/>
              </a:lnSpc>
              <a:spcBef>
                <a:spcPts val="2640"/>
              </a:spcBef>
            </a:pPr>
            <a:r>
              <a:rPr sz="4400" b="1" spc="-590" dirty="0">
                <a:latin typeface="Yu Gothic UI"/>
                <a:cs typeface="Yu Gothic UI"/>
              </a:rPr>
              <a:t>⇒</a:t>
            </a:r>
            <a:r>
              <a:rPr sz="4400" b="1" spc="-190" dirty="0">
                <a:latin typeface="Yu Gothic UI"/>
                <a:cs typeface="Yu Gothic UI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f(n) = </a:t>
            </a:r>
            <a:r>
              <a:rPr sz="4400" b="1" spc="-15" dirty="0">
                <a:latin typeface="Times New Roman"/>
                <a:cs typeface="Times New Roman"/>
              </a:rPr>
              <a:t>O</a:t>
            </a:r>
            <a:r>
              <a:rPr sz="4400" b="1" dirty="0">
                <a:latin typeface="Times New Roman"/>
                <a:cs typeface="Times New Roman"/>
              </a:rPr>
              <a:t>(h(n</a:t>
            </a:r>
            <a:r>
              <a:rPr sz="4400" b="1" spc="-15" dirty="0">
                <a:latin typeface="Times New Roman"/>
                <a:cs typeface="Times New Roman"/>
              </a:rPr>
              <a:t>)</a:t>
            </a:r>
            <a:r>
              <a:rPr sz="4400" b="1" dirty="0">
                <a:latin typeface="Times New Roman"/>
                <a:cs typeface="Times New Roman"/>
              </a:rPr>
              <a:t>)</a:t>
            </a:r>
            <a:endParaRPr sz="4400">
              <a:latin typeface="Times New Roman"/>
              <a:cs typeface="Times New Roman"/>
            </a:endParaRPr>
          </a:p>
          <a:p>
            <a:pPr marL="6598284">
              <a:lnSpc>
                <a:spcPct val="100000"/>
              </a:lnSpc>
              <a:spcBef>
                <a:spcPts val="2640"/>
              </a:spcBef>
            </a:pPr>
            <a:r>
              <a:rPr sz="4400" b="1" i="1" dirty="0">
                <a:latin typeface="Times New Roman"/>
                <a:cs typeface="Times New Roman"/>
              </a:rPr>
              <a:t>Example</a:t>
            </a:r>
            <a:endParaRPr sz="4400">
              <a:latin typeface="Times New Roman"/>
              <a:cs typeface="Times New Roman"/>
            </a:endParaRPr>
          </a:p>
          <a:p>
            <a:pPr marL="6598284">
              <a:lnSpc>
                <a:spcPct val="100000"/>
              </a:lnSpc>
              <a:spcBef>
                <a:spcPts val="2640"/>
              </a:spcBef>
              <a:tabLst>
                <a:tab pos="11231245" algn="l"/>
              </a:tabLst>
            </a:pPr>
            <a:r>
              <a:rPr sz="4400" dirty="0">
                <a:latin typeface="Times New Roman"/>
                <a:cs typeface="Times New Roman"/>
              </a:rPr>
              <a:t>If</a:t>
            </a:r>
            <a:r>
              <a:rPr sz="4400" spc="-15" dirty="0">
                <a:latin typeface="Times New Roman"/>
                <a:cs typeface="Times New Roman"/>
              </a:rPr>
              <a:t> </a:t>
            </a:r>
            <a:r>
              <a:rPr sz="4400" dirty="0">
                <a:latin typeface="Times New Roman"/>
                <a:cs typeface="Times New Roman"/>
              </a:rPr>
              <a:t>f(n)</a:t>
            </a:r>
            <a:r>
              <a:rPr sz="4400" spc="-10" dirty="0">
                <a:latin typeface="Times New Roman"/>
                <a:cs typeface="Times New Roman"/>
              </a:rPr>
              <a:t> </a:t>
            </a:r>
            <a:r>
              <a:rPr sz="4400" dirty="0">
                <a:latin typeface="Times New Roman"/>
                <a:cs typeface="Times New Roman"/>
              </a:rPr>
              <a:t>=</a:t>
            </a:r>
            <a:r>
              <a:rPr sz="4400" spc="5" dirty="0">
                <a:latin typeface="Times New Roman"/>
                <a:cs typeface="Times New Roman"/>
              </a:rPr>
              <a:t> </a:t>
            </a:r>
            <a:r>
              <a:rPr sz="4400" dirty="0">
                <a:latin typeface="Times New Roman"/>
                <a:cs typeface="Times New Roman"/>
              </a:rPr>
              <a:t>n,</a:t>
            </a:r>
            <a:r>
              <a:rPr sz="4400" spc="5" dirty="0">
                <a:latin typeface="Times New Roman"/>
                <a:cs typeface="Times New Roman"/>
              </a:rPr>
              <a:t> </a:t>
            </a:r>
            <a:r>
              <a:rPr sz="4400" dirty="0">
                <a:latin typeface="Times New Roman"/>
                <a:cs typeface="Times New Roman"/>
              </a:rPr>
              <a:t>g(n)</a:t>
            </a:r>
            <a:r>
              <a:rPr sz="4400" spc="-15" dirty="0">
                <a:latin typeface="Times New Roman"/>
                <a:cs typeface="Times New Roman"/>
              </a:rPr>
              <a:t> </a:t>
            </a:r>
            <a:r>
              <a:rPr sz="4400" dirty="0">
                <a:latin typeface="Times New Roman"/>
                <a:cs typeface="Times New Roman"/>
              </a:rPr>
              <a:t>=</a:t>
            </a:r>
            <a:r>
              <a:rPr sz="4400" spc="5" dirty="0">
                <a:latin typeface="Times New Roman"/>
                <a:cs typeface="Times New Roman"/>
              </a:rPr>
              <a:t> </a:t>
            </a:r>
            <a:r>
              <a:rPr sz="4400" spc="10" dirty="0">
                <a:latin typeface="Times New Roman"/>
                <a:cs typeface="Times New Roman"/>
              </a:rPr>
              <a:t>n</a:t>
            </a:r>
            <a:r>
              <a:rPr sz="4350" spc="15" baseline="24904" dirty="0">
                <a:latin typeface="Times New Roman"/>
                <a:cs typeface="Times New Roman"/>
              </a:rPr>
              <a:t>2	</a:t>
            </a:r>
            <a:r>
              <a:rPr sz="4400" dirty="0">
                <a:latin typeface="Times New Roman"/>
                <a:cs typeface="Times New Roman"/>
              </a:rPr>
              <a:t>and</a:t>
            </a:r>
            <a:r>
              <a:rPr sz="4400" spc="-40" dirty="0">
                <a:latin typeface="Times New Roman"/>
                <a:cs typeface="Times New Roman"/>
              </a:rPr>
              <a:t> </a:t>
            </a:r>
            <a:r>
              <a:rPr sz="4400" dirty="0">
                <a:latin typeface="Times New Roman"/>
                <a:cs typeface="Times New Roman"/>
              </a:rPr>
              <a:t>h(n)</a:t>
            </a:r>
            <a:r>
              <a:rPr sz="4400" spc="-20" dirty="0">
                <a:latin typeface="Times New Roman"/>
                <a:cs typeface="Times New Roman"/>
              </a:rPr>
              <a:t> </a:t>
            </a:r>
            <a:r>
              <a:rPr sz="4400" dirty="0">
                <a:latin typeface="Times New Roman"/>
                <a:cs typeface="Times New Roman"/>
              </a:rPr>
              <a:t>=</a:t>
            </a:r>
            <a:r>
              <a:rPr sz="4400" spc="-35" dirty="0">
                <a:latin typeface="Times New Roman"/>
                <a:cs typeface="Times New Roman"/>
              </a:rPr>
              <a:t> </a:t>
            </a:r>
            <a:r>
              <a:rPr sz="4400" spc="10" dirty="0">
                <a:latin typeface="Times New Roman"/>
                <a:cs typeface="Times New Roman"/>
              </a:rPr>
              <a:t>n</a:t>
            </a:r>
            <a:r>
              <a:rPr sz="4350" spc="15" baseline="24904" dirty="0">
                <a:latin typeface="Times New Roman"/>
                <a:cs typeface="Times New Roman"/>
              </a:rPr>
              <a:t>3</a:t>
            </a:r>
            <a:endParaRPr sz="4350" baseline="24904">
              <a:latin typeface="Times New Roman"/>
              <a:cs typeface="Times New Roman"/>
            </a:endParaRPr>
          </a:p>
          <a:p>
            <a:pPr marL="10103485">
              <a:lnSpc>
                <a:spcPct val="100000"/>
              </a:lnSpc>
              <a:spcBef>
                <a:spcPts val="2785"/>
              </a:spcBef>
            </a:pPr>
            <a:r>
              <a:rPr sz="4800" dirty="0">
                <a:latin typeface="Times New Roman"/>
                <a:cs typeface="Times New Roman"/>
              </a:rPr>
              <a:t>n&lt;n</a:t>
            </a:r>
            <a:r>
              <a:rPr sz="4800" baseline="25173" dirty="0">
                <a:latin typeface="Times New Roman"/>
                <a:cs typeface="Times New Roman"/>
              </a:rPr>
              <a:t>2</a:t>
            </a:r>
            <a:r>
              <a:rPr sz="4800" dirty="0">
                <a:latin typeface="Times New Roman"/>
                <a:cs typeface="Times New Roman"/>
              </a:rPr>
              <a:t>&lt;n</a:t>
            </a:r>
            <a:r>
              <a:rPr sz="4800" baseline="25173" dirty="0">
                <a:latin typeface="Times New Roman"/>
                <a:cs typeface="Times New Roman"/>
              </a:rPr>
              <a:t>3</a:t>
            </a:r>
            <a:endParaRPr sz="4800" baseline="25173">
              <a:latin typeface="Times New Roman"/>
              <a:cs typeface="Times New Roman"/>
            </a:endParaRPr>
          </a:p>
          <a:p>
            <a:pPr marL="6598284">
              <a:lnSpc>
                <a:spcPct val="100000"/>
              </a:lnSpc>
              <a:spcBef>
                <a:spcPts val="2740"/>
              </a:spcBef>
              <a:tabLst>
                <a:tab pos="11085195" algn="l"/>
              </a:tabLst>
            </a:pPr>
            <a:r>
              <a:rPr sz="4400" spc="5" dirty="0">
                <a:latin typeface="Cambria Math"/>
                <a:cs typeface="Cambria Math"/>
              </a:rPr>
              <a:t>⇒</a:t>
            </a:r>
            <a:r>
              <a:rPr sz="4400" spc="125" dirty="0">
                <a:latin typeface="Cambria Math"/>
                <a:cs typeface="Cambria Math"/>
              </a:rPr>
              <a:t> </a:t>
            </a:r>
            <a:r>
              <a:rPr sz="4400" dirty="0">
                <a:latin typeface="Times New Roman"/>
                <a:cs typeface="Times New Roman"/>
              </a:rPr>
              <a:t>n</a:t>
            </a:r>
            <a:r>
              <a:rPr sz="4400" spc="5" dirty="0">
                <a:latin typeface="Times New Roman"/>
                <a:cs typeface="Times New Roman"/>
              </a:rPr>
              <a:t> </a:t>
            </a:r>
            <a:r>
              <a:rPr sz="4400" dirty="0">
                <a:latin typeface="Times New Roman"/>
                <a:cs typeface="Times New Roman"/>
              </a:rPr>
              <a:t>is</a:t>
            </a:r>
            <a:r>
              <a:rPr sz="4400" spc="5" dirty="0">
                <a:latin typeface="Times New Roman"/>
                <a:cs typeface="Times New Roman"/>
              </a:rPr>
              <a:t> </a:t>
            </a:r>
            <a:r>
              <a:rPr sz="4400" dirty="0">
                <a:latin typeface="Times New Roman"/>
                <a:cs typeface="Times New Roman"/>
              </a:rPr>
              <a:t>O(n</a:t>
            </a:r>
            <a:r>
              <a:rPr sz="4350" baseline="24904" dirty="0">
                <a:latin typeface="Times New Roman"/>
                <a:cs typeface="Times New Roman"/>
              </a:rPr>
              <a:t>2</a:t>
            </a:r>
            <a:r>
              <a:rPr sz="4400" dirty="0">
                <a:latin typeface="Times New Roman"/>
                <a:cs typeface="Times New Roman"/>
              </a:rPr>
              <a:t>)</a:t>
            </a:r>
            <a:r>
              <a:rPr sz="4400" spc="-15" dirty="0">
                <a:latin typeface="Times New Roman"/>
                <a:cs typeface="Times New Roman"/>
              </a:rPr>
              <a:t> </a:t>
            </a:r>
            <a:r>
              <a:rPr sz="4400" dirty="0">
                <a:latin typeface="Times New Roman"/>
                <a:cs typeface="Times New Roman"/>
              </a:rPr>
              <a:t>and</a:t>
            </a:r>
            <a:r>
              <a:rPr sz="4400" spc="5" dirty="0">
                <a:latin typeface="Times New Roman"/>
                <a:cs typeface="Times New Roman"/>
              </a:rPr>
              <a:t> n</a:t>
            </a:r>
            <a:r>
              <a:rPr sz="4350" spc="7" baseline="24904" dirty="0">
                <a:latin typeface="Times New Roman"/>
                <a:cs typeface="Times New Roman"/>
              </a:rPr>
              <a:t>2	</a:t>
            </a:r>
            <a:r>
              <a:rPr sz="4400" dirty="0">
                <a:latin typeface="Times New Roman"/>
                <a:cs typeface="Times New Roman"/>
              </a:rPr>
              <a:t>is</a:t>
            </a:r>
            <a:r>
              <a:rPr sz="4400" spc="-10" dirty="0">
                <a:latin typeface="Times New Roman"/>
                <a:cs typeface="Times New Roman"/>
              </a:rPr>
              <a:t> </a:t>
            </a:r>
            <a:r>
              <a:rPr sz="4400" dirty="0">
                <a:latin typeface="Times New Roman"/>
                <a:cs typeface="Times New Roman"/>
              </a:rPr>
              <a:t>O(n</a:t>
            </a:r>
            <a:r>
              <a:rPr sz="4350" baseline="24904" dirty="0">
                <a:latin typeface="Times New Roman"/>
                <a:cs typeface="Times New Roman"/>
              </a:rPr>
              <a:t>3</a:t>
            </a:r>
            <a:r>
              <a:rPr sz="4400" dirty="0">
                <a:latin typeface="Times New Roman"/>
                <a:cs typeface="Times New Roman"/>
              </a:rPr>
              <a:t>)</a:t>
            </a:r>
            <a:r>
              <a:rPr sz="4400" spc="-35" dirty="0">
                <a:latin typeface="Times New Roman"/>
                <a:cs typeface="Times New Roman"/>
              </a:rPr>
              <a:t> </a:t>
            </a:r>
            <a:r>
              <a:rPr sz="4400" dirty="0">
                <a:latin typeface="Times New Roman"/>
                <a:cs typeface="Times New Roman"/>
              </a:rPr>
              <a:t>then</a:t>
            </a:r>
            <a:r>
              <a:rPr sz="4400" spc="-20" dirty="0">
                <a:latin typeface="Times New Roman"/>
                <a:cs typeface="Times New Roman"/>
              </a:rPr>
              <a:t> </a:t>
            </a:r>
            <a:r>
              <a:rPr sz="4400" dirty="0">
                <a:latin typeface="Times New Roman"/>
                <a:cs typeface="Times New Roman"/>
              </a:rPr>
              <a:t>n</a:t>
            </a:r>
            <a:r>
              <a:rPr sz="4400" spc="-10" dirty="0">
                <a:latin typeface="Times New Roman"/>
                <a:cs typeface="Times New Roman"/>
              </a:rPr>
              <a:t> </a:t>
            </a:r>
            <a:r>
              <a:rPr sz="4400" dirty="0">
                <a:latin typeface="Times New Roman"/>
                <a:cs typeface="Times New Roman"/>
              </a:rPr>
              <a:t>is</a:t>
            </a:r>
            <a:r>
              <a:rPr sz="4400" spc="-10" dirty="0">
                <a:latin typeface="Times New Roman"/>
                <a:cs typeface="Times New Roman"/>
              </a:rPr>
              <a:t> </a:t>
            </a:r>
            <a:r>
              <a:rPr sz="4400" dirty="0">
                <a:latin typeface="Times New Roman"/>
                <a:cs typeface="Times New Roman"/>
              </a:rPr>
              <a:t>O(n</a:t>
            </a:r>
            <a:r>
              <a:rPr sz="4350" baseline="24904" dirty="0">
                <a:latin typeface="Times New Roman"/>
                <a:cs typeface="Times New Roman"/>
              </a:rPr>
              <a:t>3</a:t>
            </a:r>
            <a:r>
              <a:rPr sz="4400" dirty="0">
                <a:latin typeface="Times New Roman"/>
                <a:cs typeface="Times New Roman"/>
              </a:rPr>
              <a:t>)</a:t>
            </a:r>
            <a:endParaRPr sz="4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0240" y="509981"/>
            <a:ext cx="1001649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-10" dirty="0">
                <a:latin typeface="Times New Roman"/>
                <a:cs typeface="Times New Roman"/>
              </a:rPr>
              <a:t>Properties</a:t>
            </a:r>
            <a:r>
              <a:rPr sz="5400" b="1" spc="-25" dirty="0">
                <a:latin typeface="Times New Roman"/>
                <a:cs typeface="Times New Roman"/>
              </a:rPr>
              <a:t> </a:t>
            </a:r>
            <a:r>
              <a:rPr sz="5400" b="1" dirty="0">
                <a:latin typeface="Times New Roman"/>
                <a:cs typeface="Times New Roman"/>
              </a:rPr>
              <a:t>of</a:t>
            </a:r>
            <a:r>
              <a:rPr sz="5400" b="1" spc="-320" dirty="0">
                <a:latin typeface="Times New Roman"/>
                <a:cs typeface="Times New Roman"/>
              </a:rPr>
              <a:t> </a:t>
            </a:r>
            <a:r>
              <a:rPr sz="5400" b="1" dirty="0">
                <a:latin typeface="Times New Roman"/>
                <a:cs typeface="Times New Roman"/>
              </a:rPr>
              <a:t>Asymptotic</a:t>
            </a:r>
            <a:r>
              <a:rPr sz="5400" b="1" spc="-25" dirty="0">
                <a:latin typeface="Times New Roman"/>
                <a:cs typeface="Times New Roman"/>
              </a:rPr>
              <a:t> </a:t>
            </a:r>
            <a:r>
              <a:rPr sz="5400" b="1" dirty="0">
                <a:latin typeface="Times New Roman"/>
                <a:cs typeface="Times New Roman"/>
              </a:rPr>
              <a:t>Notation</a:t>
            </a:r>
            <a:endParaRPr sz="5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0939" y="4244466"/>
            <a:ext cx="9227185" cy="5146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  <a:tabLst>
                <a:tab pos="1755775" algn="l"/>
                <a:tab pos="6847205" algn="l"/>
              </a:tabLst>
            </a:pPr>
            <a:r>
              <a:rPr sz="4800" b="1" spc="-5" dirty="0">
                <a:latin typeface="Times New Roman"/>
                <a:cs typeface="Times New Roman"/>
              </a:rPr>
              <a:t>If</a:t>
            </a:r>
            <a:r>
              <a:rPr sz="4800" b="1" dirty="0">
                <a:latin typeface="Times New Roman"/>
                <a:cs typeface="Times New Roman"/>
              </a:rPr>
              <a:t> </a:t>
            </a:r>
            <a:r>
              <a:rPr sz="4800" b="1" spc="-5" dirty="0">
                <a:latin typeface="Times New Roman"/>
                <a:cs typeface="Times New Roman"/>
              </a:rPr>
              <a:t>f(n)	</a:t>
            </a:r>
            <a:r>
              <a:rPr sz="4800" b="1" dirty="0">
                <a:latin typeface="Times New Roman"/>
                <a:cs typeface="Times New Roman"/>
              </a:rPr>
              <a:t>=</a:t>
            </a:r>
            <a:r>
              <a:rPr sz="4800" b="1" spc="15" dirty="0">
                <a:latin typeface="Times New Roman"/>
                <a:cs typeface="Times New Roman"/>
              </a:rPr>
              <a:t> </a:t>
            </a:r>
            <a:r>
              <a:rPr sz="4800" b="1" spc="-5" dirty="0">
                <a:latin typeface="Times New Roman"/>
                <a:cs typeface="Times New Roman"/>
              </a:rPr>
              <a:t>O(g(n))</a:t>
            </a:r>
            <a:r>
              <a:rPr sz="4800" b="1" spc="15" dirty="0">
                <a:latin typeface="Times New Roman"/>
                <a:cs typeface="Times New Roman"/>
              </a:rPr>
              <a:t> </a:t>
            </a:r>
            <a:r>
              <a:rPr sz="4800" b="1" spc="-5" dirty="0">
                <a:latin typeface="Times New Roman"/>
                <a:cs typeface="Times New Roman"/>
              </a:rPr>
              <a:t>then</a:t>
            </a:r>
            <a:r>
              <a:rPr sz="4800" b="1" spc="10" dirty="0">
                <a:latin typeface="Times New Roman"/>
                <a:cs typeface="Times New Roman"/>
              </a:rPr>
              <a:t> </a:t>
            </a:r>
            <a:r>
              <a:rPr sz="4800" b="1" dirty="0">
                <a:latin typeface="Times New Roman"/>
                <a:cs typeface="Times New Roman"/>
              </a:rPr>
              <a:t>g(n)	=</a:t>
            </a:r>
            <a:r>
              <a:rPr sz="4800" b="1" spc="-60" dirty="0">
                <a:latin typeface="Times New Roman"/>
                <a:cs typeface="Times New Roman"/>
              </a:rPr>
              <a:t> </a:t>
            </a:r>
            <a:r>
              <a:rPr sz="4800" b="1" spc="-5" dirty="0">
                <a:latin typeface="Times New Roman"/>
                <a:cs typeface="Times New Roman"/>
              </a:rPr>
              <a:t>Ω(f(n))</a:t>
            </a:r>
            <a:endParaRPr sz="4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50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</a:pPr>
            <a:r>
              <a:rPr sz="4800" b="1" i="1" dirty="0">
                <a:latin typeface="Times New Roman"/>
                <a:cs typeface="Times New Roman"/>
              </a:rPr>
              <a:t>Example</a:t>
            </a:r>
            <a:endParaRPr sz="4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50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tabLst>
                <a:tab pos="621665" algn="l"/>
                <a:tab pos="1687830" algn="l"/>
                <a:tab pos="2642235" algn="l"/>
                <a:tab pos="4843145" algn="l"/>
              </a:tabLst>
            </a:pPr>
            <a:r>
              <a:rPr sz="4800" dirty="0">
                <a:latin typeface="Times New Roman"/>
                <a:cs typeface="Times New Roman"/>
              </a:rPr>
              <a:t>If	f(n)	</a:t>
            </a:r>
            <a:r>
              <a:rPr sz="4800" spc="-5" dirty="0">
                <a:latin typeface="Times New Roman"/>
                <a:cs typeface="Times New Roman"/>
              </a:rPr>
              <a:t>=</a:t>
            </a:r>
            <a:r>
              <a:rPr sz="4800" spc="5" dirty="0">
                <a:latin typeface="Times New Roman"/>
                <a:cs typeface="Times New Roman"/>
              </a:rPr>
              <a:t> </a:t>
            </a:r>
            <a:r>
              <a:rPr sz="4800" dirty="0">
                <a:latin typeface="Times New Roman"/>
                <a:cs typeface="Times New Roman"/>
              </a:rPr>
              <a:t>n	and g(n)	</a:t>
            </a:r>
            <a:r>
              <a:rPr sz="4800" spc="-5" dirty="0">
                <a:latin typeface="Times New Roman"/>
                <a:cs typeface="Times New Roman"/>
              </a:rPr>
              <a:t>=</a:t>
            </a:r>
            <a:r>
              <a:rPr sz="4800" spc="-40" dirty="0">
                <a:latin typeface="Times New Roman"/>
                <a:cs typeface="Times New Roman"/>
              </a:rPr>
              <a:t> </a:t>
            </a:r>
            <a:r>
              <a:rPr sz="4800" spc="5" dirty="0">
                <a:latin typeface="Times New Roman"/>
                <a:cs typeface="Times New Roman"/>
              </a:rPr>
              <a:t>n</a:t>
            </a:r>
            <a:r>
              <a:rPr sz="4800" spc="7" baseline="25173" dirty="0">
                <a:latin typeface="Times New Roman"/>
                <a:cs typeface="Times New Roman"/>
              </a:rPr>
              <a:t>2</a:t>
            </a:r>
            <a:endParaRPr sz="4800" baseline="2517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50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tabLst>
                <a:tab pos="1722755" algn="l"/>
                <a:tab pos="3788410" algn="l"/>
              </a:tabLst>
            </a:pPr>
            <a:r>
              <a:rPr sz="4800" dirty="0">
                <a:latin typeface="Times New Roman"/>
                <a:cs typeface="Times New Roman"/>
              </a:rPr>
              <a:t>then n	</a:t>
            </a:r>
            <a:r>
              <a:rPr sz="4800" spc="-5" dirty="0">
                <a:latin typeface="Times New Roman"/>
                <a:cs typeface="Times New Roman"/>
              </a:rPr>
              <a:t>is</a:t>
            </a:r>
            <a:r>
              <a:rPr sz="4800" spc="15" dirty="0">
                <a:latin typeface="Times New Roman"/>
                <a:cs typeface="Times New Roman"/>
              </a:rPr>
              <a:t> </a:t>
            </a:r>
            <a:r>
              <a:rPr sz="4800" spc="-5" dirty="0">
                <a:latin typeface="Times New Roman"/>
                <a:cs typeface="Times New Roman"/>
              </a:rPr>
              <a:t>O(n</a:t>
            </a:r>
            <a:r>
              <a:rPr sz="4800" spc="-7" baseline="25173" dirty="0">
                <a:latin typeface="Times New Roman"/>
                <a:cs typeface="Times New Roman"/>
              </a:rPr>
              <a:t>2</a:t>
            </a:r>
            <a:r>
              <a:rPr sz="4800" spc="-5" dirty="0">
                <a:latin typeface="Times New Roman"/>
                <a:cs typeface="Times New Roman"/>
              </a:rPr>
              <a:t>)	</a:t>
            </a:r>
            <a:r>
              <a:rPr sz="4800" dirty="0">
                <a:latin typeface="Times New Roman"/>
                <a:cs typeface="Times New Roman"/>
              </a:rPr>
              <a:t>and</a:t>
            </a:r>
            <a:r>
              <a:rPr sz="4800" spc="-20" dirty="0">
                <a:latin typeface="Times New Roman"/>
                <a:cs typeface="Times New Roman"/>
              </a:rPr>
              <a:t> </a:t>
            </a:r>
            <a:r>
              <a:rPr sz="4800" spc="-5" dirty="0">
                <a:latin typeface="Times New Roman"/>
                <a:cs typeface="Times New Roman"/>
              </a:rPr>
              <a:t>n</a:t>
            </a:r>
            <a:r>
              <a:rPr sz="4800" spc="-7" baseline="25173" dirty="0">
                <a:latin typeface="Times New Roman"/>
                <a:cs typeface="Times New Roman"/>
              </a:rPr>
              <a:t>2</a:t>
            </a:r>
            <a:r>
              <a:rPr sz="4800" spc="555" baseline="25173" dirty="0">
                <a:latin typeface="Times New Roman"/>
                <a:cs typeface="Times New Roman"/>
              </a:rPr>
              <a:t> </a:t>
            </a:r>
            <a:r>
              <a:rPr sz="4800" spc="-5" dirty="0">
                <a:latin typeface="Times New Roman"/>
                <a:cs typeface="Times New Roman"/>
              </a:rPr>
              <a:t>is</a:t>
            </a:r>
            <a:r>
              <a:rPr sz="4800" spc="-15" dirty="0">
                <a:latin typeface="Times New Roman"/>
                <a:cs typeface="Times New Roman"/>
              </a:rPr>
              <a:t> </a:t>
            </a:r>
            <a:r>
              <a:rPr sz="4800" spc="-5" dirty="0">
                <a:latin typeface="Times New Roman"/>
                <a:cs typeface="Times New Roman"/>
              </a:rPr>
              <a:t>Ω(n)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7288" y="2153793"/>
            <a:ext cx="1280731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dirty="0">
                <a:latin typeface="Times New Roman"/>
                <a:cs typeface="Times New Roman"/>
              </a:rPr>
              <a:t>4.</a:t>
            </a:r>
            <a:r>
              <a:rPr sz="4800" b="1" spc="-10" dirty="0">
                <a:latin typeface="Times New Roman"/>
                <a:cs typeface="Times New Roman"/>
              </a:rPr>
              <a:t> </a:t>
            </a:r>
            <a:r>
              <a:rPr sz="5400" b="1" spc="-45" dirty="0">
                <a:latin typeface="Times New Roman"/>
                <a:cs typeface="Times New Roman"/>
              </a:rPr>
              <a:t>Transpose</a:t>
            </a:r>
            <a:r>
              <a:rPr sz="5400" b="1" spc="-10" dirty="0">
                <a:latin typeface="Times New Roman"/>
                <a:cs typeface="Times New Roman"/>
              </a:rPr>
              <a:t> </a:t>
            </a:r>
            <a:r>
              <a:rPr sz="5400" b="1" dirty="0">
                <a:latin typeface="Times New Roman"/>
                <a:cs typeface="Times New Roman"/>
              </a:rPr>
              <a:t>Symmetry </a:t>
            </a:r>
            <a:r>
              <a:rPr sz="2800" b="1" spc="-5" dirty="0">
                <a:latin typeface="Times New Roman"/>
                <a:cs typeface="Times New Roman"/>
              </a:rPr>
              <a:t>(for</a:t>
            </a:r>
            <a:r>
              <a:rPr sz="2800" b="1" spc="-5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Big</a:t>
            </a:r>
            <a:r>
              <a:rPr sz="2800" b="1" spc="-1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Oh</a:t>
            </a:r>
            <a:r>
              <a:rPr sz="2800" b="1" spc="-1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and</a:t>
            </a:r>
            <a:r>
              <a:rPr sz="2800" b="1" spc="1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Omega</a:t>
            </a:r>
            <a:r>
              <a:rPr sz="2800" b="1" spc="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notation</a:t>
            </a:r>
            <a:r>
              <a:rPr sz="2800" b="1" spc="-1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only)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796019" y="351155"/>
            <a:ext cx="9491980" cy="9935845"/>
            <a:chOff x="8796019" y="351155"/>
            <a:chExt cx="9491980" cy="99358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96019" y="351155"/>
              <a:ext cx="9491980" cy="993559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71631" y="1880616"/>
              <a:ext cx="6883907" cy="6525768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10300" y="2267711"/>
            <a:ext cx="2398776" cy="324002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23213" y="310769"/>
            <a:ext cx="6065520" cy="1595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300" spc="430" dirty="0"/>
              <a:t>Algorithm</a:t>
            </a:r>
            <a:endParaRPr sz="10300"/>
          </a:p>
        </p:txBody>
      </p:sp>
      <p:sp>
        <p:nvSpPr>
          <p:cNvPr id="8" name="object 8"/>
          <p:cNvSpPr txBox="1"/>
          <p:nvPr/>
        </p:nvSpPr>
        <p:spPr>
          <a:xfrm>
            <a:off x="827024" y="8571686"/>
            <a:ext cx="9269095" cy="1294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69360" marR="5080" indent="-3757295">
              <a:lnSpc>
                <a:spcPct val="117200"/>
              </a:lnSpc>
              <a:spcBef>
                <a:spcPts val="100"/>
              </a:spcBef>
            </a:pPr>
            <a:r>
              <a:rPr sz="3550" spc="40" dirty="0">
                <a:latin typeface="Microsoft Sans Serif"/>
                <a:cs typeface="Microsoft Sans Serif"/>
              </a:rPr>
              <a:t>Definition-</a:t>
            </a:r>
            <a:r>
              <a:rPr sz="3550" spc="-10" dirty="0">
                <a:latin typeface="Microsoft Sans Serif"/>
                <a:cs typeface="Microsoft Sans Serif"/>
              </a:rPr>
              <a:t> </a:t>
            </a:r>
            <a:r>
              <a:rPr sz="3550" spc="-25" dirty="0">
                <a:latin typeface="Microsoft Sans Serif"/>
                <a:cs typeface="Microsoft Sans Serif"/>
              </a:rPr>
              <a:t>Step</a:t>
            </a:r>
            <a:r>
              <a:rPr sz="3550" dirty="0">
                <a:latin typeface="Microsoft Sans Serif"/>
                <a:cs typeface="Microsoft Sans Serif"/>
              </a:rPr>
              <a:t> by</a:t>
            </a:r>
            <a:r>
              <a:rPr sz="3550" spc="-15" dirty="0">
                <a:latin typeface="Microsoft Sans Serif"/>
                <a:cs typeface="Microsoft Sans Serif"/>
              </a:rPr>
              <a:t> </a:t>
            </a:r>
            <a:r>
              <a:rPr sz="3550" spc="50" dirty="0">
                <a:latin typeface="Microsoft Sans Serif"/>
                <a:cs typeface="Microsoft Sans Serif"/>
              </a:rPr>
              <a:t>step</a:t>
            </a:r>
            <a:r>
              <a:rPr sz="3550" dirty="0">
                <a:latin typeface="Microsoft Sans Serif"/>
                <a:cs typeface="Microsoft Sans Serif"/>
              </a:rPr>
              <a:t> </a:t>
            </a:r>
            <a:r>
              <a:rPr sz="3550" spc="65" dirty="0">
                <a:latin typeface="Microsoft Sans Serif"/>
                <a:cs typeface="Microsoft Sans Serif"/>
              </a:rPr>
              <a:t>procedures</a:t>
            </a:r>
            <a:r>
              <a:rPr sz="3550" spc="-15" dirty="0">
                <a:latin typeface="Microsoft Sans Serif"/>
                <a:cs typeface="Microsoft Sans Serif"/>
              </a:rPr>
              <a:t> </a:t>
            </a:r>
            <a:r>
              <a:rPr sz="3550" spc="160" dirty="0">
                <a:latin typeface="Microsoft Sans Serif"/>
                <a:cs typeface="Microsoft Sans Serif"/>
              </a:rPr>
              <a:t>to</a:t>
            </a:r>
            <a:r>
              <a:rPr sz="3550" spc="-15" dirty="0">
                <a:latin typeface="Microsoft Sans Serif"/>
                <a:cs typeface="Microsoft Sans Serif"/>
              </a:rPr>
              <a:t> </a:t>
            </a:r>
            <a:r>
              <a:rPr sz="3550" spc="-35" dirty="0">
                <a:latin typeface="Microsoft Sans Serif"/>
                <a:cs typeface="Microsoft Sans Serif"/>
              </a:rPr>
              <a:t>solve</a:t>
            </a:r>
            <a:r>
              <a:rPr sz="3550" spc="-25" dirty="0">
                <a:latin typeface="Microsoft Sans Serif"/>
                <a:cs typeface="Microsoft Sans Serif"/>
              </a:rPr>
              <a:t> </a:t>
            </a:r>
            <a:r>
              <a:rPr sz="3550" spc="-85" dirty="0">
                <a:latin typeface="Microsoft Sans Serif"/>
                <a:cs typeface="Microsoft Sans Serif"/>
              </a:rPr>
              <a:t>a </a:t>
            </a:r>
            <a:r>
              <a:rPr sz="3550" spc="-930" dirty="0">
                <a:latin typeface="Microsoft Sans Serif"/>
                <a:cs typeface="Microsoft Sans Serif"/>
              </a:rPr>
              <a:t> </a:t>
            </a:r>
            <a:r>
              <a:rPr sz="3550" spc="105" dirty="0">
                <a:latin typeface="Microsoft Sans Serif"/>
                <a:cs typeface="Microsoft Sans Serif"/>
              </a:rPr>
              <a:t>problem</a:t>
            </a:r>
            <a:endParaRPr sz="355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0200" y="3242513"/>
            <a:ext cx="5257800" cy="1696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25" dirty="0">
                <a:latin typeface="Microsoft Sans Serif"/>
                <a:cs typeface="Microsoft Sans Serif"/>
              </a:rPr>
              <a:t>For</a:t>
            </a:r>
            <a:r>
              <a:rPr sz="3300" spc="-50" dirty="0">
                <a:latin typeface="Microsoft Sans Serif"/>
                <a:cs typeface="Microsoft Sans Serif"/>
              </a:rPr>
              <a:t> </a:t>
            </a:r>
            <a:r>
              <a:rPr sz="3300" spc="-30" dirty="0">
                <a:latin typeface="Microsoft Sans Serif"/>
                <a:cs typeface="Microsoft Sans Serif"/>
              </a:rPr>
              <a:t>Example</a:t>
            </a:r>
            <a:endParaRPr sz="33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600">
              <a:latin typeface="Microsoft Sans Serif"/>
              <a:cs typeface="Microsoft Sans Serif"/>
            </a:endParaRPr>
          </a:p>
          <a:p>
            <a:pPr marL="975360" indent="-355600">
              <a:lnSpc>
                <a:spcPct val="100000"/>
              </a:lnSpc>
              <a:buChar char="•"/>
              <a:tabLst>
                <a:tab pos="975360" algn="l"/>
                <a:tab pos="975994" algn="l"/>
              </a:tabLst>
            </a:pPr>
            <a:r>
              <a:rPr sz="3300" spc="-10" dirty="0">
                <a:latin typeface="Microsoft Sans Serif"/>
                <a:cs typeface="Microsoft Sans Serif"/>
              </a:rPr>
              <a:t>Making</a:t>
            </a:r>
            <a:r>
              <a:rPr sz="3300" spc="-35" dirty="0">
                <a:latin typeface="Microsoft Sans Serif"/>
                <a:cs typeface="Microsoft Sans Serif"/>
              </a:rPr>
              <a:t> </a:t>
            </a:r>
            <a:r>
              <a:rPr sz="3300" spc="-90" dirty="0">
                <a:latin typeface="Microsoft Sans Serif"/>
                <a:cs typeface="Microsoft Sans Serif"/>
              </a:rPr>
              <a:t>a</a:t>
            </a:r>
            <a:r>
              <a:rPr sz="3300" spc="-35" dirty="0">
                <a:latin typeface="Microsoft Sans Serif"/>
                <a:cs typeface="Microsoft Sans Serif"/>
              </a:rPr>
              <a:t> </a:t>
            </a:r>
            <a:r>
              <a:rPr sz="3300" spc="-15" dirty="0">
                <a:latin typeface="Microsoft Sans Serif"/>
                <a:cs typeface="Microsoft Sans Serif"/>
              </a:rPr>
              <a:t>Delicious</a:t>
            </a:r>
            <a:r>
              <a:rPr sz="3300" spc="-35" dirty="0">
                <a:latin typeface="Microsoft Sans Serif"/>
                <a:cs typeface="Microsoft Sans Serif"/>
              </a:rPr>
              <a:t> </a:t>
            </a:r>
            <a:r>
              <a:rPr sz="3300" spc="-135" dirty="0">
                <a:latin typeface="Microsoft Sans Serif"/>
                <a:cs typeface="Microsoft Sans Serif"/>
              </a:rPr>
              <a:t>Tea</a:t>
            </a:r>
            <a:endParaRPr sz="3300">
              <a:latin typeface="Microsoft Sans Serif"/>
              <a:cs typeface="Microsoft Sans Serif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07891" y="6316979"/>
            <a:ext cx="2412491" cy="1641348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414272" y="6929628"/>
            <a:ext cx="2199640" cy="320040"/>
          </a:xfrm>
          <a:custGeom>
            <a:avLst/>
            <a:gdLst/>
            <a:ahLst/>
            <a:cxnLst/>
            <a:rect l="l" t="t" r="r" b="b"/>
            <a:pathLst>
              <a:path w="2199640" h="320040">
                <a:moveTo>
                  <a:pt x="2007107" y="0"/>
                </a:moveTo>
                <a:lnTo>
                  <a:pt x="2007107" y="320040"/>
                </a:lnTo>
                <a:lnTo>
                  <a:pt x="2160727" y="192024"/>
                </a:lnTo>
                <a:lnTo>
                  <a:pt x="2039112" y="192024"/>
                </a:lnTo>
                <a:lnTo>
                  <a:pt x="2051559" y="189505"/>
                </a:lnTo>
                <a:lnTo>
                  <a:pt x="2061733" y="182641"/>
                </a:lnTo>
                <a:lnTo>
                  <a:pt x="2068597" y="172467"/>
                </a:lnTo>
                <a:lnTo>
                  <a:pt x="2071115" y="160020"/>
                </a:lnTo>
                <a:lnTo>
                  <a:pt x="2068597" y="147572"/>
                </a:lnTo>
                <a:lnTo>
                  <a:pt x="2061733" y="137398"/>
                </a:lnTo>
                <a:lnTo>
                  <a:pt x="2051559" y="130534"/>
                </a:lnTo>
                <a:lnTo>
                  <a:pt x="2039112" y="128016"/>
                </a:lnTo>
                <a:lnTo>
                  <a:pt x="2160727" y="128016"/>
                </a:lnTo>
                <a:lnTo>
                  <a:pt x="2007107" y="0"/>
                </a:lnTo>
                <a:close/>
              </a:path>
              <a:path w="2199640" h="320040">
                <a:moveTo>
                  <a:pt x="2007107" y="128016"/>
                </a:moveTo>
                <a:lnTo>
                  <a:pt x="32003" y="128016"/>
                </a:lnTo>
                <a:lnTo>
                  <a:pt x="19556" y="130534"/>
                </a:lnTo>
                <a:lnTo>
                  <a:pt x="9382" y="137398"/>
                </a:lnTo>
                <a:lnTo>
                  <a:pt x="2518" y="147572"/>
                </a:lnTo>
                <a:lnTo>
                  <a:pt x="0" y="160020"/>
                </a:lnTo>
                <a:lnTo>
                  <a:pt x="2518" y="172467"/>
                </a:lnTo>
                <a:lnTo>
                  <a:pt x="9382" y="182641"/>
                </a:lnTo>
                <a:lnTo>
                  <a:pt x="19556" y="189505"/>
                </a:lnTo>
                <a:lnTo>
                  <a:pt x="32003" y="192024"/>
                </a:lnTo>
                <a:lnTo>
                  <a:pt x="2007107" y="192024"/>
                </a:lnTo>
                <a:lnTo>
                  <a:pt x="2007107" y="128016"/>
                </a:lnTo>
                <a:close/>
              </a:path>
              <a:path w="2199640" h="320040">
                <a:moveTo>
                  <a:pt x="2160727" y="128016"/>
                </a:moveTo>
                <a:lnTo>
                  <a:pt x="2039112" y="128016"/>
                </a:lnTo>
                <a:lnTo>
                  <a:pt x="2051559" y="130534"/>
                </a:lnTo>
                <a:lnTo>
                  <a:pt x="2061733" y="137398"/>
                </a:lnTo>
                <a:lnTo>
                  <a:pt x="2068597" y="147572"/>
                </a:lnTo>
                <a:lnTo>
                  <a:pt x="2071115" y="160020"/>
                </a:lnTo>
                <a:lnTo>
                  <a:pt x="2068597" y="172467"/>
                </a:lnTo>
                <a:lnTo>
                  <a:pt x="2061733" y="182641"/>
                </a:lnTo>
                <a:lnTo>
                  <a:pt x="2051559" y="189505"/>
                </a:lnTo>
                <a:lnTo>
                  <a:pt x="2039112" y="192024"/>
                </a:lnTo>
                <a:lnTo>
                  <a:pt x="2160727" y="192024"/>
                </a:lnTo>
                <a:lnTo>
                  <a:pt x="2199131" y="160020"/>
                </a:lnTo>
                <a:lnTo>
                  <a:pt x="2160727" y="128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46876" y="6929628"/>
            <a:ext cx="2199640" cy="320040"/>
          </a:xfrm>
          <a:custGeom>
            <a:avLst/>
            <a:gdLst/>
            <a:ahLst/>
            <a:cxnLst/>
            <a:rect l="l" t="t" r="r" b="b"/>
            <a:pathLst>
              <a:path w="2199640" h="320040">
                <a:moveTo>
                  <a:pt x="2007107" y="0"/>
                </a:moveTo>
                <a:lnTo>
                  <a:pt x="2007107" y="320040"/>
                </a:lnTo>
                <a:lnTo>
                  <a:pt x="2160727" y="192024"/>
                </a:lnTo>
                <a:lnTo>
                  <a:pt x="2039112" y="192024"/>
                </a:lnTo>
                <a:lnTo>
                  <a:pt x="2051559" y="189505"/>
                </a:lnTo>
                <a:lnTo>
                  <a:pt x="2061733" y="182641"/>
                </a:lnTo>
                <a:lnTo>
                  <a:pt x="2068597" y="172467"/>
                </a:lnTo>
                <a:lnTo>
                  <a:pt x="2071116" y="160020"/>
                </a:lnTo>
                <a:lnTo>
                  <a:pt x="2068597" y="147572"/>
                </a:lnTo>
                <a:lnTo>
                  <a:pt x="2061733" y="137398"/>
                </a:lnTo>
                <a:lnTo>
                  <a:pt x="2051559" y="130534"/>
                </a:lnTo>
                <a:lnTo>
                  <a:pt x="2039112" y="128016"/>
                </a:lnTo>
                <a:lnTo>
                  <a:pt x="2160727" y="128016"/>
                </a:lnTo>
                <a:lnTo>
                  <a:pt x="2007107" y="0"/>
                </a:lnTo>
                <a:close/>
              </a:path>
              <a:path w="2199640" h="320040">
                <a:moveTo>
                  <a:pt x="2007107" y="128016"/>
                </a:moveTo>
                <a:lnTo>
                  <a:pt x="32003" y="128016"/>
                </a:lnTo>
                <a:lnTo>
                  <a:pt x="19556" y="130534"/>
                </a:lnTo>
                <a:lnTo>
                  <a:pt x="9382" y="137398"/>
                </a:lnTo>
                <a:lnTo>
                  <a:pt x="2518" y="147572"/>
                </a:lnTo>
                <a:lnTo>
                  <a:pt x="0" y="160020"/>
                </a:lnTo>
                <a:lnTo>
                  <a:pt x="2518" y="172467"/>
                </a:lnTo>
                <a:lnTo>
                  <a:pt x="9382" y="182641"/>
                </a:lnTo>
                <a:lnTo>
                  <a:pt x="19556" y="189505"/>
                </a:lnTo>
                <a:lnTo>
                  <a:pt x="32003" y="192024"/>
                </a:lnTo>
                <a:lnTo>
                  <a:pt x="2007107" y="192024"/>
                </a:lnTo>
                <a:lnTo>
                  <a:pt x="2007107" y="128016"/>
                </a:lnTo>
                <a:close/>
              </a:path>
              <a:path w="2199640" h="320040">
                <a:moveTo>
                  <a:pt x="2160727" y="128016"/>
                </a:moveTo>
                <a:lnTo>
                  <a:pt x="2039112" y="128016"/>
                </a:lnTo>
                <a:lnTo>
                  <a:pt x="2051559" y="130534"/>
                </a:lnTo>
                <a:lnTo>
                  <a:pt x="2061733" y="137398"/>
                </a:lnTo>
                <a:lnTo>
                  <a:pt x="2068597" y="147572"/>
                </a:lnTo>
                <a:lnTo>
                  <a:pt x="2071116" y="160020"/>
                </a:lnTo>
                <a:lnTo>
                  <a:pt x="2068597" y="172467"/>
                </a:lnTo>
                <a:lnTo>
                  <a:pt x="2061733" y="182641"/>
                </a:lnTo>
                <a:lnTo>
                  <a:pt x="2051559" y="189505"/>
                </a:lnTo>
                <a:lnTo>
                  <a:pt x="2039112" y="192024"/>
                </a:lnTo>
                <a:lnTo>
                  <a:pt x="2160727" y="192024"/>
                </a:lnTo>
                <a:lnTo>
                  <a:pt x="2199131" y="160020"/>
                </a:lnTo>
                <a:lnTo>
                  <a:pt x="2160727" y="128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007489" y="6280785"/>
            <a:ext cx="104457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90" dirty="0">
                <a:latin typeface="Microsoft Sans Serif"/>
                <a:cs typeface="Microsoft Sans Serif"/>
              </a:rPr>
              <a:t>Input</a:t>
            </a:r>
            <a:endParaRPr sz="34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57593" y="6280785"/>
            <a:ext cx="140906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110" dirty="0">
                <a:latin typeface="Microsoft Sans Serif"/>
                <a:cs typeface="Microsoft Sans Serif"/>
              </a:rPr>
              <a:t>Output</a:t>
            </a:r>
            <a:endParaRPr sz="3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9066" y="569214"/>
            <a:ext cx="1001395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18815" algn="l"/>
                <a:tab pos="7447915" algn="l"/>
              </a:tabLst>
            </a:pPr>
            <a:r>
              <a:rPr sz="5400" b="1" dirty="0">
                <a:latin typeface="Times New Roman"/>
                <a:cs typeface="Times New Roman"/>
              </a:rPr>
              <a:t>P</a:t>
            </a:r>
            <a:r>
              <a:rPr sz="5400" b="1" spc="-95" dirty="0">
                <a:latin typeface="Times New Roman"/>
                <a:cs typeface="Times New Roman"/>
              </a:rPr>
              <a:t>r</a:t>
            </a:r>
            <a:r>
              <a:rPr sz="5400" b="1" dirty="0">
                <a:latin typeface="Times New Roman"/>
                <a:cs typeface="Times New Roman"/>
              </a:rPr>
              <a:t>operties	of</a:t>
            </a:r>
            <a:r>
              <a:rPr sz="5400" b="1" spc="-290" dirty="0">
                <a:latin typeface="Times New Roman"/>
                <a:cs typeface="Times New Roman"/>
              </a:rPr>
              <a:t> </a:t>
            </a:r>
            <a:r>
              <a:rPr sz="5400" b="1" spc="-5" dirty="0">
                <a:latin typeface="Times New Roman"/>
                <a:cs typeface="Times New Roman"/>
              </a:rPr>
              <a:t>Asymptotic</a:t>
            </a:r>
            <a:r>
              <a:rPr sz="5400" b="1" dirty="0">
                <a:latin typeface="Times New Roman"/>
                <a:cs typeface="Times New Roman"/>
              </a:rPr>
              <a:t>	Notation</a:t>
            </a:r>
            <a:endParaRPr sz="5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0966" y="2151075"/>
            <a:ext cx="16408400" cy="7307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0400" indent="-610235">
              <a:lnSpc>
                <a:spcPct val="100000"/>
              </a:lnSpc>
              <a:spcBef>
                <a:spcPts val="100"/>
              </a:spcBef>
              <a:buAutoNum type="arabicPeriod" startAt="5"/>
              <a:tabLst>
                <a:tab pos="661035" algn="l"/>
              </a:tabLst>
            </a:pPr>
            <a:r>
              <a:rPr sz="4800" b="1" dirty="0">
                <a:latin typeface="Times New Roman"/>
                <a:cs typeface="Times New Roman"/>
              </a:rPr>
              <a:t>General</a:t>
            </a:r>
            <a:r>
              <a:rPr sz="4800" b="1" spc="-55" dirty="0">
                <a:latin typeface="Times New Roman"/>
                <a:cs typeface="Times New Roman"/>
              </a:rPr>
              <a:t> </a:t>
            </a:r>
            <a:r>
              <a:rPr sz="4800" b="1" spc="-10" dirty="0">
                <a:latin typeface="Times New Roman"/>
                <a:cs typeface="Times New Roman"/>
              </a:rPr>
              <a:t>Properties</a:t>
            </a:r>
            <a:endParaRPr sz="4800">
              <a:latin typeface="Times New Roman"/>
              <a:cs typeface="Times New Roman"/>
            </a:endParaRPr>
          </a:p>
          <a:p>
            <a:pPr marL="5680710" marR="43180" indent="-129539">
              <a:lnSpc>
                <a:spcPts val="10560"/>
              </a:lnSpc>
              <a:tabLst>
                <a:tab pos="10431145" algn="l"/>
                <a:tab pos="13084810" algn="l"/>
                <a:tab pos="13792200" algn="l"/>
              </a:tabLst>
            </a:pPr>
            <a:r>
              <a:rPr sz="4400" b="1" spc="-5" dirty="0">
                <a:latin typeface="Times New Roman"/>
                <a:cs typeface="Times New Roman"/>
              </a:rPr>
              <a:t>A.</a:t>
            </a:r>
            <a:r>
              <a:rPr sz="4400" b="1" spc="5" dirty="0">
                <a:latin typeface="Times New Roman"/>
                <a:cs typeface="Times New Roman"/>
              </a:rPr>
              <a:t> </a:t>
            </a:r>
            <a:r>
              <a:rPr sz="4400" b="1" spc="-5" dirty="0">
                <a:latin typeface="Times New Roman"/>
                <a:cs typeface="Times New Roman"/>
              </a:rPr>
              <a:t>If</a:t>
            </a:r>
            <a:r>
              <a:rPr sz="4400" b="1" dirty="0">
                <a:latin typeface="Times New Roman"/>
                <a:cs typeface="Times New Roman"/>
              </a:rPr>
              <a:t> </a:t>
            </a:r>
            <a:r>
              <a:rPr sz="4400" b="1" spc="-5" dirty="0">
                <a:latin typeface="Times New Roman"/>
                <a:cs typeface="Times New Roman"/>
              </a:rPr>
              <a:t>f(n)</a:t>
            </a:r>
            <a:r>
              <a:rPr sz="4400" b="1" spc="10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=</a:t>
            </a:r>
            <a:r>
              <a:rPr sz="4400" b="1" spc="15" dirty="0">
                <a:latin typeface="Times New Roman"/>
                <a:cs typeface="Times New Roman"/>
              </a:rPr>
              <a:t> </a:t>
            </a:r>
            <a:r>
              <a:rPr sz="4400" b="1" spc="-5" dirty="0">
                <a:latin typeface="Times New Roman"/>
                <a:cs typeface="Times New Roman"/>
              </a:rPr>
              <a:t>O(g(n))	</a:t>
            </a:r>
            <a:r>
              <a:rPr sz="4400" b="1" dirty="0">
                <a:latin typeface="Times New Roman"/>
                <a:cs typeface="Times New Roman"/>
              </a:rPr>
              <a:t>or</a:t>
            </a:r>
            <a:r>
              <a:rPr sz="4400" b="1" spc="-80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Ω</a:t>
            </a:r>
            <a:r>
              <a:rPr sz="4400" b="1" spc="-15" dirty="0">
                <a:latin typeface="Times New Roman"/>
                <a:cs typeface="Times New Roman"/>
              </a:rPr>
              <a:t> </a:t>
            </a:r>
            <a:r>
              <a:rPr sz="4400" b="1" spc="-5" dirty="0">
                <a:latin typeface="Times New Roman"/>
                <a:cs typeface="Times New Roman"/>
              </a:rPr>
              <a:t>(g(n)	</a:t>
            </a:r>
            <a:r>
              <a:rPr sz="4400" b="1" dirty="0">
                <a:latin typeface="Times New Roman"/>
                <a:cs typeface="Times New Roman"/>
              </a:rPr>
              <a:t>or Θ (g(n)) </a:t>
            </a:r>
            <a:r>
              <a:rPr sz="4400" b="1" spc="5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Then</a:t>
            </a:r>
            <a:r>
              <a:rPr sz="4400" b="1" spc="5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a*</a:t>
            </a:r>
            <a:r>
              <a:rPr sz="4400" b="1" spc="10" dirty="0">
                <a:latin typeface="Times New Roman"/>
                <a:cs typeface="Times New Roman"/>
              </a:rPr>
              <a:t> </a:t>
            </a:r>
            <a:r>
              <a:rPr sz="4400" b="1" spc="-5" dirty="0">
                <a:latin typeface="Times New Roman"/>
                <a:cs typeface="Times New Roman"/>
              </a:rPr>
              <a:t>f(n)</a:t>
            </a:r>
            <a:r>
              <a:rPr sz="4400" b="1" spc="-20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=</a:t>
            </a:r>
            <a:r>
              <a:rPr sz="4400" b="1" spc="10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O(g(n))</a:t>
            </a:r>
            <a:r>
              <a:rPr sz="4400" b="1" spc="-10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or</a:t>
            </a:r>
            <a:r>
              <a:rPr sz="4400" b="1" spc="-75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Ω</a:t>
            </a:r>
            <a:r>
              <a:rPr sz="4400" b="1" spc="-10" dirty="0">
                <a:latin typeface="Times New Roman"/>
                <a:cs typeface="Times New Roman"/>
              </a:rPr>
              <a:t> </a:t>
            </a:r>
            <a:r>
              <a:rPr sz="4400" b="1" spc="-5" dirty="0">
                <a:latin typeface="Times New Roman"/>
                <a:cs typeface="Times New Roman"/>
              </a:rPr>
              <a:t>(g(n)	</a:t>
            </a:r>
            <a:r>
              <a:rPr sz="4400" b="1" dirty="0">
                <a:latin typeface="Times New Roman"/>
                <a:cs typeface="Times New Roman"/>
              </a:rPr>
              <a:t>or</a:t>
            </a:r>
            <a:r>
              <a:rPr sz="4400" b="1" spc="-150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Θ</a:t>
            </a:r>
            <a:r>
              <a:rPr sz="4400" b="1" spc="-45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(g(n))</a:t>
            </a:r>
            <a:endParaRPr sz="4400">
              <a:latin typeface="Times New Roman"/>
              <a:cs typeface="Times New Roman"/>
            </a:endParaRPr>
          </a:p>
          <a:p>
            <a:pPr marL="5691505">
              <a:lnSpc>
                <a:spcPct val="100000"/>
              </a:lnSpc>
              <a:spcBef>
                <a:spcPts val="4050"/>
              </a:spcBef>
              <a:tabLst>
                <a:tab pos="10450195" algn="l"/>
              </a:tabLst>
            </a:pPr>
            <a:r>
              <a:rPr sz="4400" b="1" i="1" dirty="0">
                <a:latin typeface="Times New Roman"/>
                <a:cs typeface="Times New Roman"/>
              </a:rPr>
              <a:t>Example</a:t>
            </a:r>
            <a:r>
              <a:rPr sz="4400" b="1" dirty="0">
                <a:latin typeface="Times New Roman"/>
                <a:cs typeface="Times New Roman"/>
              </a:rPr>
              <a:t>:</a:t>
            </a:r>
            <a:r>
              <a:rPr sz="4400" b="1" spc="-30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f(n)</a:t>
            </a:r>
            <a:r>
              <a:rPr sz="4400" b="1" spc="-10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=</a:t>
            </a:r>
            <a:r>
              <a:rPr sz="4400" b="1" spc="10" dirty="0">
                <a:latin typeface="Times New Roman"/>
                <a:cs typeface="Times New Roman"/>
              </a:rPr>
              <a:t> 2n</a:t>
            </a:r>
            <a:r>
              <a:rPr sz="4350" b="1" spc="15" baseline="24904" dirty="0">
                <a:latin typeface="Times New Roman"/>
                <a:cs typeface="Times New Roman"/>
              </a:rPr>
              <a:t>2	</a:t>
            </a:r>
            <a:r>
              <a:rPr sz="4400" b="1" dirty="0">
                <a:latin typeface="Times New Roman"/>
                <a:cs typeface="Times New Roman"/>
              </a:rPr>
              <a:t>+</a:t>
            </a:r>
            <a:r>
              <a:rPr sz="4400" b="1" spc="-20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5</a:t>
            </a:r>
            <a:r>
              <a:rPr sz="4400" b="1" spc="-20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=</a:t>
            </a:r>
            <a:r>
              <a:rPr sz="4400" b="1" spc="-15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O(n</a:t>
            </a:r>
            <a:r>
              <a:rPr sz="4350" b="1" baseline="24904" dirty="0">
                <a:latin typeface="Times New Roman"/>
                <a:cs typeface="Times New Roman"/>
              </a:rPr>
              <a:t>2</a:t>
            </a:r>
            <a:r>
              <a:rPr sz="4400" b="1" dirty="0">
                <a:latin typeface="Times New Roman"/>
                <a:cs typeface="Times New Roman"/>
              </a:rPr>
              <a:t>)</a:t>
            </a:r>
            <a:endParaRPr sz="4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550">
              <a:latin typeface="Times New Roman"/>
              <a:cs typeface="Times New Roman"/>
            </a:endParaRPr>
          </a:p>
          <a:p>
            <a:pPr marL="5691505">
              <a:lnSpc>
                <a:spcPct val="100000"/>
              </a:lnSpc>
            </a:pPr>
            <a:r>
              <a:rPr sz="4400" b="1" dirty="0">
                <a:latin typeface="Times New Roman"/>
                <a:cs typeface="Times New Roman"/>
              </a:rPr>
              <a:t>if</a:t>
            </a:r>
            <a:r>
              <a:rPr sz="4400" b="1" spc="-20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a</a:t>
            </a:r>
            <a:r>
              <a:rPr sz="4400" b="1" spc="-5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=5,</a:t>
            </a:r>
            <a:r>
              <a:rPr sz="4400" b="1" spc="-15" dirty="0">
                <a:latin typeface="Times New Roman"/>
                <a:cs typeface="Times New Roman"/>
              </a:rPr>
              <a:t> </a:t>
            </a:r>
            <a:r>
              <a:rPr sz="4400" spc="5" dirty="0">
                <a:latin typeface="Wingdings"/>
                <a:cs typeface="Wingdings"/>
              </a:rPr>
              <a:t></a:t>
            </a:r>
            <a:r>
              <a:rPr sz="4400" spc="-5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a*</a:t>
            </a:r>
            <a:r>
              <a:rPr sz="4400" b="1" spc="-5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f(n)</a:t>
            </a:r>
            <a:r>
              <a:rPr sz="4400" b="1" spc="-25" dirty="0">
                <a:latin typeface="Times New Roman"/>
                <a:cs typeface="Times New Roman"/>
              </a:rPr>
              <a:t> </a:t>
            </a:r>
            <a:r>
              <a:rPr sz="4400" spc="5" dirty="0">
                <a:latin typeface="Wingdings"/>
                <a:cs typeface="Wingdings"/>
              </a:rPr>
              <a:t></a:t>
            </a:r>
            <a:r>
              <a:rPr sz="4400" spc="-5" dirty="0">
                <a:latin typeface="Times New Roman"/>
                <a:cs typeface="Times New Roman"/>
              </a:rPr>
              <a:t> </a:t>
            </a:r>
            <a:r>
              <a:rPr sz="4400" b="1" spc="5" dirty="0">
                <a:latin typeface="Times New Roman"/>
                <a:cs typeface="Times New Roman"/>
              </a:rPr>
              <a:t>10n</a:t>
            </a:r>
            <a:r>
              <a:rPr sz="4350" b="1" spc="7" baseline="24904" dirty="0">
                <a:latin typeface="Times New Roman"/>
                <a:cs typeface="Times New Roman"/>
              </a:rPr>
              <a:t>2</a:t>
            </a:r>
            <a:r>
              <a:rPr sz="4400" b="1" spc="5" dirty="0">
                <a:latin typeface="Times New Roman"/>
                <a:cs typeface="Times New Roman"/>
              </a:rPr>
              <a:t>+</a:t>
            </a:r>
            <a:r>
              <a:rPr sz="4400" b="1" spc="-20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25</a:t>
            </a:r>
            <a:r>
              <a:rPr sz="4400" b="1" spc="-5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=</a:t>
            </a:r>
            <a:r>
              <a:rPr sz="4400" b="1" spc="-20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O(n</a:t>
            </a:r>
            <a:r>
              <a:rPr sz="4350" b="1" baseline="24904" dirty="0">
                <a:latin typeface="Times New Roman"/>
                <a:cs typeface="Times New Roman"/>
              </a:rPr>
              <a:t>2</a:t>
            </a:r>
            <a:r>
              <a:rPr sz="4400" b="1" dirty="0">
                <a:latin typeface="Times New Roman"/>
                <a:cs typeface="Times New Roman"/>
              </a:rPr>
              <a:t>)</a:t>
            </a:r>
            <a:endParaRPr sz="4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550">
              <a:latin typeface="Times New Roman"/>
              <a:cs typeface="Times New Roman"/>
            </a:endParaRPr>
          </a:p>
          <a:p>
            <a:pPr marL="5551170">
              <a:lnSpc>
                <a:spcPct val="100000"/>
              </a:lnSpc>
            </a:pPr>
            <a:r>
              <a:rPr sz="4400" b="1" dirty="0">
                <a:latin typeface="Times New Roman"/>
                <a:cs typeface="Times New Roman"/>
              </a:rPr>
              <a:t>*</a:t>
            </a:r>
            <a:r>
              <a:rPr sz="4400" b="1" spc="-100" dirty="0">
                <a:latin typeface="Times New Roman"/>
                <a:cs typeface="Times New Roman"/>
              </a:rPr>
              <a:t> </a:t>
            </a:r>
            <a:r>
              <a:rPr sz="4400" b="1" spc="-85" dirty="0">
                <a:latin typeface="Times New Roman"/>
                <a:cs typeface="Times New Roman"/>
              </a:rPr>
              <a:t>Valid</a:t>
            </a:r>
            <a:r>
              <a:rPr sz="4400" b="1" spc="-10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for</a:t>
            </a:r>
            <a:r>
              <a:rPr sz="4400" b="1" spc="-105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all</a:t>
            </a:r>
            <a:r>
              <a:rPr sz="4400" b="1" spc="-10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notations</a:t>
            </a:r>
            <a:endParaRPr sz="4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9180" y="3845052"/>
            <a:ext cx="4383024" cy="438302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0240" y="509981"/>
            <a:ext cx="1001649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-10" dirty="0">
                <a:latin typeface="Times New Roman"/>
                <a:cs typeface="Times New Roman"/>
              </a:rPr>
              <a:t>Properties</a:t>
            </a:r>
            <a:r>
              <a:rPr sz="5400" b="1" spc="-25" dirty="0">
                <a:latin typeface="Times New Roman"/>
                <a:cs typeface="Times New Roman"/>
              </a:rPr>
              <a:t> </a:t>
            </a:r>
            <a:r>
              <a:rPr sz="5400" b="1" dirty="0">
                <a:latin typeface="Times New Roman"/>
                <a:cs typeface="Times New Roman"/>
              </a:rPr>
              <a:t>of</a:t>
            </a:r>
            <a:r>
              <a:rPr sz="5400" b="1" spc="-320" dirty="0">
                <a:latin typeface="Times New Roman"/>
                <a:cs typeface="Times New Roman"/>
              </a:rPr>
              <a:t> </a:t>
            </a:r>
            <a:r>
              <a:rPr sz="5400" b="1" dirty="0">
                <a:latin typeface="Times New Roman"/>
                <a:cs typeface="Times New Roman"/>
              </a:rPr>
              <a:t>Asymptotic</a:t>
            </a:r>
            <a:r>
              <a:rPr sz="5400" b="1" spc="-25" dirty="0">
                <a:latin typeface="Times New Roman"/>
                <a:cs typeface="Times New Roman"/>
              </a:rPr>
              <a:t> </a:t>
            </a:r>
            <a:r>
              <a:rPr sz="5400" b="1" dirty="0">
                <a:latin typeface="Times New Roman"/>
                <a:cs typeface="Times New Roman"/>
              </a:rPr>
              <a:t>Notation</a:t>
            </a:r>
            <a:endParaRPr sz="5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4840" y="2092832"/>
            <a:ext cx="9300210" cy="6465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47065" algn="l"/>
              </a:tabLst>
            </a:pPr>
            <a:r>
              <a:rPr sz="4800" b="1" dirty="0">
                <a:latin typeface="Times New Roman"/>
                <a:cs typeface="Times New Roman"/>
              </a:rPr>
              <a:t>5.	General</a:t>
            </a:r>
            <a:r>
              <a:rPr sz="4800" b="1" spc="-45" dirty="0">
                <a:latin typeface="Times New Roman"/>
                <a:cs typeface="Times New Roman"/>
              </a:rPr>
              <a:t> </a:t>
            </a:r>
            <a:r>
              <a:rPr sz="4800" b="1" spc="-10" dirty="0">
                <a:latin typeface="Times New Roman"/>
                <a:cs typeface="Times New Roman"/>
              </a:rPr>
              <a:t>Properties</a:t>
            </a:r>
            <a:endParaRPr sz="4800">
              <a:latin typeface="Times New Roman"/>
              <a:cs typeface="Times New Roman"/>
            </a:endParaRPr>
          </a:p>
          <a:p>
            <a:pPr marL="453390" marR="30480" indent="-129539">
              <a:lnSpc>
                <a:spcPct val="200000"/>
              </a:lnSpc>
              <a:spcBef>
                <a:spcPts val="2705"/>
              </a:spcBef>
              <a:tabLst>
                <a:tab pos="1976755" algn="l"/>
                <a:tab pos="5175250" algn="l"/>
              </a:tabLst>
            </a:pPr>
            <a:r>
              <a:rPr sz="4400" b="1" dirty="0">
                <a:latin typeface="Times New Roman"/>
                <a:cs typeface="Times New Roman"/>
              </a:rPr>
              <a:t>B.</a:t>
            </a:r>
            <a:r>
              <a:rPr sz="4400" b="1" spc="5" dirty="0">
                <a:latin typeface="Times New Roman"/>
                <a:cs typeface="Times New Roman"/>
              </a:rPr>
              <a:t> </a:t>
            </a:r>
            <a:r>
              <a:rPr sz="4400" b="1" spc="-5" dirty="0">
                <a:latin typeface="Times New Roman"/>
                <a:cs typeface="Times New Roman"/>
              </a:rPr>
              <a:t>If</a:t>
            </a:r>
            <a:r>
              <a:rPr sz="4400" b="1" dirty="0">
                <a:latin typeface="Times New Roman"/>
                <a:cs typeface="Times New Roman"/>
              </a:rPr>
              <a:t> </a:t>
            </a:r>
            <a:r>
              <a:rPr sz="4400" b="1" spc="-5" dirty="0">
                <a:latin typeface="Times New Roman"/>
                <a:cs typeface="Times New Roman"/>
              </a:rPr>
              <a:t>f(n)</a:t>
            </a:r>
            <a:r>
              <a:rPr sz="4400" b="1" spc="5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=</a:t>
            </a:r>
            <a:r>
              <a:rPr sz="4400" b="1" spc="5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O(g(n))	and</a:t>
            </a:r>
            <a:r>
              <a:rPr sz="4400" b="1" spc="-25" dirty="0">
                <a:latin typeface="Times New Roman"/>
                <a:cs typeface="Times New Roman"/>
              </a:rPr>
              <a:t> </a:t>
            </a:r>
            <a:r>
              <a:rPr sz="4400" b="1" spc="-5" dirty="0">
                <a:latin typeface="Times New Roman"/>
                <a:cs typeface="Times New Roman"/>
              </a:rPr>
              <a:t>f(n)=</a:t>
            </a:r>
            <a:r>
              <a:rPr sz="4400" b="1" spc="-40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Ω</a:t>
            </a:r>
            <a:r>
              <a:rPr sz="4400" b="1" spc="-25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(g(n) </a:t>
            </a:r>
            <a:r>
              <a:rPr sz="4400" b="1" spc="-1085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Then	</a:t>
            </a:r>
            <a:r>
              <a:rPr sz="4400" b="1" spc="-5" dirty="0">
                <a:latin typeface="Times New Roman"/>
                <a:cs typeface="Times New Roman"/>
              </a:rPr>
              <a:t>f(n)</a:t>
            </a:r>
            <a:r>
              <a:rPr sz="4400" b="1" spc="-25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=</a:t>
            </a:r>
            <a:r>
              <a:rPr sz="4400" b="1" spc="15" dirty="0">
                <a:latin typeface="Times New Roman"/>
                <a:cs typeface="Times New Roman"/>
              </a:rPr>
              <a:t> </a:t>
            </a:r>
            <a:r>
              <a:rPr sz="4400" b="1" spc="5" dirty="0">
                <a:latin typeface="Times New Roman"/>
                <a:cs typeface="Times New Roman"/>
              </a:rPr>
              <a:t>Θ</a:t>
            </a:r>
            <a:r>
              <a:rPr sz="4400" b="1" spc="-10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(g(n))</a:t>
            </a:r>
            <a:endParaRPr sz="4400">
              <a:latin typeface="Times New Roman"/>
              <a:cs typeface="Times New Roman"/>
            </a:endParaRPr>
          </a:p>
          <a:p>
            <a:pPr marL="464184" marR="1390015" indent="-140335">
              <a:lnSpc>
                <a:spcPct val="200000"/>
              </a:lnSpc>
              <a:tabLst>
                <a:tab pos="4803140" algn="l"/>
              </a:tabLst>
            </a:pPr>
            <a:r>
              <a:rPr sz="4400" b="1" i="1" dirty="0">
                <a:latin typeface="Times New Roman"/>
                <a:cs typeface="Times New Roman"/>
              </a:rPr>
              <a:t>Example</a:t>
            </a:r>
            <a:r>
              <a:rPr sz="4400" b="1" dirty="0">
                <a:latin typeface="Times New Roman"/>
                <a:cs typeface="Times New Roman"/>
              </a:rPr>
              <a:t>:</a:t>
            </a:r>
            <a:r>
              <a:rPr sz="4400" b="1" spc="-25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f(n)</a:t>
            </a:r>
            <a:r>
              <a:rPr sz="4400" b="1" spc="10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=</a:t>
            </a:r>
            <a:r>
              <a:rPr sz="4400" b="1" spc="10" dirty="0">
                <a:latin typeface="Times New Roman"/>
                <a:cs typeface="Times New Roman"/>
              </a:rPr>
              <a:t> </a:t>
            </a:r>
            <a:r>
              <a:rPr sz="4400" b="1" spc="5" dirty="0">
                <a:latin typeface="Times New Roman"/>
                <a:cs typeface="Times New Roman"/>
              </a:rPr>
              <a:t>n</a:t>
            </a:r>
            <a:r>
              <a:rPr sz="4350" b="1" spc="7" baseline="24904" dirty="0">
                <a:latin typeface="Times New Roman"/>
                <a:cs typeface="Times New Roman"/>
              </a:rPr>
              <a:t>2	</a:t>
            </a:r>
            <a:r>
              <a:rPr sz="4400" b="1" dirty="0">
                <a:latin typeface="Times New Roman"/>
                <a:cs typeface="Times New Roman"/>
              </a:rPr>
              <a:t>and</a:t>
            </a:r>
            <a:r>
              <a:rPr sz="4400" b="1" spc="-30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g(n)</a:t>
            </a:r>
            <a:r>
              <a:rPr sz="4400" b="1" spc="-25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=</a:t>
            </a:r>
            <a:r>
              <a:rPr sz="4400" b="1" spc="-40" dirty="0">
                <a:latin typeface="Times New Roman"/>
                <a:cs typeface="Times New Roman"/>
              </a:rPr>
              <a:t> </a:t>
            </a:r>
            <a:r>
              <a:rPr sz="4400" b="1" spc="5" dirty="0">
                <a:latin typeface="Times New Roman"/>
                <a:cs typeface="Times New Roman"/>
              </a:rPr>
              <a:t>n</a:t>
            </a:r>
            <a:r>
              <a:rPr sz="4350" b="1" spc="7" baseline="24904" dirty="0">
                <a:latin typeface="Times New Roman"/>
                <a:cs typeface="Times New Roman"/>
              </a:rPr>
              <a:t>2 </a:t>
            </a:r>
            <a:r>
              <a:rPr sz="4350" b="1" spc="-1064" baseline="24904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g(n)&lt;=f(n)&lt;=g(n)</a:t>
            </a:r>
            <a:endParaRPr sz="4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59511" y="3643884"/>
            <a:ext cx="4383023" cy="438302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0240" y="509981"/>
            <a:ext cx="1001649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-10" dirty="0">
                <a:latin typeface="Times New Roman"/>
                <a:cs typeface="Times New Roman"/>
              </a:rPr>
              <a:t>Properties</a:t>
            </a:r>
            <a:r>
              <a:rPr sz="5400" b="1" spc="-25" dirty="0">
                <a:latin typeface="Times New Roman"/>
                <a:cs typeface="Times New Roman"/>
              </a:rPr>
              <a:t> </a:t>
            </a:r>
            <a:r>
              <a:rPr sz="5400" b="1" dirty="0">
                <a:latin typeface="Times New Roman"/>
                <a:cs typeface="Times New Roman"/>
              </a:rPr>
              <a:t>of</a:t>
            </a:r>
            <a:r>
              <a:rPr sz="5400" b="1" spc="-320" dirty="0">
                <a:latin typeface="Times New Roman"/>
                <a:cs typeface="Times New Roman"/>
              </a:rPr>
              <a:t> </a:t>
            </a:r>
            <a:r>
              <a:rPr sz="5400" b="1" dirty="0">
                <a:latin typeface="Times New Roman"/>
                <a:cs typeface="Times New Roman"/>
              </a:rPr>
              <a:t>Asymptotic</a:t>
            </a:r>
            <a:r>
              <a:rPr sz="5400" b="1" spc="-25" dirty="0">
                <a:latin typeface="Times New Roman"/>
                <a:cs typeface="Times New Roman"/>
              </a:rPr>
              <a:t> </a:t>
            </a:r>
            <a:r>
              <a:rPr sz="5400" b="1" dirty="0">
                <a:latin typeface="Times New Roman"/>
                <a:cs typeface="Times New Roman"/>
              </a:rPr>
              <a:t>Notation</a:t>
            </a:r>
            <a:endParaRPr sz="5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4840" y="2092832"/>
            <a:ext cx="16362680" cy="668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47065" algn="l"/>
              </a:tabLst>
            </a:pPr>
            <a:r>
              <a:rPr sz="4800" b="1" dirty="0">
                <a:latin typeface="Times New Roman"/>
                <a:cs typeface="Times New Roman"/>
              </a:rPr>
              <a:t>5.	General</a:t>
            </a:r>
            <a:r>
              <a:rPr sz="4800" b="1" spc="-45" dirty="0">
                <a:latin typeface="Times New Roman"/>
                <a:cs typeface="Times New Roman"/>
              </a:rPr>
              <a:t> </a:t>
            </a:r>
            <a:r>
              <a:rPr sz="4800" b="1" spc="-10" dirty="0">
                <a:latin typeface="Times New Roman"/>
                <a:cs typeface="Times New Roman"/>
              </a:rPr>
              <a:t>Properties</a:t>
            </a:r>
            <a:endParaRPr sz="4800">
              <a:latin typeface="Times New Roman"/>
              <a:cs typeface="Times New Roman"/>
            </a:endParaRPr>
          </a:p>
          <a:p>
            <a:pPr marL="5525770" marR="1591310" indent="-129539">
              <a:lnSpc>
                <a:spcPct val="200100"/>
              </a:lnSpc>
              <a:spcBef>
                <a:spcPts val="4385"/>
              </a:spcBef>
              <a:tabLst>
                <a:tab pos="7048500" algn="l"/>
                <a:tab pos="9787890" algn="l"/>
                <a:tab pos="10276205" algn="l"/>
              </a:tabLst>
            </a:pPr>
            <a:r>
              <a:rPr sz="4400" b="1" dirty="0">
                <a:latin typeface="Times New Roman"/>
                <a:cs typeface="Times New Roman"/>
              </a:rPr>
              <a:t>C.</a:t>
            </a:r>
            <a:r>
              <a:rPr sz="4400" b="1" spc="5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If</a:t>
            </a:r>
            <a:r>
              <a:rPr sz="4400" b="1" spc="-5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f(n)</a:t>
            </a:r>
            <a:r>
              <a:rPr sz="4400" b="1" spc="10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=</a:t>
            </a:r>
            <a:r>
              <a:rPr sz="4400" b="1" spc="10" dirty="0">
                <a:latin typeface="Times New Roman"/>
                <a:cs typeface="Times New Roman"/>
              </a:rPr>
              <a:t> </a:t>
            </a:r>
            <a:r>
              <a:rPr sz="4400" b="1" spc="-5" dirty="0">
                <a:latin typeface="Times New Roman"/>
                <a:cs typeface="Times New Roman"/>
              </a:rPr>
              <a:t>O(g(n))	</a:t>
            </a:r>
            <a:r>
              <a:rPr sz="4400" b="1" dirty="0">
                <a:latin typeface="Times New Roman"/>
                <a:cs typeface="Times New Roman"/>
              </a:rPr>
              <a:t>and d(n)= O (e(n)) </a:t>
            </a:r>
            <a:r>
              <a:rPr sz="4400" b="1" spc="-1085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Then	f(n)</a:t>
            </a:r>
            <a:r>
              <a:rPr sz="4400" b="1" spc="-25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+</a:t>
            </a:r>
            <a:r>
              <a:rPr sz="4400" b="1" spc="5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d(n)	=</a:t>
            </a:r>
            <a:r>
              <a:rPr sz="4400" b="1" spc="-25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O(max</a:t>
            </a:r>
            <a:r>
              <a:rPr sz="4400" b="1" spc="-35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(g(n),</a:t>
            </a:r>
            <a:r>
              <a:rPr sz="4400" b="1" spc="-50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e(n)))</a:t>
            </a:r>
            <a:endParaRPr sz="4400">
              <a:latin typeface="Times New Roman"/>
              <a:cs typeface="Times New Roman"/>
            </a:endParaRPr>
          </a:p>
          <a:p>
            <a:pPr marL="5536565" marR="55880" indent="-140335">
              <a:lnSpc>
                <a:spcPct val="200000"/>
              </a:lnSpc>
              <a:tabLst>
                <a:tab pos="10001885" algn="l"/>
                <a:tab pos="14676119" algn="l"/>
              </a:tabLst>
            </a:pPr>
            <a:r>
              <a:rPr sz="4400" b="1" i="1" dirty="0">
                <a:latin typeface="Times New Roman"/>
                <a:cs typeface="Times New Roman"/>
              </a:rPr>
              <a:t>Ex</a:t>
            </a:r>
            <a:r>
              <a:rPr sz="4400" b="1" i="1" spc="5" dirty="0">
                <a:latin typeface="Times New Roman"/>
                <a:cs typeface="Times New Roman"/>
              </a:rPr>
              <a:t>a</a:t>
            </a:r>
            <a:r>
              <a:rPr sz="4400" b="1" i="1" dirty="0">
                <a:latin typeface="Times New Roman"/>
                <a:cs typeface="Times New Roman"/>
              </a:rPr>
              <a:t>mpl</a:t>
            </a:r>
            <a:r>
              <a:rPr sz="4400" b="1" i="1" spc="5" dirty="0">
                <a:latin typeface="Times New Roman"/>
                <a:cs typeface="Times New Roman"/>
              </a:rPr>
              <a:t>e</a:t>
            </a:r>
            <a:r>
              <a:rPr sz="4400" b="1" dirty="0">
                <a:latin typeface="Times New Roman"/>
                <a:cs typeface="Times New Roman"/>
              </a:rPr>
              <a:t>:</a:t>
            </a:r>
            <a:r>
              <a:rPr sz="4400" b="1" spc="-35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f(n) = n = O(n)</a:t>
            </a:r>
            <a:r>
              <a:rPr sz="4400" b="1" spc="-15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and d(n) = </a:t>
            </a:r>
            <a:r>
              <a:rPr sz="4400" b="1" spc="-5" dirty="0">
                <a:latin typeface="Times New Roman"/>
                <a:cs typeface="Times New Roman"/>
              </a:rPr>
              <a:t>n</a:t>
            </a:r>
            <a:r>
              <a:rPr sz="4350" b="1" spc="15" baseline="24904" dirty="0">
                <a:latin typeface="Times New Roman"/>
                <a:cs typeface="Times New Roman"/>
              </a:rPr>
              <a:t>2</a:t>
            </a:r>
            <a:r>
              <a:rPr sz="4350" b="1" baseline="24904" dirty="0">
                <a:latin typeface="Times New Roman"/>
                <a:cs typeface="Times New Roman"/>
              </a:rPr>
              <a:t>	</a:t>
            </a:r>
            <a:r>
              <a:rPr sz="4400" b="1" dirty="0">
                <a:latin typeface="Times New Roman"/>
                <a:cs typeface="Times New Roman"/>
              </a:rPr>
              <a:t>=O(</a:t>
            </a:r>
            <a:r>
              <a:rPr sz="4400" b="1" spc="-15" dirty="0">
                <a:latin typeface="Times New Roman"/>
                <a:cs typeface="Times New Roman"/>
              </a:rPr>
              <a:t>n</a:t>
            </a:r>
            <a:r>
              <a:rPr sz="4350" b="1" spc="15" baseline="24904" dirty="0">
                <a:latin typeface="Times New Roman"/>
                <a:cs typeface="Times New Roman"/>
              </a:rPr>
              <a:t>2</a:t>
            </a:r>
            <a:r>
              <a:rPr sz="4400" b="1" dirty="0">
                <a:latin typeface="Times New Roman"/>
                <a:cs typeface="Times New Roman"/>
              </a:rPr>
              <a:t>)  f(n)</a:t>
            </a:r>
            <a:r>
              <a:rPr sz="4400" b="1" spc="-20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+</a:t>
            </a:r>
            <a:r>
              <a:rPr sz="4400" b="1" spc="5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d(n)</a:t>
            </a:r>
            <a:r>
              <a:rPr sz="4400" b="1" spc="5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=</a:t>
            </a:r>
            <a:r>
              <a:rPr sz="4400" b="1" spc="5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n+</a:t>
            </a:r>
            <a:r>
              <a:rPr sz="4400" b="1" spc="5" dirty="0">
                <a:latin typeface="Times New Roman"/>
                <a:cs typeface="Times New Roman"/>
              </a:rPr>
              <a:t> n</a:t>
            </a:r>
            <a:r>
              <a:rPr sz="4350" b="1" spc="7" baseline="24904" dirty="0">
                <a:latin typeface="Times New Roman"/>
                <a:cs typeface="Times New Roman"/>
              </a:rPr>
              <a:t>2	</a:t>
            </a:r>
            <a:r>
              <a:rPr sz="4400" b="1" dirty="0">
                <a:latin typeface="Times New Roman"/>
                <a:cs typeface="Times New Roman"/>
              </a:rPr>
              <a:t>=</a:t>
            </a:r>
            <a:r>
              <a:rPr sz="4400" b="1" spc="-5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O(n</a:t>
            </a:r>
            <a:r>
              <a:rPr sz="4350" b="1" baseline="24904" dirty="0">
                <a:latin typeface="Times New Roman"/>
                <a:cs typeface="Times New Roman"/>
              </a:rPr>
              <a:t>2</a:t>
            </a:r>
            <a:r>
              <a:rPr sz="4400" b="1" dirty="0">
                <a:latin typeface="Times New Roman"/>
                <a:cs typeface="Times New Roman"/>
              </a:rPr>
              <a:t>)</a:t>
            </a:r>
            <a:endParaRPr sz="4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4627" y="3857244"/>
            <a:ext cx="4383024" cy="4383024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0240" y="509981"/>
            <a:ext cx="1001649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-10" dirty="0">
                <a:latin typeface="Times New Roman"/>
                <a:cs typeface="Times New Roman"/>
              </a:rPr>
              <a:t>Properties</a:t>
            </a:r>
            <a:r>
              <a:rPr sz="5400" b="1" spc="-25" dirty="0">
                <a:latin typeface="Times New Roman"/>
                <a:cs typeface="Times New Roman"/>
              </a:rPr>
              <a:t> </a:t>
            </a:r>
            <a:r>
              <a:rPr sz="5400" b="1" dirty="0">
                <a:latin typeface="Times New Roman"/>
                <a:cs typeface="Times New Roman"/>
              </a:rPr>
              <a:t>of</a:t>
            </a:r>
            <a:r>
              <a:rPr sz="5400" b="1" spc="-320" dirty="0">
                <a:latin typeface="Times New Roman"/>
                <a:cs typeface="Times New Roman"/>
              </a:rPr>
              <a:t> </a:t>
            </a:r>
            <a:r>
              <a:rPr sz="5400" b="1" dirty="0">
                <a:latin typeface="Times New Roman"/>
                <a:cs typeface="Times New Roman"/>
              </a:rPr>
              <a:t>Asymptotic</a:t>
            </a:r>
            <a:r>
              <a:rPr sz="5400" b="1" spc="-25" dirty="0">
                <a:latin typeface="Times New Roman"/>
                <a:cs typeface="Times New Roman"/>
              </a:rPr>
              <a:t> </a:t>
            </a:r>
            <a:r>
              <a:rPr sz="5400" b="1" dirty="0">
                <a:latin typeface="Times New Roman"/>
                <a:cs typeface="Times New Roman"/>
              </a:rPr>
              <a:t>Notation</a:t>
            </a:r>
            <a:endParaRPr sz="5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4840" y="2092832"/>
            <a:ext cx="11361420" cy="689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47065" algn="l"/>
              </a:tabLst>
            </a:pPr>
            <a:r>
              <a:rPr sz="4800" b="1" dirty="0">
                <a:latin typeface="Times New Roman"/>
                <a:cs typeface="Times New Roman"/>
              </a:rPr>
              <a:t>5.	General</a:t>
            </a:r>
            <a:r>
              <a:rPr sz="4800" b="1" spc="-45" dirty="0">
                <a:latin typeface="Times New Roman"/>
                <a:cs typeface="Times New Roman"/>
              </a:rPr>
              <a:t> </a:t>
            </a:r>
            <a:r>
              <a:rPr sz="4800" b="1" spc="-10" dirty="0">
                <a:latin typeface="Times New Roman"/>
                <a:cs typeface="Times New Roman"/>
              </a:rPr>
              <a:t>Properties</a:t>
            </a:r>
            <a:endParaRPr sz="4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5250">
              <a:latin typeface="Times New Roman"/>
              <a:cs typeface="Times New Roman"/>
            </a:endParaRPr>
          </a:p>
          <a:p>
            <a:pPr marL="524510" marR="1704339" indent="-129539">
              <a:lnSpc>
                <a:spcPct val="200000"/>
              </a:lnSpc>
              <a:tabLst>
                <a:tab pos="2047239" algn="l"/>
                <a:tab pos="4747895" algn="l"/>
                <a:tab pos="5274945" algn="l"/>
              </a:tabLst>
            </a:pPr>
            <a:r>
              <a:rPr sz="4400" b="1" dirty="0">
                <a:latin typeface="Times New Roman"/>
                <a:cs typeface="Times New Roman"/>
              </a:rPr>
              <a:t>D.</a:t>
            </a:r>
            <a:r>
              <a:rPr sz="4400" b="1" spc="5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If</a:t>
            </a:r>
            <a:r>
              <a:rPr sz="4400" b="1" spc="-5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f(n)</a:t>
            </a:r>
            <a:r>
              <a:rPr sz="4400" b="1" spc="10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=</a:t>
            </a:r>
            <a:r>
              <a:rPr sz="4400" b="1" spc="10" dirty="0">
                <a:latin typeface="Times New Roman"/>
                <a:cs typeface="Times New Roman"/>
              </a:rPr>
              <a:t> </a:t>
            </a:r>
            <a:r>
              <a:rPr sz="4400" b="1" spc="-5" dirty="0">
                <a:latin typeface="Times New Roman"/>
                <a:cs typeface="Times New Roman"/>
              </a:rPr>
              <a:t>O(g(n))	</a:t>
            </a:r>
            <a:r>
              <a:rPr sz="4400" b="1" dirty="0">
                <a:latin typeface="Times New Roman"/>
                <a:cs typeface="Times New Roman"/>
              </a:rPr>
              <a:t>and</a:t>
            </a:r>
            <a:r>
              <a:rPr sz="4400" b="1" spc="-25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d(n)=</a:t>
            </a:r>
            <a:r>
              <a:rPr sz="4400" b="1" spc="-25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O</a:t>
            </a:r>
            <a:r>
              <a:rPr sz="4400" b="1" spc="-25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(e(n)) </a:t>
            </a:r>
            <a:r>
              <a:rPr sz="4400" b="1" spc="-1085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Then	f(n)</a:t>
            </a:r>
            <a:r>
              <a:rPr sz="4400" b="1" spc="-25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*</a:t>
            </a:r>
            <a:r>
              <a:rPr sz="4400" b="1" spc="5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d(n)	=</a:t>
            </a:r>
            <a:r>
              <a:rPr sz="4400" b="1" spc="-10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O(</a:t>
            </a:r>
            <a:r>
              <a:rPr sz="4400" b="1" spc="-10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(g(n)*</a:t>
            </a:r>
            <a:r>
              <a:rPr sz="4400" b="1" spc="-35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e(n)))</a:t>
            </a:r>
            <a:endParaRPr sz="4400">
              <a:latin typeface="Times New Roman"/>
              <a:cs typeface="Times New Roman"/>
            </a:endParaRPr>
          </a:p>
          <a:p>
            <a:pPr marL="535305" marR="55880" indent="-140335">
              <a:lnSpc>
                <a:spcPct val="200000"/>
              </a:lnSpc>
              <a:tabLst>
                <a:tab pos="4921250" algn="l"/>
                <a:tab pos="5520055" algn="l"/>
                <a:tab pos="6156325" algn="l"/>
                <a:tab pos="9675495" algn="l"/>
              </a:tabLst>
            </a:pPr>
            <a:r>
              <a:rPr sz="4400" b="1" i="1" dirty="0">
                <a:latin typeface="Times New Roman"/>
                <a:cs typeface="Times New Roman"/>
              </a:rPr>
              <a:t>Exampl</a:t>
            </a:r>
            <a:r>
              <a:rPr sz="4400" b="1" i="1" spc="10" dirty="0">
                <a:latin typeface="Times New Roman"/>
                <a:cs typeface="Times New Roman"/>
              </a:rPr>
              <a:t>e</a:t>
            </a:r>
            <a:r>
              <a:rPr sz="4400" b="1" dirty="0">
                <a:latin typeface="Times New Roman"/>
                <a:cs typeface="Times New Roman"/>
              </a:rPr>
              <a:t>:</a:t>
            </a:r>
            <a:r>
              <a:rPr sz="4400" b="1" spc="-35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f(n) = n =</a:t>
            </a:r>
            <a:r>
              <a:rPr sz="4400" b="1" spc="-15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O(n)</a:t>
            </a:r>
            <a:r>
              <a:rPr sz="4400" b="1" spc="-15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and d(</a:t>
            </a:r>
            <a:r>
              <a:rPr sz="4400" b="1" spc="-15" dirty="0">
                <a:latin typeface="Times New Roman"/>
                <a:cs typeface="Times New Roman"/>
              </a:rPr>
              <a:t>n</a:t>
            </a:r>
            <a:r>
              <a:rPr sz="4400" b="1" dirty="0">
                <a:latin typeface="Times New Roman"/>
                <a:cs typeface="Times New Roman"/>
              </a:rPr>
              <a:t>) = </a:t>
            </a:r>
            <a:r>
              <a:rPr sz="4400" b="1" spc="-10" dirty="0">
                <a:latin typeface="Times New Roman"/>
                <a:cs typeface="Times New Roman"/>
              </a:rPr>
              <a:t>n</a:t>
            </a:r>
            <a:r>
              <a:rPr sz="4350" b="1" spc="15" baseline="24904" dirty="0">
                <a:latin typeface="Times New Roman"/>
                <a:cs typeface="Times New Roman"/>
              </a:rPr>
              <a:t>2</a:t>
            </a:r>
            <a:r>
              <a:rPr sz="4350" b="1" baseline="24904" dirty="0">
                <a:latin typeface="Times New Roman"/>
                <a:cs typeface="Times New Roman"/>
              </a:rPr>
              <a:t>	</a:t>
            </a:r>
            <a:r>
              <a:rPr sz="4400" b="1" dirty="0">
                <a:latin typeface="Times New Roman"/>
                <a:cs typeface="Times New Roman"/>
              </a:rPr>
              <a:t>=O(</a:t>
            </a:r>
            <a:r>
              <a:rPr sz="4400" b="1" spc="-15" dirty="0">
                <a:latin typeface="Times New Roman"/>
                <a:cs typeface="Times New Roman"/>
              </a:rPr>
              <a:t>n</a:t>
            </a:r>
            <a:r>
              <a:rPr sz="4350" b="1" spc="15" baseline="24904" dirty="0">
                <a:latin typeface="Times New Roman"/>
                <a:cs typeface="Times New Roman"/>
              </a:rPr>
              <a:t>2</a:t>
            </a:r>
            <a:r>
              <a:rPr sz="4400" b="1" dirty="0">
                <a:latin typeface="Times New Roman"/>
                <a:cs typeface="Times New Roman"/>
              </a:rPr>
              <a:t>)  f(n)</a:t>
            </a:r>
            <a:r>
              <a:rPr sz="4400" b="1" spc="-20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*</a:t>
            </a:r>
            <a:r>
              <a:rPr sz="4400" b="1" spc="5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d(n)</a:t>
            </a:r>
            <a:r>
              <a:rPr sz="4400" b="1" spc="5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=</a:t>
            </a:r>
            <a:r>
              <a:rPr sz="4400" b="1" spc="5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n*</a:t>
            </a:r>
            <a:r>
              <a:rPr sz="4400" b="1" spc="5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n</a:t>
            </a:r>
            <a:r>
              <a:rPr sz="4350" b="1" baseline="24904" dirty="0">
                <a:latin typeface="Times New Roman"/>
                <a:cs typeface="Times New Roman"/>
              </a:rPr>
              <a:t>2	</a:t>
            </a:r>
            <a:r>
              <a:rPr sz="4400" b="1" dirty="0">
                <a:latin typeface="Times New Roman"/>
                <a:cs typeface="Times New Roman"/>
              </a:rPr>
              <a:t>=	</a:t>
            </a:r>
            <a:r>
              <a:rPr sz="4400" b="1" spc="10" dirty="0">
                <a:latin typeface="Times New Roman"/>
                <a:cs typeface="Times New Roman"/>
              </a:rPr>
              <a:t>n</a:t>
            </a:r>
            <a:r>
              <a:rPr sz="4350" b="1" spc="15" baseline="24904" dirty="0">
                <a:latin typeface="Times New Roman"/>
                <a:cs typeface="Times New Roman"/>
              </a:rPr>
              <a:t>3	</a:t>
            </a:r>
            <a:r>
              <a:rPr sz="4400" b="1" dirty="0">
                <a:latin typeface="Times New Roman"/>
                <a:cs typeface="Times New Roman"/>
              </a:rPr>
              <a:t>=</a:t>
            </a:r>
            <a:r>
              <a:rPr sz="4400" b="1" spc="-5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O(n</a:t>
            </a:r>
            <a:r>
              <a:rPr sz="4350" b="1" baseline="24904" dirty="0">
                <a:latin typeface="Times New Roman"/>
                <a:cs typeface="Times New Roman"/>
              </a:rPr>
              <a:t>3</a:t>
            </a:r>
            <a:r>
              <a:rPr sz="4400" b="1" dirty="0">
                <a:latin typeface="Times New Roman"/>
                <a:cs typeface="Times New Roman"/>
              </a:rPr>
              <a:t>)</a:t>
            </a:r>
            <a:endParaRPr sz="4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29616" y="3715511"/>
            <a:ext cx="4383024" cy="4383024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0240" y="509981"/>
            <a:ext cx="545655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dirty="0">
                <a:latin typeface="Times New Roman"/>
                <a:cs typeface="Times New Roman"/>
              </a:rPr>
              <a:t>Practice</a:t>
            </a:r>
            <a:r>
              <a:rPr sz="5400" b="1" spc="-80" dirty="0">
                <a:latin typeface="Times New Roman"/>
                <a:cs typeface="Times New Roman"/>
              </a:rPr>
              <a:t> </a:t>
            </a:r>
            <a:r>
              <a:rPr sz="5400" b="1" dirty="0">
                <a:latin typeface="Times New Roman"/>
                <a:cs typeface="Times New Roman"/>
              </a:rPr>
              <a:t>Examples</a:t>
            </a:r>
            <a:endParaRPr sz="5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162" y="2482760"/>
            <a:ext cx="5207089" cy="520708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054597" y="5519420"/>
            <a:ext cx="92329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662045" algn="l"/>
              </a:tabLst>
            </a:pPr>
            <a:r>
              <a:rPr sz="3600" spc="-5" dirty="0">
                <a:latin typeface="Times New Roman"/>
                <a:cs typeface="Times New Roman"/>
              </a:rPr>
              <a:t>Example</a:t>
            </a:r>
            <a:r>
              <a:rPr sz="3600" spc="1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2-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F(n)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=	</a:t>
            </a:r>
            <a:r>
              <a:rPr sz="3600" spc="-5" dirty="0">
                <a:latin typeface="Times New Roman"/>
                <a:cs typeface="Times New Roman"/>
              </a:rPr>
              <a:t>3n</a:t>
            </a:r>
            <a:r>
              <a:rPr sz="3600" spc="-7" baseline="25462" dirty="0">
                <a:latin typeface="Times New Roman"/>
                <a:cs typeface="Times New Roman"/>
              </a:rPr>
              <a:t>2</a:t>
            </a:r>
            <a:r>
              <a:rPr sz="3600" spc="-5" dirty="0">
                <a:latin typeface="Times New Roman"/>
                <a:cs typeface="Times New Roman"/>
              </a:rPr>
              <a:t>*n</a:t>
            </a:r>
            <a:r>
              <a:rPr sz="3600" spc="-7" baseline="25462" dirty="0">
                <a:latin typeface="Times New Roman"/>
                <a:cs typeface="Times New Roman"/>
              </a:rPr>
              <a:t>3 </a:t>
            </a:r>
            <a:r>
              <a:rPr sz="3600" dirty="0">
                <a:latin typeface="Times New Roman"/>
                <a:cs typeface="Times New Roman"/>
              </a:rPr>
              <a:t>+</a:t>
            </a:r>
            <a:r>
              <a:rPr sz="3600" spc="-5" dirty="0">
                <a:latin typeface="Times New Roman"/>
                <a:cs typeface="Times New Roman"/>
              </a:rPr>
              <a:t> n*n</a:t>
            </a:r>
            <a:r>
              <a:rPr sz="3600" spc="-7" baseline="25462" dirty="0">
                <a:latin typeface="Times New Roman"/>
                <a:cs typeface="Times New Roman"/>
              </a:rPr>
              <a:t>2</a:t>
            </a:r>
            <a:r>
              <a:rPr sz="3600" spc="434" baseline="25462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+</a:t>
            </a:r>
            <a:r>
              <a:rPr sz="3600" spc="-5" dirty="0">
                <a:latin typeface="Times New Roman"/>
                <a:cs typeface="Times New Roman"/>
              </a:rPr>
              <a:t> 20n</a:t>
            </a:r>
            <a:r>
              <a:rPr sz="3600" spc="-7" baseline="25462" dirty="0">
                <a:latin typeface="Times New Roman"/>
                <a:cs typeface="Times New Roman"/>
              </a:rPr>
              <a:t>2</a:t>
            </a:r>
            <a:r>
              <a:rPr sz="3600" spc="-5" dirty="0">
                <a:latin typeface="Times New Roman"/>
                <a:cs typeface="Times New Roman"/>
              </a:rPr>
              <a:t>*n</a:t>
            </a:r>
            <a:r>
              <a:rPr sz="3600" spc="-7" baseline="25462" dirty="0">
                <a:latin typeface="Times New Roman"/>
                <a:cs typeface="Times New Roman"/>
              </a:rPr>
              <a:t>2</a:t>
            </a:r>
            <a:r>
              <a:rPr sz="3600" spc="442" baseline="25462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+</a:t>
            </a:r>
            <a:r>
              <a:rPr sz="3600" spc="-2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2n</a:t>
            </a:r>
            <a:r>
              <a:rPr sz="3600" baseline="25462" dirty="0">
                <a:latin typeface="Times New Roman"/>
                <a:cs typeface="Times New Roman"/>
              </a:rPr>
              <a:t>2</a:t>
            </a:r>
            <a:endParaRPr sz="3600" baseline="25462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79997" y="6449059"/>
            <a:ext cx="1566545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900" spc="10" dirty="0">
                <a:latin typeface="Times New Roman"/>
                <a:cs typeface="Times New Roman"/>
              </a:rPr>
              <a:t>O(f(n))=</a:t>
            </a:r>
            <a:r>
              <a:rPr sz="2900" spc="-70" dirty="0">
                <a:latin typeface="Times New Roman"/>
                <a:cs typeface="Times New Roman"/>
              </a:rPr>
              <a:t> </a:t>
            </a:r>
            <a:r>
              <a:rPr sz="2900" spc="10" dirty="0">
                <a:latin typeface="Times New Roman"/>
                <a:cs typeface="Times New Roman"/>
              </a:rPr>
              <a:t>?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83223" y="1805127"/>
            <a:ext cx="6967220" cy="1489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3256915" algn="l"/>
                <a:tab pos="5436235" algn="l"/>
              </a:tabLst>
            </a:pPr>
            <a:r>
              <a:rPr sz="3200" dirty="0">
                <a:latin typeface="Times New Roman"/>
                <a:cs typeface="Times New Roman"/>
              </a:rPr>
              <a:t>Example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1-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F(n)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=	</a:t>
            </a:r>
            <a:r>
              <a:rPr sz="3200" spc="10" dirty="0">
                <a:latin typeface="Times New Roman"/>
                <a:cs typeface="Times New Roman"/>
              </a:rPr>
              <a:t>n</a:t>
            </a:r>
            <a:r>
              <a:rPr sz="3150" spc="15" baseline="25132" dirty="0">
                <a:latin typeface="Times New Roman"/>
                <a:cs typeface="Times New Roman"/>
              </a:rPr>
              <a:t>3</a:t>
            </a:r>
            <a:r>
              <a:rPr sz="3150" spc="375" baseline="25132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D(n)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=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10" dirty="0">
                <a:latin typeface="Times New Roman"/>
                <a:cs typeface="Times New Roman"/>
              </a:rPr>
              <a:t>n</a:t>
            </a:r>
            <a:r>
              <a:rPr sz="3150" spc="15" baseline="25132" dirty="0">
                <a:latin typeface="Times New Roman"/>
                <a:cs typeface="Times New Roman"/>
              </a:rPr>
              <a:t>4	</a:t>
            </a:r>
            <a:r>
              <a:rPr sz="3200" dirty="0">
                <a:latin typeface="Times New Roman"/>
                <a:cs typeface="Times New Roman"/>
              </a:rPr>
              <a:t>E(n)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=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n</a:t>
            </a:r>
            <a:r>
              <a:rPr sz="3150" spc="7" baseline="25132" dirty="0">
                <a:latin typeface="Times New Roman"/>
                <a:cs typeface="Times New Roman"/>
              </a:rPr>
              <a:t>6</a:t>
            </a:r>
            <a:endParaRPr sz="3150" baseline="25132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3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</a:pPr>
            <a:r>
              <a:rPr sz="3200" dirty="0">
                <a:latin typeface="Times New Roman"/>
                <a:cs typeface="Times New Roman"/>
              </a:rPr>
              <a:t>T(n)=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F(n)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+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D(n)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+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E(n)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08623" y="3756101"/>
            <a:ext cx="181991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Times New Roman"/>
                <a:cs typeface="Times New Roman"/>
              </a:rPr>
              <a:t>O(T(n))=</a:t>
            </a:r>
            <a:r>
              <a:rPr sz="3200" spc="-1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?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26475" y="3875913"/>
            <a:ext cx="23914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971039" algn="l"/>
              </a:tabLst>
            </a:pPr>
            <a:r>
              <a:rPr sz="3600" spc="-5" dirty="0">
                <a:latin typeface="Times New Roman"/>
                <a:cs typeface="Times New Roman"/>
              </a:rPr>
              <a:t>O(T(n))=	</a:t>
            </a:r>
            <a:r>
              <a:rPr sz="3600" dirty="0">
                <a:latin typeface="Times New Roman"/>
                <a:cs typeface="Times New Roman"/>
              </a:rPr>
              <a:t>n</a:t>
            </a:r>
            <a:r>
              <a:rPr sz="3600" baseline="25462" dirty="0">
                <a:latin typeface="Times New Roman"/>
                <a:cs typeface="Times New Roman"/>
              </a:rPr>
              <a:t>6</a:t>
            </a:r>
            <a:endParaRPr sz="3600" baseline="25462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626854" y="6449695"/>
            <a:ext cx="20193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1640205" algn="l"/>
              </a:tabLst>
            </a:pPr>
            <a:r>
              <a:rPr sz="3200" dirty="0">
                <a:latin typeface="Times New Roman"/>
                <a:cs typeface="Times New Roman"/>
              </a:rPr>
              <a:t>O(f(n))=	</a:t>
            </a:r>
            <a:r>
              <a:rPr sz="3200" spc="15" dirty="0">
                <a:latin typeface="Times New Roman"/>
                <a:cs typeface="Times New Roman"/>
              </a:rPr>
              <a:t>n</a:t>
            </a:r>
            <a:r>
              <a:rPr sz="3150" spc="22" baseline="25132" dirty="0">
                <a:latin typeface="Times New Roman"/>
                <a:cs typeface="Times New Roman"/>
              </a:rPr>
              <a:t>5</a:t>
            </a:r>
            <a:endParaRPr sz="3150" baseline="25132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25845" y="7592948"/>
            <a:ext cx="7785734" cy="1917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662045" algn="l"/>
              </a:tabLst>
            </a:pPr>
            <a:r>
              <a:rPr sz="3600" spc="-5" dirty="0">
                <a:latin typeface="Times New Roman"/>
                <a:cs typeface="Times New Roman"/>
              </a:rPr>
              <a:t>Example</a:t>
            </a:r>
            <a:r>
              <a:rPr sz="3600" spc="1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3-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F(n)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=	</a:t>
            </a:r>
            <a:r>
              <a:rPr sz="3600" spc="-5" dirty="0">
                <a:latin typeface="Times New Roman"/>
                <a:cs typeface="Times New Roman"/>
              </a:rPr>
              <a:t>3n</a:t>
            </a:r>
            <a:r>
              <a:rPr sz="3600" spc="-7" baseline="25462" dirty="0">
                <a:latin typeface="Times New Roman"/>
                <a:cs typeface="Times New Roman"/>
              </a:rPr>
              <a:t>3</a:t>
            </a:r>
            <a:r>
              <a:rPr sz="3600" spc="-15" baseline="25462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+</a:t>
            </a:r>
            <a:r>
              <a:rPr sz="3600" spc="-10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n</a:t>
            </a:r>
            <a:r>
              <a:rPr sz="3600" spc="-7" baseline="25462" dirty="0">
                <a:latin typeface="Times New Roman"/>
                <a:cs typeface="Times New Roman"/>
              </a:rPr>
              <a:t>3.5</a:t>
            </a:r>
            <a:r>
              <a:rPr sz="3600" spc="434" baseline="25462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+</a:t>
            </a:r>
            <a:r>
              <a:rPr sz="3600" spc="-10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10n</a:t>
            </a:r>
            <a:r>
              <a:rPr sz="3600" spc="-7" baseline="25462" dirty="0">
                <a:latin typeface="Times New Roman"/>
                <a:cs typeface="Times New Roman"/>
              </a:rPr>
              <a:t>4</a:t>
            </a:r>
            <a:r>
              <a:rPr sz="3600" spc="434" baseline="25462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+</a:t>
            </a:r>
            <a:r>
              <a:rPr sz="3600" spc="-2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2n</a:t>
            </a:r>
            <a:r>
              <a:rPr sz="3600" baseline="25462" dirty="0">
                <a:latin typeface="Times New Roman"/>
                <a:cs typeface="Times New Roman"/>
              </a:rPr>
              <a:t>2</a:t>
            </a:r>
            <a:endParaRPr sz="3600" baseline="25462">
              <a:latin typeface="Times New Roman"/>
              <a:cs typeface="Times New Roman"/>
            </a:endParaRPr>
          </a:p>
          <a:p>
            <a:pPr marL="38100">
              <a:lnSpc>
                <a:spcPts val="2830"/>
              </a:lnSpc>
              <a:spcBef>
                <a:spcPts val="3000"/>
              </a:spcBef>
            </a:pPr>
            <a:r>
              <a:rPr sz="2400" spc="-5" dirty="0">
                <a:latin typeface="Times New Roman"/>
                <a:cs typeface="Times New Roman"/>
              </a:rPr>
              <a:t>O(f(n))=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?</a:t>
            </a:r>
            <a:endParaRPr sz="2400">
              <a:latin typeface="Times New Roman"/>
              <a:cs typeface="Times New Roman"/>
            </a:endParaRPr>
          </a:p>
          <a:p>
            <a:pPr marL="1012190" algn="ctr">
              <a:lnSpc>
                <a:spcPts val="4750"/>
              </a:lnSpc>
              <a:tabLst>
                <a:tab pos="3020695" algn="l"/>
              </a:tabLst>
            </a:pPr>
            <a:r>
              <a:rPr sz="4000" spc="-5" dirty="0">
                <a:latin typeface="Times New Roman"/>
                <a:cs typeface="Times New Roman"/>
              </a:rPr>
              <a:t>O(f(n))=	</a:t>
            </a:r>
            <a:r>
              <a:rPr sz="4000" spc="10" dirty="0">
                <a:latin typeface="Times New Roman"/>
                <a:cs typeface="Times New Roman"/>
              </a:rPr>
              <a:t>n</a:t>
            </a:r>
            <a:r>
              <a:rPr sz="3975" spc="15" baseline="25157" dirty="0">
                <a:latin typeface="Times New Roman"/>
                <a:cs typeface="Times New Roman"/>
              </a:rPr>
              <a:t>4</a:t>
            </a:r>
            <a:endParaRPr sz="3975" baseline="25157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0240" y="509981"/>
            <a:ext cx="545655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dirty="0">
                <a:latin typeface="Times New Roman"/>
                <a:cs typeface="Times New Roman"/>
              </a:rPr>
              <a:t>Practice</a:t>
            </a:r>
            <a:r>
              <a:rPr sz="5400" b="1" spc="-80" dirty="0">
                <a:latin typeface="Times New Roman"/>
                <a:cs typeface="Times New Roman"/>
              </a:rPr>
              <a:t> </a:t>
            </a:r>
            <a:r>
              <a:rPr sz="5400" b="1" dirty="0">
                <a:latin typeface="Times New Roman"/>
                <a:cs typeface="Times New Roman"/>
              </a:rPr>
              <a:t>Examples</a:t>
            </a:r>
            <a:endParaRPr sz="5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162" y="2482760"/>
            <a:ext cx="5207089" cy="520708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041897" y="5361206"/>
            <a:ext cx="6463665" cy="1597025"/>
          </a:xfrm>
          <a:prstGeom prst="rect">
            <a:avLst/>
          </a:prstGeom>
        </p:spPr>
        <p:txBody>
          <a:bodyPr vert="horz" wrap="square" lIns="0" tIns="17081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345"/>
              </a:spcBef>
              <a:tabLst>
                <a:tab pos="2515235" algn="l"/>
                <a:tab pos="3903345" algn="l"/>
              </a:tabLst>
            </a:pPr>
            <a:r>
              <a:rPr sz="3600" spc="-5" dirty="0">
                <a:latin typeface="Times New Roman"/>
                <a:cs typeface="Times New Roman"/>
              </a:rPr>
              <a:t>Example</a:t>
            </a:r>
            <a:r>
              <a:rPr sz="3600" spc="1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5-	F(n) =	</a:t>
            </a:r>
            <a:r>
              <a:rPr sz="3600" spc="-5" dirty="0">
                <a:latin typeface="Times New Roman"/>
                <a:cs typeface="Times New Roman"/>
              </a:rPr>
              <a:t>3n</a:t>
            </a:r>
            <a:r>
              <a:rPr sz="3600" spc="-7" baseline="25462" dirty="0">
                <a:latin typeface="Times New Roman"/>
                <a:cs typeface="Times New Roman"/>
              </a:rPr>
              <a:t>4</a:t>
            </a:r>
            <a:r>
              <a:rPr sz="3600" spc="412" baseline="25462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+</a:t>
            </a:r>
            <a:r>
              <a:rPr sz="3600" spc="-25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2n</a:t>
            </a:r>
            <a:r>
              <a:rPr sz="3600" spc="-7" baseline="25462" dirty="0">
                <a:latin typeface="Times New Roman"/>
                <a:cs typeface="Times New Roman"/>
              </a:rPr>
              <a:t>2</a:t>
            </a:r>
            <a:endParaRPr sz="3600" baseline="25462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1525"/>
              </a:spcBef>
              <a:tabLst>
                <a:tab pos="2647315" algn="l"/>
                <a:tab pos="4034154" algn="l"/>
              </a:tabLst>
            </a:pPr>
            <a:r>
              <a:rPr sz="2900" spc="5" dirty="0">
                <a:latin typeface="Times New Roman"/>
                <a:cs typeface="Times New Roman"/>
              </a:rPr>
              <a:t>If</a:t>
            </a:r>
            <a:r>
              <a:rPr sz="2900" spc="305" dirty="0">
                <a:latin typeface="Times New Roman"/>
                <a:cs typeface="Times New Roman"/>
              </a:rPr>
              <a:t> </a:t>
            </a:r>
            <a:r>
              <a:rPr sz="2900" spc="10" dirty="0">
                <a:latin typeface="Times New Roman"/>
                <a:cs typeface="Times New Roman"/>
              </a:rPr>
              <a:t>T(n)</a:t>
            </a:r>
            <a:r>
              <a:rPr sz="2900" spc="15" dirty="0">
                <a:latin typeface="Times New Roman"/>
                <a:cs typeface="Times New Roman"/>
              </a:rPr>
              <a:t> =</a:t>
            </a:r>
            <a:r>
              <a:rPr sz="2900" spc="10" dirty="0">
                <a:latin typeface="Times New Roman"/>
                <a:cs typeface="Times New Roman"/>
              </a:rPr>
              <a:t> 10,000	</a:t>
            </a:r>
            <a:r>
              <a:rPr sz="6600" baseline="-16414" dirty="0">
                <a:latin typeface="Times New Roman"/>
                <a:cs typeface="Times New Roman"/>
              </a:rPr>
              <a:t>*</a:t>
            </a:r>
            <a:r>
              <a:rPr sz="6600" spc="-7" baseline="-16414" dirty="0">
                <a:latin typeface="Times New Roman"/>
                <a:cs typeface="Times New Roman"/>
              </a:rPr>
              <a:t> </a:t>
            </a:r>
            <a:r>
              <a:rPr sz="2900" spc="10" dirty="0">
                <a:latin typeface="Times New Roman"/>
                <a:cs typeface="Times New Roman"/>
              </a:rPr>
              <a:t>F(n),	then</a:t>
            </a:r>
            <a:r>
              <a:rPr sz="2900" spc="-25" dirty="0">
                <a:latin typeface="Times New Roman"/>
                <a:cs typeface="Times New Roman"/>
              </a:rPr>
              <a:t> </a:t>
            </a:r>
            <a:r>
              <a:rPr sz="2900" spc="10" dirty="0">
                <a:latin typeface="Times New Roman"/>
                <a:cs typeface="Times New Roman"/>
              </a:rPr>
              <a:t>O(T(n))=</a:t>
            </a:r>
            <a:r>
              <a:rPr sz="2900" spc="-15" dirty="0">
                <a:latin typeface="Times New Roman"/>
                <a:cs typeface="Times New Roman"/>
              </a:rPr>
              <a:t> </a:t>
            </a:r>
            <a:r>
              <a:rPr sz="2900" spc="10" dirty="0">
                <a:latin typeface="Times New Roman"/>
                <a:cs typeface="Times New Roman"/>
              </a:rPr>
              <a:t>?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83223" y="1805127"/>
            <a:ext cx="6144260" cy="1489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3256915" algn="l"/>
                <a:tab pos="4567555" algn="l"/>
              </a:tabLst>
            </a:pPr>
            <a:r>
              <a:rPr sz="3200" dirty="0">
                <a:latin typeface="Times New Roman"/>
                <a:cs typeface="Times New Roman"/>
              </a:rPr>
              <a:t>Example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4-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F(n)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=	</a:t>
            </a:r>
            <a:r>
              <a:rPr sz="3200" spc="10" dirty="0">
                <a:latin typeface="Times New Roman"/>
                <a:cs typeface="Times New Roman"/>
              </a:rPr>
              <a:t>n</a:t>
            </a:r>
            <a:r>
              <a:rPr sz="3150" spc="15" baseline="25132" dirty="0">
                <a:latin typeface="Times New Roman"/>
                <a:cs typeface="Times New Roman"/>
              </a:rPr>
              <a:t>2</a:t>
            </a:r>
            <a:r>
              <a:rPr sz="3150" spc="375" baseline="25132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+</a:t>
            </a:r>
            <a:r>
              <a:rPr sz="3200" spc="5" dirty="0">
                <a:latin typeface="Times New Roman"/>
                <a:cs typeface="Times New Roman"/>
              </a:rPr>
              <a:t> n</a:t>
            </a:r>
            <a:r>
              <a:rPr sz="3150" spc="7" baseline="25132" dirty="0">
                <a:latin typeface="Times New Roman"/>
                <a:cs typeface="Times New Roman"/>
              </a:rPr>
              <a:t>4	</a:t>
            </a:r>
            <a:r>
              <a:rPr sz="3200" dirty="0">
                <a:latin typeface="Times New Roman"/>
                <a:cs typeface="Times New Roman"/>
              </a:rPr>
              <a:t>D(n)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=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spc="10" dirty="0">
                <a:latin typeface="Times New Roman"/>
                <a:cs typeface="Times New Roman"/>
              </a:rPr>
              <a:t>n</a:t>
            </a:r>
            <a:r>
              <a:rPr sz="3150" spc="15" baseline="25132" dirty="0">
                <a:latin typeface="Times New Roman"/>
                <a:cs typeface="Times New Roman"/>
              </a:rPr>
              <a:t>2</a:t>
            </a:r>
            <a:endParaRPr sz="3150" baseline="25132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3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</a:pPr>
            <a:r>
              <a:rPr sz="3200" dirty="0">
                <a:latin typeface="Times New Roman"/>
                <a:cs typeface="Times New Roman"/>
              </a:rPr>
              <a:t>T(n)=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F(n)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*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D(n)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08623" y="3756101"/>
            <a:ext cx="181991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Times New Roman"/>
                <a:cs typeface="Times New Roman"/>
              </a:rPr>
              <a:t>O(T(n))=</a:t>
            </a:r>
            <a:r>
              <a:rPr sz="3200" spc="-1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?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340850" y="3875913"/>
            <a:ext cx="23920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971039" algn="l"/>
              </a:tabLst>
            </a:pPr>
            <a:r>
              <a:rPr sz="3600" spc="-5" dirty="0">
                <a:latin typeface="Times New Roman"/>
                <a:cs typeface="Times New Roman"/>
              </a:rPr>
              <a:t>O(T(n))=	</a:t>
            </a:r>
            <a:r>
              <a:rPr sz="3600" dirty="0">
                <a:latin typeface="Times New Roman"/>
                <a:cs typeface="Times New Roman"/>
              </a:rPr>
              <a:t>n</a:t>
            </a:r>
            <a:r>
              <a:rPr sz="3600" baseline="25462" dirty="0">
                <a:latin typeface="Times New Roman"/>
                <a:cs typeface="Times New Roman"/>
              </a:rPr>
              <a:t>6</a:t>
            </a:r>
            <a:endParaRPr sz="3600" baseline="25462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484606" y="6378320"/>
            <a:ext cx="213233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1752600" algn="l"/>
              </a:tabLst>
            </a:pPr>
            <a:r>
              <a:rPr sz="3200" dirty="0">
                <a:latin typeface="Times New Roman"/>
                <a:cs typeface="Times New Roman"/>
              </a:rPr>
              <a:t>O(T(n))=	</a:t>
            </a:r>
            <a:r>
              <a:rPr sz="3200" spc="15" dirty="0">
                <a:latin typeface="Times New Roman"/>
                <a:cs typeface="Times New Roman"/>
              </a:rPr>
              <a:t>n</a:t>
            </a:r>
            <a:r>
              <a:rPr sz="3150" spc="22" baseline="25132" dirty="0">
                <a:latin typeface="Times New Roman"/>
                <a:cs typeface="Times New Roman"/>
              </a:rPr>
              <a:t>4</a:t>
            </a:r>
            <a:endParaRPr sz="3150" baseline="25132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object 6"/>
          <p:cNvGrpSpPr/>
          <p:nvPr/>
        </p:nvGrpSpPr>
        <p:grpSpPr>
          <a:xfrm>
            <a:off x="10102595" y="525525"/>
            <a:ext cx="8185784" cy="9761855"/>
            <a:chOff x="10102595" y="525525"/>
            <a:chExt cx="8185784" cy="976185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01447" y="525525"/>
              <a:ext cx="5686552" cy="564661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02595" y="4872228"/>
              <a:ext cx="8185402" cy="5414768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35025" y="3510386"/>
            <a:ext cx="10104120" cy="2494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95"/>
              </a:spcBef>
            </a:pPr>
            <a:r>
              <a:rPr sz="5400" b="1" spc="-95" dirty="0">
                <a:solidFill>
                  <a:srgbClr val="0F243E"/>
                </a:solidFill>
                <a:latin typeface="Arial"/>
                <a:cs typeface="Arial"/>
              </a:rPr>
              <a:t>Example</a:t>
            </a:r>
            <a:r>
              <a:rPr sz="5400" b="1" spc="-150" dirty="0">
                <a:solidFill>
                  <a:srgbClr val="0F243E"/>
                </a:solidFill>
                <a:latin typeface="Arial"/>
                <a:cs typeface="Arial"/>
              </a:rPr>
              <a:t> </a:t>
            </a:r>
            <a:r>
              <a:rPr sz="5400" b="1" spc="-5" dirty="0">
                <a:solidFill>
                  <a:srgbClr val="0F243E"/>
                </a:solidFill>
                <a:latin typeface="Arial"/>
                <a:cs typeface="Arial"/>
              </a:rPr>
              <a:t>of</a:t>
            </a:r>
            <a:r>
              <a:rPr sz="5400" b="1" spc="-125" dirty="0">
                <a:solidFill>
                  <a:srgbClr val="0F243E"/>
                </a:solidFill>
                <a:latin typeface="Arial"/>
                <a:cs typeface="Arial"/>
              </a:rPr>
              <a:t> </a:t>
            </a:r>
            <a:r>
              <a:rPr sz="5400" b="1" spc="-114" dirty="0">
                <a:solidFill>
                  <a:srgbClr val="0F243E"/>
                </a:solidFill>
                <a:latin typeface="Arial"/>
                <a:cs typeface="Arial"/>
              </a:rPr>
              <a:t>Worst-Average-Best </a:t>
            </a:r>
            <a:r>
              <a:rPr sz="5400" b="1" spc="-1485" dirty="0">
                <a:solidFill>
                  <a:srgbClr val="0F243E"/>
                </a:solidFill>
                <a:latin typeface="Arial"/>
                <a:cs typeface="Arial"/>
              </a:rPr>
              <a:t> </a:t>
            </a:r>
            <a:r>
              <a:rPr sz="5400" b="1" spc="-280" dirty="0">
                <a:solidFill>
                  <a:srgbClr val="0F243E"/>
                </a:solidFill>
                <a:latin typeface="Arial"/>
                <a:cs typeface="Arial"/>
              </a:rPr>
              <a:t>C</a:t>
            </a:r>
            <a:r>
              <a:rPr sz="5400" b="1" spc="-200" dirty="0">
                <a:solidFill>
                  <a:srgbClr val="0F243E"/>
                </a:solidFill>
                <a:latin typeface="Arial"/>
                <a:cs typeface="Arial"/>
              </a:rPr>
              <a:t>a</a:t>
            </a:r>
            <a:r>
              <a:rPr sz="5400" b="1" spc="-204" dirty="0">
                <a:solidFill>
                  <a:srgbClr val="0F243E"/>
                </a:solidFill>
                <a:latin typeface="Arial"/>
                <a:cs typeface="Arial"/>
              </a:rPr>
              <a:t>s</a:t>
            </a:r>
            <a:r>
              <a:rPr sz="5400" b="1" spc="-200" dirty="0">
                <a:solidFill>
                  <a:srgbClr val="0F243E"/>
                </a:solidFill>
                <a:latin typeface="Arial"/>
                <a:cs typeface="Arial"/>
              </a:rPr>
              <a:t>e</a:t>
            </a:r>
            <a:r>
              <a:rPr sz="5400" b="1" spc="-120" dirty="0">
                <a:solidFill>
                  <a:srgbClr val="0F243E"/>
                </a:solidFill>
                <a:latin typeface="Arial"/>
                <a:cs typeface="Arial"/>
              </a:rPr>
              <a:t> </a:t>
            </a:r>
            <a:r>
              <a:rPr sz="5400" b="1" spc="-254" dirty="0">
                <a:solidFill>
                  <a:srgbClr val="0F243E"/>
                </a:solidFill>
                <a:latin typeface="Arial"/>
                <a:cs typeface="Arial"/>
              </a:rPr>
              <a:t>A</a:t>
            </a:r>
            <a:r>
              <a:rPr sz="5400" b="1" spc="-200" dirty="0">
                <a:solidFill>
                  <a:srgbClr val="0F243E"/>
                </a:solidFill>
                <a:latin typeface="Arial"/>
                <a:cs typeface="Arial"/>
              </a:rPr>
              <a:t>n</a:t>
            </a:r>
            <a:r>
              <a:rPr sz="5400" b="1" spc="-229" dirty="0">
                <a:solidFill>
                  <a:srgbClr val="0F243E"/>
                </a:solidFill>
                <a:latin typeface="Arial"/>
                <a:cs typeface="Arial"/>
              </a:rPr>
              <a:t>alysi</a:t>
            </a:r>
            <a:r>
              <a:rPr sz="5400" b="1" spc="-280" dirty="0">
                <a:solidFill>
                  <a:srgbClr val="0F243E"/>
                </a:solidFill>
                <a:latin typeface="Arial"/>
                <a:cs typeface="Arial"/>
              </a:rPr>
              <a:t>s</a:t>
            </a:r>
            <a:r>
              <a:rPr sz="5400" b="1" spc="-145" dirty="0">
                <a:solidFill>
                  <a:srgbClr val="0F243E"/>
                </a:solidFill>
                <a:latin typeface="Arial"/>
                <a:cs typeface="Arial"/>
              </a:rPr>
              <a:t> </a:t>
            </a:r>
            <a:r>
              <a:rPr sz="5400" b="1" spc="-5" dirty="0">
                <a:solidFill>
                  <a:srgbClr val="0F243E"/>
                </a:solidFill>
                <a:latin typeface="Arial"/>
                <a:cs typeface="Arial"/>
              </a:rPr>
              <a:t>of</a:t>
            </a:r>
            <a:r>
              <a:rPr sz="5400" b="1" spc="-85" dirty="0">
                <a:solidFill>
                  <a:srgbClr val="0F243E"/>
                </a:solidFill>
                <a:latin typeface="Arial"/>
                <a:cs typeface="Arial"/>
              </a:rPr>
              <a:t> </a:t>
            </a:r>
            <a:r>
              <a:rPr sz="5400" b="1" spc="-300" dirty="0">
                <a:solidFill>
                  <a:srgbClr val="0F243E"/>
                </a:solidFill>
                <a:latin typeface="Arial"/>
                <a:cs typeface="Arial"/>
              </a:rPr>
              <a:t>Al</a:t>
            </a:r>
            <a:r>
              <a:rPr sz="5400" b="1" spc="-345" dirty="0">
                <a:solidFill>
                  <a:srgbClr val="0F243E"/>
                </a:solidFill>
                <a:latin typeface="Arial"/>
                <a:cs typeface="Arial"/>
              </a:rPr>
              <a:t>g</a:t>
            </a:r>
            <a:r>
              <a:rPr sz="5400" b="1" spc="-25" dirty="0">
                <a:solidFill>
                  <a:srgbClr val="0F243E"/>
                </a:solidFill>
                <a:latin typeface="Arial"/>
                <a:cs typeface="Arial"/>
              </a:rPr>
              <a:t>orithms</a:t>
            </a:r>
            <a:endParaRPr sz="5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493264"/>
            <a:ext cx="18288000" cy="7793990"/>
            <a:chOff x="0" y="2493264"/>
            <a:chExt cx="18288000" cy="7793990"/>
          </a:xfrm>
        </p:grpSpPr>
        <p:sp>
          <p:nvSpPr>
            <p:cNvPr id="3" name="object 3"/>
            <p:cNvSpPr/>
            <p:nvPr/>
          </p:nvSpPr>
          <p:spPr>
            <a:xfrm>
              <a:off x="0" y="8244839"/>
              <a:ext cx="18288000" cy="2042160"/>
            </a:xfrm>
            <a:custGeom>
              <a:avLst/>
              <a:gdLst/>
              <a:ahLst/>
              <a:cxnLst/>
              <a:rect l="l" t="t" r="r" b="b"/>
              <a:pathLst>
                <a:path w="18288000" h="2042159">
                  <a:moveTo>
                    <a:pt x="18288000" y="0"/>
                  </a:moveTo>
                  <a:lnTo>
                    <a:pt x="0" y="0"/>
                  </a:lnTo>
                  <a:lnTo>
                    <a:pt x="0" y="2042160"/>
                  </a:lnTo>
                  <a:lnTo>
                    <a:pt x="18288000" y="204216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9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272" y="2493264"/>
              <a:ext cx="4765548" cy="67726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50439" y="5152644"/>
              <a:ext cx="2308859" cy="23088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77060" y="4000500"/>
              <a:ext cx="688848" cy="6934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84780" y="4000500"/>
              <a:ext cx="690371" cy="69342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34587" y="4000500"/>
              <a:ext cx="690371" cy="69342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43832" y="4000500"/>
              <a:ext cx="690371" cy="69342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509004" y="5135880"/>
              <a:ext cx="7259320" cy="0"/>
            </a:xfrm>
            <a:custGeom>
              <a:avLst/>
              <a:gdLst/>
              <a:ahLst/>
              <a:cxnLst/>
              <a:rect l="l" t="t" r="r" b="b"/>
              <a:pathLst>
                <a:path w="7259319">
                  <a:moveTo>
                    <a:pt x="0" y="0"/>
                  </a:moveTo>
                  <a:lnTo>
                    <a:pt x="7258811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09004" y="4091940"/>
              <a:ext cx="510540" cy="51206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09004" y="5730240"/>
              <a:ext cx="510540" cy="513588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029705" y="135154"/>
            <a:ext cx="7670800" cy="2412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600"/>
              </a:lnSpc>
              <a:spcBef>
                <a:spcPts val="100"/>
              </a:spcBef>
            </a:pPr>
            <a:r>
              <a:rPr sz="5200" spc="-15" dirty="0"/>
              <a:t>Worst-Average-Best</a:t>
            </a:r>
            <a:r>
              <a:rPr sz="5200" spc="35" dirty="0"/>
              <a:t> </a:t>
            </a:r>
            <a:r>
              <a:rPr sz="5200" spc="-5" dirty="0"/>
              <a:t>Case </a:t>
            </a:r>
            <a:r>
              <a:rPr sz="5200" spc="-1370" dirty="0"/>
              <a:t> </a:t>
            </a:r>
            <a:r>
              <a:rPr sz="5200" spc="-10" dirty="0"/>
              <a:t>Analysis</a:t>
            </a:r>
            <a:r>
              <a:rPr sz="5200" spc="50" dirty="0"/>
              <a:t> </a:t>
            </a:r>
            <a:r>
              <a:rPr sz="5200" spc="-5" dirty="0"/>
              <a:t>of</a:t>
            </a:r>
            <a:r>
              <a:rPr sz="5200" spc="-225" dirty="0"/>
              <a:t> </a:t>
            </a:r>
            <a:r>
              <a:rPr sz="5200" spc="-10" dirty="0"/>
              <a:t>Algorithms</a:t>
            </a:r>
            <a:endParaRPr sz="5200"/>
          </a:p>
        </p:txBody>
      </p:sp>
      <p:sp>
        <p:nvSpPr>
          <p:cNvPr id="14" name="object 14"/>
          <p:cNvSpPr txBox="1"/>
          <p:nvPr/>
        </p:nvSpPr>
        <p:spPr>
          <a:xfrm>
            <a:off x="7482331" y="3974719"/>
            <a:ext cx="5480685" cy="2248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100"/>
              </a:spcBef>
            </a:pPr>
            <a:r>
              <a:rPr sz="4200" spc="-5" dirty="0">
                <a:latin typeface="Microsoft Sans Serif"/>
                <a:cs typeface="Microsoft Sans Serif"/>
              </a:rPr>
              <a:t>01</a:t>
            </a:r>
            <a:r>
              <a:rPr sz="4200" spc="20" dirty="0">
                <a:latin typeface="Microsoft Sans Serif"/>
                <a:cs typeface="Microsoft Sans Serif"/>
              </a:rPr>
              <a:t> </a:t>
            </a:r>
            <a:r>
              <a:rPr sz="4200" spc="-5" dirty="0">
                <a:latin typeface="Microsoft Sans Serif"/>
                <a:cs typeface="Microsoft Sans Serif"/>
              </a:rPr>
              <a:t>Linear</a:t>
            </a:r>
            <a:r>
              <a:rPr sz="4200" spc="35" dirty="0">
                <a:latin typeface="Microsoft Sans Serif"/>
                <a:cs typeface="Microsoft Sans Serif"/>
              </a:rPr>
              <a:t> </a:t>
            </a:r>
            <a:r>
              <a:rPr sz="4200" spc="-5" dirty="0">
                <a:latin typeface="Microsoft Sans Serif"/>
                <a:cs typeface="Microsoft Sans Serif"/>
              </a:rPr>
              <a:t>Search</a:t>
            </a:r>
            <a:endParaRPr sz="4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65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901065" algn="l"/>
              </a:tabLst>
            </a:pPr>
            <a:r>
              <a:rPr sz="4200" dirty="0">
                <a:latin typeface="Microsoft Sans Serif"/>
                <a:cs typeface="Microsoft Sans Serif"/>
              </a:rPr>
              <a:t>02	</a:t>
            </a:r>
            <a:r>
              <a:rPr sz="4200" spc="-5" dirty="0">
                <a:latin typeface="Microsoft Sans Serif"/>
                <a:cs typeface="Microsoft Sans Serif"/>
              </a:rPr>
              <a:t>Binary</a:t>
            </a:r>
            <a:r>
              <a:rPr sz="4200" spc="25" dirty="0">
                <a:latin typeface="Microsoft Sans Serif"/>
                <a:cs typeface="Microsoft Sans Serif"/>
              </a:rPr>
              <a:t> </a:t>
            </a:r>
            <a:r>
              <a:rPr sz="4200" spc="-5" dirty="0">
                <a:latin typeface="Microsoft Sans Serif"/>
                <a:cs typeface="Microsoft Sans Serif"/>
              </a:rPr>
              <a:t>Search</a:t>
            </a:r>
            <a:r>
              <a:rPr sz="4200" spc="-45" dirty="0">
                <a:latin typeface="Microsoft Sans Serif"/>
                <a:cs typeface="Microsoft Sans Serif"/>
              </a:rPr>
              <a:t> Tree</a:t>
            </a:r>
            <a:endParaRPr sz="4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33942"/>
            <a:ext cx="18288000" cy="2353310"/>
          </a:xfrm>
          <a:custGeom>
            <a:avLst/>
            <a:gdLst/>
            <a:ahLst/>
            <a:cxnLst/>
            <a:rect l="l" t="t" r="r" b="b"/>
            <a:pathLst>
              <a:path w="18288000" h="2353309">
                <a:moveTo>
                  <a:pt x="18288000" y="0"/>
                </a:moveTo>
                <a:lnTo>
                  <a:pt x="0" y="0"/>
                </a:lnTo>
                <a:lnTo>
                  <a:pt x="0" y="2353056"/>
                </a:lnTo>
                <a:lnTo>
                  <a:pt x="18288000" y="2353056"/>
                </a:lnTo>
                <a:lnTo>
                  <a:pt x="18288000" y="0"/>
                </a:lnTo>
                <a:close/>
              </a:path>
            </a:pathLst>
          </a:custGeom>
          <a:solidFill>
            <a:srgbClr val="D1A2E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075" y="2145792"/>
            <a:ext cx="4829556" cy="559308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200645" y="525526"/>
            <a:ext cx="590867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5" dirty="0">
                <a:latin typeface="Arial"/>
                <a:cs typeface="Arial"/>
              </a:rPr>
              <a:t>1.</a:t>
            </a:r>
            <a:r>
              <a:rPr sz="6000" b="1" spc="-40" dirty="0">
                <a:latin typeface="Arial"/>
                <a:cs typeface="Arial"/>
              </a:rPr>
              <a:t> </a:t>
            </a:r>
            <a:r>
              <a:rPr sz="6000" b="1" spc="-5" dirty="0">
                <a:latin typeface="Arial"/>
                <a:cs typeface="Arial"/>
              </a:rPr>
              <a:t>Linear</a:t>
            </a:r>
            <a:r>
              <a:rPr sz="6000" b="1" spc="-35" dirty="0">
                <a:latin typeface="Arial"/>
                <a:cs typeface="Arial"/>
              </a:rPr>
              <a:t> </a:t>
            </a:r>
            <a:r>
              <a:rPr sz="6000" b="1" spc="-5" dirty="0">
                <a:latin typeface="Arial"/>
                <a:cs typeface="Arial"/>
              </a:rPr>
              <a:t>Search</a:t>
            </a:r>
            <a:endParaRPr sz="6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10371" y="2214372"/>
            <a:ext cx="688848" cy="69342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01128" y="2223516"/>
            <a:ext cx="690372" cy="69494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58656" y="2223516"/>
            <a:ext cx="690372" cy="69494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67900" y="2223516"/>
            <a:ext cx="690372" cy="69494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31423" y="2223516"/>
            <a:ext cx="690372" cy="69494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40668" y="2223516"/>
            <a:ext cx="690372" cy="69494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90476" y="2223516"/>
            <a:ext cx="688848" cy="69494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99719" y="2223516"/>
            <a:ext cx="688847" cy="69494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9269983" y="2276932"/>
            <a:ext cx="27178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45" dirty="0">
                <a:latin typeface="Microsoft Sans Serif"/>
                <a:cs typeface="Microsoft Sans Serif"/>
              </a:rPr>
              <a:t>1</a:t>
            </a:r>
            <a:endParaRPr sz="34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69783" y="2172715"/>
            <a:ext cx="31623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spc="60" dirty="0">
                <a:latin typeface="Microsoft Sans Serif"/>
                <a:cs typeface="Microsoft Sans Serif"/>
              </a:rPr>
              <a:t>8</a:t>
            </a:r>
            <a:endParaRPr sz="40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530208" y="2217165"/>
            <a:ext cx="186563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562100" algn="l"/>
              </a:tabLst>
            </a:pPr>
            <a:r>
              <a:rPr sz="4000" spc="60" dirty="0">
                <a:latin typeface="Microsoft Sans Serif"/>
                <a:cs typeface="Microsoft Sans Serif"/>
              </a:rPr>
              <a:t>3	2</a:t>
            </a:r>
            <a:endParaRPr sz="40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821161" y="2262961"/>
            <a:ext cx="271653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824865" algn="l"/>
                <a:tab pos="2413000" algn="l"/>
              </a:tabLst>
            </a:pPr>
            <a:r>
              <a:rPr sz="4000" spc="60" dirty="0">
                <a:latin typeface="Microsoft Sans Serif"/>
                <a:cs typeface="Microsoft Sans Serif"/>
              </a:rPr>
              <a:t>4	</a:t>
            </a:r>
            <a:r>
              <a:rPr sz="6000" spc="89" baseline="1388" dirty="0">
                <a:latin typeface="Microsoft Sans Serif"/>
                <a:cs typeface="Microsoft Sans Serif"/>
              </a:rPr>
              <a:t>5	</a:t>
            </a:r>
            <a:r>
              <a:rPr sz="4000" spc="60" dirty="0">
                <a:latin typeface="Microsoft Sans Serif"/>
                <a:cs typeface="Microsoft Sans Serif"/>
              </a:rPr>
              <a:t>7</a:t>
            </a:r>
            <a:endParaRPr sz="40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378690" y="2294889"/>
            <a:ext cx="28003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50" dirty="0">
                <a:latin typeface="Microsoft Sans Serif"/>
                <a:cs typeface="Microsoft Sans Serif"/>
              </a:rPr>
              <a:t>6</a:t>
            </a:r>
            <a:endParaRPr sz="35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602981" y="3628691"/>
            <a:ext cx="9196070" cy="4067175"/>
          </a:xfrm>
          <a:prstGeom prst="rect">
            <a:avLst/>
          </a:prstGeom>
        </p:spPr>
        <p:txBody>
          <a:bodyPr vert="horz" wrap="square" lIns="0" tIns="2444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25"/>
              </a:spcBef>
            </a:pPr>
            <a:r>
              <a:rPr sz="2900" spc="35" dirty="0">
                <a:latin typeface="Microsoft Sans Serif"/>
                <a:cs typeface="Microsoft Sans Serif"/>
              </a:rPr>
              <a:t>Algorithm</a:t>
            </a:r>
            <a:r>
              <a:rPr sz="2900" spc="-70" dirty="0">
                <a:latin typeface="Microsoft Sans Serif"/>
                <a:cs typeface="Microsoft Sans Serif"/>
              </a:rPr>
              <a:t> </a:t>
            </a:r>
            <a:r>
              <a:rPr sz="2900" spc="75" dirty="0">
                <a:latin typeface="Microsoft Sans Serif"/>
                <a:cs typeface="Microsoft Sans Serif"/>
              </a:rPr>
              <a:t>of</a:t>
            </a:r>
            <a:r>
              <a:rPr sz="2900" spc="-20" dirty="0">
                <a:latin typeface="Microsoft Sans Serif"/>
                <a:cs typeface="Microsoft Sans Serif"/>
              </a:rPr>
              <a:t> </a:t>
            </a:r>
            <a:r>
              <a:rPr sz="2900" spc="20" dirty="0">
                <a:latin typeface="Microsoft Sans Serif"/>
                <a:cs typeface="Microsoft Sans Serif"/>
              </a:rPr>
              <a:t>linear</a:t>
            </a:r>
            <a:r>
              <a:rPr sz="2900" spc="-75" dirty="0">
                <a:latin typeface="Microsoft Sans Serif"/>
                <a:cs typeface="Microsoft Sans Serif"/>
              </a:rPr>
              <a:t> </a:t>
            </a:r>
            <a:r>
              <a:rPr sz="2900" spc="-5" dirty="0">
                <a:latin typeface="Microsoft Sans Serif"/>
                <a:cs typeface="Microsoft Sans Serif"/>
              </a:rPr>
              <a:t>search-</a:t>
            </a:r>
            <a:endParaRPr sz="2900">
              <a:latin typeface="Microsoft Sans Serif"/>
              <a:cs typeface="Microsoft Sans Serif"/>
            </a:endParaRPr>
          </a:p>
          <a:p>
            <a:pPr marL="12700" marR="5080">
              <a:lnSpc>
                <a:spcPct val="152400"/>
              </a:lnSpc>
              <a:spcBef>
                <a:spcPts val="5"/>
              </a:spcBef>
            </a:pPr>
            <a:r>
              <a:rPr sz="2900" spc="-25" dirty="0">
                <a:latin typeface="Microsoft Sans Serif"/>
                <a:cs typeface="Microsoft Sans Serif"/>
              </a:rPr>
              <a:t>Step</a:t>
            </a:r>
            <a:r>
              <a:rPr sz="2900" spc="-40" dirty="0">
                <a:latin typeface="Microsoft Sans Serif"/>
                <a:cs typeface="Microsoft Sans Serif"/>
              </a:rPr>
              <a:t> </a:t>
            </a:r>
            <a:r>
              <a:rPr sz="2900" dirty="0">
                <a:latin typeface="Microsoft Sans Serif"/>
                <a:cs typeface="Microsoft Sans Serif"/>
              </a:rPr>
              <a:t>1-</a:t>
            </a:r>
            <a:r>
              <a:rPr sz="2900" spc="-20" dirty="0">
                <a:latin typeface="Microsoft Sans Serif"/>
                <a:cs typeface="Microsoft Sans Serif"/>
              </a:rPr>
              <a:t> </a:t>
            </a:r>
            <a:r>
              <a:rPr sz="2900" spc="10" dirty="0">
                <a:latin typeface="Microsoft Sans Serif"/>
                <a:cs typeface="Microsoft Sans Serif"/>
              </a:rPr>
              <a:t>Start</a:t>
            </a:r>
            <a:r>
              <a:rPr sz="2900" spc="-35" dirty="0">
                <a:latin typeface="Microsoft Sans Serif"/>
                <a:cs typeface="Microsoft Sans Serif"/>
              </a:rPr>
              <a:t> </a:t>
            </a:r>
            <a:r>
              <a:rPr sz="2900" spc="114" dirty="0">
                <a:latin typeface="Microsoft Sans Serif"/>
                <a:cs typeface="Microsoft Sans Serif"/>
              </a:rPr>
              <a:t>from</a:t>
            </a:r>
            <a:r>
              <a:rPr sz="2900" spc="-20" dirty="0">
                <a:latin typeface="Microsoft Sans Serif"/>
                <a:cs typeface="Microsoft Sans Serif"/>
              </a:rPr>
              <a:t> </a:t>
            </a:r>
            <a:r>
              <a:rPr sz="2900" spc="80" dirty="0">
                <a:latin typeface="Microsoft Sans Serif"/>
                <a:cs typeface="Microsoft Sans Serif"/>
              </a:rPr>
              <a:t>the</a:t>
            </a:r>
            <a:r>
              <a:rPr sz="2900" spc="-40" dirty="0">
                <a:latin typeface="Microsoft Sans Serif"/>
                <a:cs typeface="Microsoft Sans Serif"/>
              </a:rPr>
              <a:t> </a:t>
            </a:r>
            <a:r>
              <a:rPr sz="2900" spc="60" dirty="0">
                <a:latin typeface="Microsoft Sans Serif"/>
                <a:cs typeface="Microsoft Sans Serif"/>
              </a:rPr>
              <a:t>leftmost</a:t>
            </a:r>
            <a:r>
              <a:rPr sz="2900" spc="-25" dirty="0">
                <a:latin typeface="Microsoft Sans Serif"/>
                <a:cs typeface="Microsoft Sans Serif"/>
              </a:rPr>
              <a:t> </a:t>
            </a:r>
            <a:r>
              <a:rPr sz="2900" spc="45" dirty="0">
                <a:latin typeface="Microsoft Sans Serif"/>
                <a:cs typeface="Microsoft Sans Serif"/>
              </a:rPr>
              <a:t>element</a:t>
            </a:r>
            <a:r>
              <a:rPr sz="2900" spc="-45" dirty="0">
                <a:latin typeface="Microsoft Sans Serif"/>
                <a:cs typeface="Microsoft Sans Serif"/>
              </a:rPr>
              <a:t> </a:t>
            </a:r>
            <a:r>
              <a:rPr sz="2900" spc="75" dirty="0">
                <a:latin typeface="Microsoft Sans Serif"/>
                <a:cs typeface="Microsoft Sans Serif"/>
              </a:rPr>
              <a:t>of</a:t>
            </a:r>
            <a:r>
              <a:rPr sz="2900" spc="-15" dirty="0">
                <a:latin typeface="Microsoft Sans Serif"/>
                <a:cs typeface="Microsoft Sans Serif"/>
              </a:rPr>
              <a:t> </a:t>
            </a:r>
            <a:r>
              <a:rPr sz="2900" spc="95" dirty="0">
                <a:latin typeface="Microsoft Sans Serif"/>
                <a:cs typeface="Microsoft Sans Serif"/>
              </a:rPr>
              <a:t>arr[]</a:t>
            </a:r>
            <a:r>
              <a:rPr sz="2900" spc="-30" dirty="0">
                <a:latin typeface="Microsoft Sans Serif"/>
                <a:cs typeface="Microsoft Sans Serif"/>
              </a:rPr>
              <a:t> </a:t>
            </a:r>
            <a:r>
              <a:rPr sz="2900" spc="45" dirty="0">
                <a:latin typeface="Microsoft Sans Serif"/>
                <a:cs typeface="Microsoft Sans Serif"/>
              </a:rPr>
              <a:t>and</a:t>
            </a:r>
            <a:r>
              <a:rPr sz="2900" spc="-30" dirty="0">
                <a:latin typeface="Microsoft Sans Serif"/>
                <a:cs typeface="Microsoft Sans Serif"/>
              </a:rPr>
              <a:t> </a:t>
            </a:r>
            <a:r>
              <a:rPr sz="2900" spc="55" dirty="0">
                <a:latin typeface="Microsoft Sans Serif"/>
                <a:cs typeface="Microsoft Sans Serif"/>
              </a:rPr>
              <a:t>one </a:t>
            </a:r>
            <a:r>
              <a:rPr sz="2900" spc="-755" dirty="0">
                <a:latin typeface="Microsoft Sans Serif"/>
                <a:cs typeface="Microsoft Sans Serif"/>
              </a:rPr>
              <a:t> </a:t>
            </a:r>
            <a:r>
              <a:rPr sz="2900" spc="-5" dirty="0">
                <a:latin typeface="Microsoft Sans Serif"/>
                <a:cs typeface="Microsoft Sans Serif"/>
              </a:rPr>
              <a:t>by</a:t>
            </a:r>
            <a:r>
              <a:rPr sz="2900" spc="-35" dirty="0">
                <a:latin typeface="Microsoft Sans Serif"/>
                <a:cs typeface="Microsoft Sans Serif"/>
              </a:rPr>
              <a:t> </a:t>
            </a:r>
            <a:r>
              <a:rPr sz="2900" spc="55" dirty="0">
                <a:latin typeface="Microsoft Sans Serif"/>
                <a:cs typeface="Microsoft Sans Serif"/>
              </a:rPr>
              <a:t>one</a:t>
            </a:r>
            <a:r>
              <a:rPr sz="2900" spc="-35" dirty="0">
                <a:latin typeface="Microsoft Sans Serif"/>
                <a:cs typeface="Microsoft Sans Serif"/>
              </a:rPr>
              <a:t> </a:t>
            </a:r>
            <a:r>
              <a:rPr sz="2900" spc="45" dirty="0">
                <a:latin typeface="Microsoft Sans Serif"/>
                <a:cs typeface="Microsoft Sans Serif"/>
              </a:rPr>
              <a:t>compare</a:t>
            </a:r>
            <a:r>
              <a:rPr sz="2900" spc="-50" dirty="0">
                <a:latin typeface="Microsoft Sans Serif"/>
                <a:cs typeface="Microsoft Sans Serif"/>
              </a:rPr>
              <a:t> </a:t>
            </a:r>
            <a:r>
              <a:rPr sz="2900" spc="-5" dirty="0">
                <a:latin typeface="Microsoft Sans Serif"/>
                <a:cs typeface="Microsoft Sans Serif"/>
              </a:rPr>
              <a:t>x</a:t>
            </a:r>
            <a:r>
              <a:rPr sz="2900" spc="-20" dirty="0">
                <a:latin typeface="Microsoft Sans Serif"/>
                <a:cs typeface="Microsoft Sans Serif"/>
              </a:rPr>
              <a:t> </a:t>
            </a:r>
            <a:r>
              <a:rPr sz="2900" spc="60" dirty="0">
                <a:latin typeface="Microsoft Sans Serif"/>
                <a:cs typeface="Microsoft Sans Serif"/>
              </a:rPr>
              <a:t>with</a:t>
            </a:r>
            <a:r>
              <a:rPr sz="2900" spc="-30" dirty="0">
                <a:latin typeface="Microsoft Sans Serif"/>
                <a:cs typeface="Microsoft Sans Serif"/>
              </a:rPr>
              <a:t> </a:t>
            </a:r>
            <a:r>
              <a:rPr sz="2900" spc="-20" dirty="0">
                <a:latin typeface="Microsoft Sans Serif"/>
                <a:cs typeface="Microsoft Sans Serif"/>
              </a:rPr>
              <a:t>each</a:t>
            </a:r>
            <a:r>
              <a:rPr sz="2900" spc="-35" dirty="0">
                <a:latin typeface="Microsoft Sans Serif"/>
                <a:cs typeface="Microsoft Sans Serif"/>
              </a:rPr>
              <a:t> </a:t>
            </a:r>
            <a:r>
              <a:rPr sz="2900" spc="50" dirty="0">
                <a:latin typeface="Microsoft Sans Serif"/>
                <a:cs typeface="Microsoft Sans Serif"/>
              </a:rPr>
              <a:t>element</a:t>
            </a:r>
            <a:r>
              <a:rPr sz="2900" spc="-65" dirty="0">
                <a:latin typeface="Microsoft Sans Serif"/>
                <a:cs typeface="Microsoft Sans Serif"/>
              </a:rPr>
              <a:t> </a:t>
            </a:r>
            <a:r>
              <a:rPr sz="2900" spc="75" dirty="0">
                <a:latin typeface="Microsoft Sans Serif"/>
                <a:cs typeface="Microsoft Sans Serif"/>
              </a:rPr>
              <a:t>of</a:t>
            </a:r>
            <a:r>
              <a:rPr sz="2900" spc="-15" dirty="0">
                <a:latin typeface="Microsoft Sans Serif"/>
                <a:cs typeface="Microsoft Sans Serif"/>
              </a:rPr>
              <a:t> </a:t>
            </a:r>
            <a:r>
              <a:rPr sz="2900" spc="55" dirty="0">
                <a:latin typeface="Microsoft Sans Serif"/>
                <a:cs typeface="Microsoft Sans Serif"/>
              </a:rPr>
              <a:t>arr[].</a:t>
            </a:r>
            <a:endParaRPr sz="2900">
              <a:latin typeface="Microsoft Sans Serif"/>
              <a:cs typeface="Microsoft Sans Serif"/>
            </a:endParaRPr>
          </a:p>
          <a:p>
            <a:pPr marL="12700" marR="231140">
              <a:lnSpc>
                <a:spcPts val="5310"/>
              </a:lnSpc>
              <a:spcBef>
                <a:spcPts val="465"/>
              </a:spcBef>
            </a:pPr>
            <a:r>
              <a:rPr sz="2900" spc="-25" dirty="0">
                <a:latin typeface="Microsoft Sans Serif"/>
                <a:cs typeface="Microsoft Sans Serif"/>
              </a:rPr>
              <a:t>Step</a:t>
            </a:r>
            <a:r>
              <a:rPr sz="2900" spc="-40" dirty="0">
                <a:latin typeface="Microsoft Sans Serif"/>
                <a:cs typeface="Microsoft Sans Serif"/>
              </a:rPr>
              <a:t> </a:t>
            </a:r>
            <a:r>
              <a:rPr sz="2900" dirty="0">
                <a:latin typeface="Microsoft Sans Serif"/>
                <a:cs typeface="Microsoft Sans Serif"/>
              </a:rPr>
              <a:t>2-</a:t>
            </a:r>
            <a:r>
              <a:rPr sz="2900" spc="-30" dirty="0">
                <a:latin typeface="Microsoft Sans Serif"/>
                <a:cs typeface="Microsoft Sans Serif"/>
              </a:rPr>
              <a:t> </a:t>
            </a:r>
            <a:r>
              <a:rPr sz="2900" spc="-5" dirty="0">
                <a:latin typeface="Microsoft Sans Serif"/>
                <a:cs typeface="Microsoft Sans Serif"/>
              </a:rPr>
              <a:t>If</a:t>
            </a:r>
            <a:r>
              <a:rPr sz="2900" spc="-15" dirty="0">
                <a:latin typeface="Microsoft Sans Serif"/>
                <a:cs typeface="Microsoft Sans Serif"/>
              </a:rPr>
              <a:t> </a:t>
            </a:r>
            <a:r>
              <a:rPr sz="2900" spc="-5" dirty="0">
                <a:latin typeface="Microsoft Sans Serif"/>
                <a:cs typeface="Microsoft Sans Serif"/>
              </a:rPr>
              <a:t>x</a:t>
            </a:r>
            <a:r>
              <a:rPr sz="2900" spc="-30" dirty="0">
                <a:latin typeface="Microsoft Sans Serif"/>
                <a:cs typeface="Microsoft Sans Serif"/>
              </a:rPr>
              <a:t> </a:t>
            </a:r>
            <a:r>
              <a:rPr sz="2900" spc="20" dirty="0">
                <a:latin typeface="Microsoft Sans Serif"/>
                <a:cs typeface="Microsoft Sans Serif"/>
              </a:rPr>
              <a:t>matches</a:t>
            </a:r>
            <a:r>
              <a:rPr sz="2900" spc="-30" dirty="0">
                <a:latin typeface="Microsoft Sans Serif"/>
                <a:cs typeface="Microsoft Sans Serif"/>
              </a:rPr>
              <a:t> </a:t>
            </a:r>
            <a:r>
              <a:rPr sz="2900" spc="60" dirty="0">
                <a:latin typeface="Microsoft Sans Serif"/>
                <a:cs typeface="Microsoft Sans Serif"/>
              </a:rPr>
              <a:t>with</a:t>
            </a:r>
            <a:r>
              <a:rPr sz="2900" spc="-35" dirty="0">
                <a:latin typeface="Microsoft Sans Serif"/>
                <a:cs typeface="Microsoft Sans Serif"/>
              </a:rPr>
              <a:t> </a:t>
            </a:r>
            <a:r>
              <a:rPr sz="2900" spc="10" dirty="0">
                <a:latin typeface="Microsoft Sans Serif"/>
                <a:cs typeface="Microsoft Sans Serif"/>
              </a:rPr>
              <a:t>an</a:t>
            </a:r>
            <a:r>
              <a:rPr sz="2900" spc="-15" dirty="0">
                <a:latin typeface="Microsoft Sans Serif"/>
                <a:cs typeface="Microsoft Sans Serif"/>
              </a:rPr>
              <a:t> </a:t>
            </a:r>
            <a:r>
              <a:rPr sz="2900" spc="20" dirty="0">
                <a:latin typeface="Microsoft Sans Serif"/>
                <a:cs typeface="Microsoft Sans Serif"/>
              </a:rPr>
              <a:t>element,</a:t>
            </a:r>
            <a:r>
              <a:rPr sz="2900" spc="-50" dirty="0">
                <a:latin typeface="Microsoft Sans Serif"/>
                <a:cs typeface="Microsoft Sans Serif"/>
              </a:rPr>
              <a:t> </a:t>
            </a:r>
            <a:r>
              <a:rPr sz="2900" spc="105" dirty="0">
                <a:latin typeface="Microsoft Sans Serif"/>
                <a:cs typeface="Microsoft Sans Serif"/>
              </a:rPr>
              <a:t>return</a:t>
            </a:r>
            <a:r>
              <a:rPr sz="2900" spc="-40" dirty="0">
                <a:latin typeface="Microsoft Sans Serif"/>
                <a:cs typeface="Microsoft Sans Serif"/>
              </a:rPr>
              <a:t> </a:t>
            </a:r>
            <a:r>
              <a:rPr sz="2900" spc="80" dirty="0">
                <a:latin typeface="Microsoft Sans Serif"/>
                <a:cs typeface="Microsoft Sans Serif"/>
              </a:rPr>
              <a:t>the</a:t>
            </a:r>
            <a:r>
              <a:rPr sz="2900" spc="-15" dirty="0">
                <a:latin typeface="Microsoft Sans Serif"/>
                <a:cs typeface="Microsoft Sans Serif"/>
              </a:rPr>
              <a:t> </a:t>
            </a:r>
            <a:r>
              <a:rPr sz="2900" spc="5" dirty="0">
                <a:latin typeface="Microsoft Sans Serif"/>
                <a:cs typeface="Microsoft Sans Serif"/>
              </a:rPr>
              <a:t>index. </a:t>
            </a:r>
            <a:r>
              <a:rPr sz="2900" spc="-755" dirty="0">
                <a:latin typeface="Microsoft Sans Serif"/>
                <a:cs typeface="Microsoft Sans Serif"/>
              </a:rPr>
              <a:t> </a:t>
            </a:r>
            <a:r>
              <a:rPr sz="2900" spc="-25" dirty="0">
                <a:latin typeface="Microsoft Sans Serif"/>
                <a:cs typeface="Microsoft Sans Serif"/>
              </a:rPr>
              <a:t>Step</a:t>
            </a:r>
            <a:r>
              <a:rPr sz="2900" spc="-40" dirty="0">
                <a:latin typeface="Microsoft Sans Serif"/>
                <a:cs typeface="Microsoft Sans Serif"/>
              </a:rPr>
              <a:t> </a:t>
            </a:r>
            <a:r>
              <a:rPr sz="2900" dirty="0">
                <a:latin typeface="Microsoft Sans Serif"/>
                <a:cs typeface="Microsoft Sans Serif"/>
              </a:rPr>
              <a:t>3-</a:t>
            </a:r>
            <a:r>
              <a:rPr sz="2900" spc="-25" dirty="0">
                <a:latin typeface="Microsoft Sans Serif"/>
                <a:cs typeface="Microsoft Sans Serif"/>
              </a:rPr>
              <a:t> </a:t>
            </a:r>
            <a:r>
              <a:rPr sz="2900" spc="-5" dirty="0">
                <a:latin typeface="Microsoft Sans Serif"/>
                <a:cs typeface="Microsoft Sans Serif"/>
              </a:rPr>
              <a:t>If</a:t>
            </a:r>
            <a:r>
              <a:rPr sz="2900" spc="-15" dirty="0">
                <a:latin typeface="Microsoft Sans Serif"/>
                <a:cs typeface="Microsoft Sans Serif"/>
              </a:rPr>
              <a:t> </a:t>
            </a:r>
            <a:r>
              <a:rPr sz="2900" spc="-5" dirty="0">
                <a:latin typeface="Microsoft Sans Serif"/>
                <a:cs typeface="Microsoft Sans Serif"/>
              </a:rPr>
              <a:t>x</a:t>
            </a:r>
            <a:r>
              <a:rPr sz="2900" spc="-25" dirty="0">
                <a:latin typeface="Microsoft Sans Serif"/>
                <a:cs typeface="Microsoft Sans Serif"/>
              </a:rPr>
              <a:t> </a:t>
            </a:r>
            <a:r>
              <a:rPr sz="2900" spc="15" dirty="0">
                <a:latin typeface="Microsoft Sans Serif"/>
                <a:cs typeface="Microsoft Sans Serif"/>
              </a:rPr>
              <a:t>doesn’t</a:t>
            </a:r>
            <a:r>
              <a:rPr sz="2900" spc="-45" dirty="0">
                <a:latin typeface="Microsoft Sans Serif"/>
                <a:cs typeface="Microsoft Sans Serif"/>
              </a:rPr>
              <a:t> </a:t>
            </a:r>
            <a:r>
              <a:rPr sz="2900" spc="50" dirty="0">
                <a:latin typeface="Microsoft Sans Serif"/>
                <a:cs typeface="Microsoft Sans Serif"/>
              </a:rPr>
              <a:t>match</a:t>
            </a:r>
            <a:r>
              <a:rPr sz="2900" spc="-15" dirty="0">
                <a:latin typeface="Microsoft Sans Serif"/>
                <a:cs typeface="Microsoft Sans Serif"/>
              </a:rPr>
              <a:t> </a:t>
            </a:r>
            <a:r>
              <a:rPr sz="2900" spc="60" dirty="0">
                <a:latin typeface="Microsoft Sans Serif"/>
                <a:cs typeface="Microsoft Sans Serif"/>
              </a:rPr>
              <a:t>with</a:t>
            </a:r>
            <a:r>
              <a:rPr sz="2900" spc="-35" dirty="0">
                <a:latin typeface="Microsoft Sans Serif"/>
                <a:cs typeface="Microsoft Sans Serif"/>
              </a:rPr>
              <a:t> any</a:t>
            </a:r>
            <a:r>
              <a:rPr sz="2900" spc="-25" dirty="0">
                <a:latin typeface="Microsoft Sans Serif"/>
                <a:cs typeface="Microsoft Sans Serif"/>
              </a:rPr>
              <a:t> </a:t>
            </a:r>
            <a:r>
              <a:rPr sz="2900" spc="75" dirty="0">
                <a:latin typeface="Microsoft Sans Serif"/>
                <a:cs typeface="Microsoft Sans Serif"/>
              </a:rPr>
              <a:t>of</a:t>
            </a:r>
            <a:r>
              <a:rPr sz="2900" spc="-15" dirty="0">
                <a:latin typeface="Microsoft Sans Serif"/>
                <a:cs typeface="Microsoft Sans Serif"/>
              </a:rPr>
              <a:t> </a:t>
            </a:r>
            <a:r>
              <a:rPr sz="2900" spc="80" dirty="0">
                <a:latin typeface="Microsoft Sans Serif"/>
                <a:cs typeface="Microsoft Sans Serif"/>
              </a:rPr>
              <a:t>the</a:t>
            </a:r>
            <a:r>
              <a:rPr sz="2900" spc="-40" dirty="0">
                <a:latin typeface="Microsoft Sans Serif"/>
                <a:cs typeface="Microsoft Sans Serif"/>
              </a:rPr>
              <a:t> </a:t>
            </a:r>
            <a:r>
              <a:rPr sz="2900" spc="5" dirty="0">
                <a:latin typeface="Microsoft Sans Serif"/>
                <a:cs typeface="Microsoft Sans Serif"/>
              </a:rPr>
              <a:t>elements,</a:t>
            </a:r>
            <a:endParaRPr sz="29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2900" spc="105" dirty="0">
                <a:latin typeface="Microsoft Sans Serif"/>
                <a:cs typeface="Microsoft Sans Serif"/>
              </a:rPr>
              <a:t>return</a:t>
            </a:r>
            <a:r>
              <a:rPr sz="2900" spc="-65" dirty="0">
                <a:latin typeface="Microsoft Sans Serif"/>
                <a:cs typeface="Microsoft Sans Serif"/>
              </a:rPr>
              <a:t> </a:t>
            </a:r>
            <a:r>
              <a:rPr sz="2900" spc="-35" dirty="0">
                <a:latin typeface="Microsoft Sans Serif"/>
                <a:cs typeface="Microsoft Sans Serif"/>
              </a:rPr>
              <a:t>-1.</a:t>
            </a:r>
            <a:endParaRPr sz="29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52054" y="8055102"/>
            <a:ext cx="8387715" cy="1888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70" dirty="0">
                <a:latin typeface="Microsoft Sans Serif"/>
                <a:cs typeface="Microsoft Sans Serif"/>
              </a:rPr>
              <a:t>Total</a:t>
            </a:r>
            <a:r>
              <a:rPr sz="4200" spc="-25" dirty="0">
                <a:latin typeface="Microsoft Sans Serif"/>
                <a:cs typeface="Microsoft Sans Serif"/>
              </a:rPr>
              <a:t> </a:t>
            </a:r>
            <a:r>
              <a:rPr sz="4200" spc="220" dirty="0">
                <a:latin typeface="Microsoft Sans Serif"/>
                <a:cs typeface="Microsoft Sans Serif"/>
              </a:rPr>
              <a:t>Number</a:t>
            </a:r>
            <a:r>
              <a:rPr sz="4200" spc="-35" dirty="0">
                <a:latin typeface="Microsoft Sans Serif"/>
                <a:cs typeface="Microsoft Sans Serif"/>
              </a:rPr>
              <a:t> </a:t>
            </a:r>
            <a:r>
              <a:rPr sz="4200" spc="225" dirty="0">
                <a:latin typeface="Microsoft Sans Serif"/>
                <a:cs typeface="Microsoft Sans Serif"/>
              </a:rPr>
              <a:t>of</a:t>
            </a:r>
            <a:r>
              <a:rPr sz="4200" spc="-30" dirty="0">
                <a:latin typeface="Microsoft Sans Serif"/>
                <a:cs typeface="Microsoft Sans Serif"/>
              </a:rPr>
              <a:t> </a:t>
            </a:r>
            <a:r>
              <a:rPr sz="4200" spc="120" dirty="0">
                <a:latin typeface="Microsoft Sans Serif"/>
                <a:cs typeface="Microsoft Sans Serif"/>
              </a:rPr>
              <a:t>Comparision</a:t>
            </a:r>
            <a:r>
              <a:rPr sz="4200" spc="-50" dirty="0">
                <a:latin typeface="Microsoft Sans Serif"/>
                <a:cs typeface="Microsoft Sans Serif"/>
              </a:rPr>
              <a:t> </a:t>
            </a:r>
            <a:r>
              <a:rPr sz="4200" spc="-55" dirty="0">
                <a:latin typeface="Microsoft Sans Serif"/>
                <a:cs typeface="Microsoft Sans Serif"/>
              </a:rPr>
              <a:t>=</a:t>
            </a:r>
            <a:r>
              <a:rPr sz="4200" spc="-40" dirty="0">
                <a:latin typeface="Microsoft Sans Serif"/>
                <a:cs typeface="Microsoft Sans Serif"/>
              </a:rPr>
              <a:t> </a:t>
            </a:r>
            <a:r>
              <a:rPr sz="4200" spc="65" dirty="0">
                <a:latin typeface="Microsoft Sans Serif"/>
                <a:cs typeface="Microsoft Sans Serif"/>
              </a:rPr>
              <a:t>5</a:t>
            </a:r>
            <a:endParaRPr sz="4200">
              <a:latin typeface="Microsoft Sans Serif"/>
              <a:cs typeface="Microsoft Sans Serif"/>
            </a:endParaRPr>
          </a:p>
          <a:p>
            <a:pPr marL="93345">
              <a:lnSpc>
                <a:spcPct val="100000"/>
              </a:lnSpc>
              <a:spcBef>
                <a:spcPts val="4585"/>
              </a:spcBef>
            </a:pPr>
            <a:r>
              <a:rPr sz="4200" spc="70" dirty="0">
                <a:latin typeface="Microsoft Sans Serif"/>
                <a:cs typeface="Microsoft Sans Serif"/>
              </a:rPr>
              <a:t>Total</a:t>
            </a:r>
            <a:r>
              <a:rPr sz="4200" spc="-25" dirty="0">
                <a:latin typeface="Microsoft Sans Serif"/>
                <a:cs typeface="Microsoft Sans Serif"/>
              </a:rPr>
              <a:t> </a:t>
            </a:r>
            <a:r>
              <a:rPr sz="4200" spc="220" dirty="0">
                <a:latin typeface="Microsoft Sans Serif"/>
                <a:cs typeface="Microsoft Sans Serif"/>
              </a:rPr>
              <a:t>Number</a:t>
            </a:r>
            <a:r>
              <a:rPr sz="4200" spc="-35" dirty="0">
                <a:latin typeface="Microsoft Sans Serif"/>
                <a:cs typeface="Microsoft Sans Serif"/>
              </a:rPr>
              <a:t> </a:t>
            </a:r>
            <a:r>
              <a:rPr sz="4200" spc="225" dirty="0">
                <a:latin typeface="Microsoft Sans Serif"/>
                <a:cs typeface="Microsoft Sans Serif"/>
              </a:rPr>
              <a:t>of</a:t>
            </a:r>
            <a:r>
              <a:rPr sz="4200" spc="-30" dirty="0">
                <a:latin typeface="Microsoft Sans Serif"/>
                <a:cs typeface="Microsoft Sans Serif"/>
              </a:rPr>
              <a:t> </a:t>
            </a:r>
            <a:r>
              <a:rPr sz="4200" spc="120" dirty="0">
                <a:latin typeface="Microsoft Sans Serif"/>
                <a:cs typeface="Microsoft Sans Serif"/>
              </a:rPr>
              <a:t>Comparision</a:t>
            </a:r>
            <a:r>
              <a:rPr sz="4200" spc="-50" dirty="0">
                <a:latin typeface="Microsoft Sans Serif"/>
                <a:cs typeface="Microsoft Sans Serif"/>
              </a:rPr>
              <a:t> </a:t>
            </a:r>
            <a:r>
              <a:rPr sz="4200" spc="-55" dirty="0">
                <a:latin typeface="Microsoft Sans Serif"/>
                <a:cs typeface="Microsoft Sans Serif"/>
              </a:rPr>
              <a:t>=</a:t>
            </a:r>
            <a:r>
              <a:rPr sz="4200" spc="-45" dirty="0">
                <a:latin typeface="Microsoft Sans Serif"/>
                <a:cs typeface="Microsoft Sans Serif"/>
              </a:rPr>
              <a:t> </a:t>
            </a:r>
            <a:r>
              <a:rPr sz="4200" spc="65" dirty="0">
                <a:latin typeface="Microsoft Sans Serif"/>
                <a:cs typeface="Microsoft Sans Serif"/>
              </a:rPr>
              <a:t>8</a:t>
            </a:r>
            <a:endParaRPr sz="42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2702" y="8045577"/>
            <a:ext cx="7165975" cy="2184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49245">
              <a:lnSpc>
                <a:spcPct val="100000"/>
              </a:lnSpc>
              <a:spcBef>
                <a:spcPts val="100"/>
              </a:spcBef>
            </a:pPr>
            <a:r>
              <a:rPr sz="4500" spc="-70" dirty="0">
                <a:latin typeface="Microsoft Sans Serif"/>
                <a:cs typeface="Microsoft Sans Serif"/>
              </a:rPr>
              <a:t>Key</a:t>
            </a:r>
            <a:r>
              <a:rPr sz="4500" spc="-45" dirty="0">
                <a:latin typeface="Microsoft Sans Serif"/>
                <a:cs typeface="Microsoft Sans Serif"/>
              </a:rPr>
              <a:t> </a:t>
            </a:r>
            <a:r>
              <a:rPr sz="4500" spc="90" dirty="0">
                <a:latin typeface="Microsoft Sans Serif"/>
                <a:cs typeface="Microsoft Sans Serif"/>
              </a:rPr>
              <a:t>Element</a:t>
            </a:r>
            <a:r>
              <a:rPr sz="4500" spc="-45" dirty="0">
                <a:latin typeface="Microsoft Sans Serif"/>
                <a:cs typeface="Microsoft Sans Serif"/>
              </a:rPr>
              <a:t> </a:t>
            </a:r>
            <a:r>
              <a:rPr sz="4500" spc="-55" dirty="0">
                <a:latin typeface="Microsoft Sans Serif"/>
                <a:cs typeface="Microsoft Sans Serif"/>
              </a:rPr>
              <a:t>=</a:t>
            </a:r>
            <a:r>
              <a:rPr sz="4500" spc="-40" dirty="0">
                <a:latin typeface="Microsoft Sans Serif"/>
                <a:cs typeface="Microsoft Sans Serif"/>
              </a:rPr>
              <a:t> </a:t>
            </a:r>
            <a:r>
              <a:rPr sz="4500" spc="70" dirty="0">
                <a:latin typeface="Microsoft Sans Serif"/>
                <a:cs typeface="Microsoft Sans Serif"/>
              </a:rPr>
              <a:t>4</a:t>
            </a:r>
            <a:endParaRPr sz="4500" dirty="0">
              <a:latin typeface="Microsoft Sans Serif"/>
              <a:cs typeface="Microsoft Sans Serif"/>
            </a:endParaRPr>
          </a:p>
          <a:p>
            <a:pPr marL="2903220">
              <a:lnSpc>
                <a:spcPct val="100000"/>
              </a:lnSpc>
              <a:spcBef>
                <a:spcPts val="3610"/>
              </a:spcBef>
            </a:pPr>
            <a:r>
              <a:rPr sz="4500" spc="-70" dirty="0">
                <a:latin typeface="Microsoft Sans Serif"/>
                <a:cs typeface="Microsoft Sans Serif"/>
              </a:rPr>
              <a:t>Key</a:t>
            </a:r>
            <a:r>
              <a:rPr sz="4500" spc="-50" dirty="0">
                <a:latin typeface="Microsoft Sans Serif"/>
                <a:cs typeface="Microsoft Sans Serif"/>
              </a:rPr>
              <a:t> </a:t>
            </a:r>
            <a:r>
              <a:rPr sz="4500" spc="95" dirty="0">
                <a:latin typeface="Microsoft Sans Serif"/>
                <a:cs typeface="Microsoft Sans Serif"/>
              </a:rPr>
              <a:t>Element</a:t>
            </a:r>
            <a:r>
              <a:rPr sz="4500" spc="-55" dirty="0">
                <a:latin typeface="Microsoft Sans Serif"/>
                <a:cs typeface="Microsoft Sans Serif"/>
              </a:rPr>
              <a:t> =</a:t>
            </a:r>
            <a:r>
              <a:rPr sz="4500" spc="-40" dirty="0">
                <a:latin typeface="Microsoft Sans Serif"/>
                <a:cs typeface="Microsoft Sans Serif"/>
              </a:rPr>
              <a:t> </a:t>
            </a:r>
            <a:r>
              <a:rPr sz="4500" spc="70" dirty="0">
                <a:latin typeface="Microsoft Sans Serif"/>
                <a:cs typeface="Microsoft Sans Serif"/>
              </a:rPr>
              <a:t>9</a:t>
            </a:r>
            <a:endParaRPr sz="45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sz="1600" spc="-5" dirty="0">
                <a:latin typeface="Microsoft Sans Serif"/>
                <a:cs typeface="Microsoft Sans Serif"/>
              </a:rPr>
              <a:t>~</a:t>
            </a:r>
            <a:endParaRPr sz="16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766047"/>
            <a:ext cx="18288000" cy="1521460"/>
          </a:xfrm>
          <a:custGeom>
            <a:avLst/>
            <a:gdLst/>
            <a:ahLst/>
            <a:cxnLst/>
            <a:rect l="l" t="t" r="r" b="b"/>
            <a:pathLst>
              <a:path w="18288000" h="1521459">
                <a:moveTo>
                  <a:pt x="18288000" y="0"/>
                </a:moveTo>
                <a:lnTo>
                  <a:pt x="0" y="0"/>
                </a:lnTo>
                <a:lnTo>
                  <a:pt x="0" y="1520952"/>
                </a:lnTo>
                <a:lnTo>
                  <a:pt x="18288000" y="1520952"/>
                </a:lnTo>
                <a:lnTo>
                  <a:pt x="18288000" y="0"/>
                </a:lnTo>
                <a:close/>
              </a:path>
            </a:pathLst>
          </a:custGeom>
          <a:solidFill>
            <a:srgbClr val="D1A2E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075" y="2145792"/>
            <a:ext cx="4829556" cy="559308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160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Linear</a:t>
            </a:r>
            <a:r>
              <a:rPr spc="-25" dirty="0"/>
              <a:t> </a:t>
            </a:r>
            <a:r>
              <a:rPr spc="-5" dirty="0"/>
              <a:t>Search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30183" y="1959864"/>
            <a:ext cx="690372" cy="69494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52943" y="1959864"/>
            <a:ext cx="690372" cy="69494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11995" y="1959864"/>
            <a:ext cx="690372" cy="69494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21240" y="1959864"/>
            <a:ext cx="690372" cy="69494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84764" y="1959864"/>
            <a:ext cx="690372" cy="69494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94007" y="1959864"/>
            <a:ext cx="690372" cy="69494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43816" y="1959864"/>
            <a:ext cx="690372" cy="69494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53060" y="1959864"/>
            <a:ext cx="690371" cy="69494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9322434" y="2013965"/>
            <a:ext cx="27178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45" dirty="0">
                <a:latin typeface="Microsoft Sans Serif"/>
                <a:cs typeface="Microsoft Sans Serif"/>
              </a:rPr>
              <a:t>1</a:t>
            </a:r>
            <a:endParaRPr sz="34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22234" y="1909064"/>
            <a:ext cx="31623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spc="60" dirty="0">
                <a:latin typeface="Microsoft Sans Serif"/>
                <a:cs typeface="Microsoft Sans Serif"/>
              </a:rPr>
              <a:t>8</a:t>
            </a:r>
            <a:endParaRPr sz="40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583548" y="1953514"/>
            <a:ext cx="186499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560830" algn="l"/>
              </a:tabLst>
            </a:pPr>
            <a:r>
              <a:rPr sz="4000" spc="60" dirty="0">
                <a:latin typeface="Microsoft Sans Serif"/>
                <a:cs typeface="Microsoft Sans Serif"/>
              </a:rPr>
              <a:t>3	2</a:t>
            </a:r>
            <a:endParaRPr sz="40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875391" y="1999615"/>
            <a:ext cx="271653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24865" algn="l"/>
                <a:tab pos="2412365" algn="l"/>
              </a:tabLst>
            </a:pPr>
            <a:r>
              <a:rPr sz="4000" spc="60" dirty="0">
                <a:latin typeface="Microsoft Sans Serif"/>
                <a:cs typeface="Microsoft Sans Serif"/>
              </a:rPr>
              <a:t>4	5	7</a:t>
            </a:r>
            <a:endParaRPr sz="40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521565" y="1995043"/>
            <a:ext cx="28003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50" dirty="0">
                <a:latin typeface="Microsoft Sans Serif"/>
                <a:cs typeface="Microsoft Sans Serif"/>
              </a:rPr>
              <a:t>6</a:t>
            </a:r>
            <a:endParaRPr sz="35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521320" y="3358083"/>
            <a:ext cx="10611485" cy="5129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84">
              <a:lnSpc>
                <a:spcPct val="100000"/>
              </a:lnSpc>
              <a:spcBef>
                <a:spcPts val="100"/>
              </a:spcBef>
            </a:pPr>
            <a:r>
              <a:rPr sz="4500" spc="40" dirty="0">
                <a:latin typeface="Microsoft Sans Serif"/>
                <a:cs typeface="Microsoft Sans Serif"/>
              </a:rPr>
              <a:t>Best</a:t>
            </a:r>
            <a:r>
              <a:rPr sz="4500" spc="-60" dirty="0">
                <a:latin typeface="Microsoft Sans Serif"/>
                <a:cs typeface="Microsoft Sans Serif"/>
              </a:rPr>
              <a:t> </a:t>
            </a:r>
            <a:r>
              <a:rPr sz="4500" spc="-125" dirty="0">
                <a:latin typeface="Microsoft Sans Serif"/>
                <a:cs typeface="Microsoft Sans Serif"/>
              </a:rPr>
              <a:t>Case</a:t>
            </a:r>
            <a:endParaRPr sz="4500">
              <a:latin typeface="Microsoft Sans Serif"/>
              <a:cs typeface="Microsoft Sans Serif"/>
            </a:endParaRPr>
          </a:p>
          <a:p>
            <a:pPr marL="476250">
              <a:lnSpc>
                <a:spcPct val="100000"/>
              </a:lnSpc>
              <a:spcBef>
                <a:spcPts val="2645"/>
              </a:spcBef>
            </a:pPr>
            <a:r>
              <a:rPr sz="3000" spc="-40" dirty="0">
                <a:latin typeface="Microsoft Sans Serif"/>
                <a:cs typeface="Microsoft Sans Serif"/>
              </a:rPr>
              <a:t>Searching</a:t>
            </a:r>
            <a:r>
              <a:rPr sz="3000" spc="5" dirty="0">
                <a:latin typeface="Microsoft Sans Serif"/>
                <a:cs typeface="Microsoft Sans Serif"/>
              </a:rPr>
              <a:t> </a:t>
            </a:r>
            <a:r>
              <a:rPr sz="3000" spc="80" dirty="0">
                <a:latin typeface="Microsoft Sans Serif"/>
                <a:cs typeface="Microsoft Sans Serif"/>
              </a:rPr>
              <a:t>the</a:t>
            </a:r>
            <a:r>
              <a:rPr sz="3000" spc="-15" dirty="0">
                <a:latin typeface="Microsoft Sans Serif"/>
                <a:cs typeface="Microsoft Sans Serif"/>
              </a:rPr>
              <a:t> </a:t>
            </a:r>
            <a:r>
              <a:rPr sz="3000" spc="-65" dirty="0">
                <a:latin typeface="Microsoft Sans Serif"/>
                <a:cs typeface="Microsoft Sans Serif"/>
              </a:rPr>
              <a:t>key</a:t>
            </a:r>
            <a:r>
              <a:rPr sz="3000" spc="-10" dirty="0">
                <a:latin typeface="Microsoft Sans Serif"/>
                <a:cs typeface="Microsoft Sans Serif"/>
              </a:rPr>
              <a:t> </a:t>
            </a:r>
            <a:r>
              <a:rPr sz="3000" spc="45" dirty="0">
                <a:latin typeface="Microsoft Sans Serif"/>
                <a:cs typeface="Microsoft Sans Serif"/>
              </a:rPr>
              <a:t>element</a:t>
            </a:r>
            <a:r>
              <a:rPr sz="3000" spc="-15" dirty="0">
                <a:latin typeface="Microsoft Sans Serif"/>
                <a:cs typeface="Microsoft Sans Serif"/>
              </a:rPr>
              <a:t> </a:t>
            </a:r>
            <a:r>
              <a:rPr sz="3000" spc="50" dirty="0">
                <a:latin typeface="Microsoft Sans Serif"/>
                <a:cs typeface="Microsoft Sans Serif"/>
              </a:rPr>
              <a:t>present</a:t>
            </a:r>
            <a:r>
              <a:rPr sz="3000" dirty="0">
                <a:latin typeface="Microsoft Sans Serif"/>
                <a:cs typeface="Microsoft Sans Serif"/>
              </a:rPr>
              <a:t> </a:t>
            </a:r>
            <a:r>
              <a:rPr sz="3000" spc="45" dirty="0">
                <a:latin typeface="Microsoft Sans Serif"/>
                <a:cs typeface="Microsoft Sans Serif"/>
              </a:rPr>
              <a:t>at</a:t>
            </a:r>
            <a:r>
              <a:rPr sz="3000" spc="-15" dirty="0">
                <a:latin typeface="Microsoft Sans Serif"/>
                <a:cs typeface="Microsoft Sans Serif"/>
              </a:rPr>
              <a:t> </a:t>
            </a:r>
            <a:r>
              <a:rPr sz="3000" spc="80" dirty="0">
                <a:latin typeface="Microsoft Sans Serif"/>
                <a:cs typeface="Microsoft Sans Serif"/>
              </a:rPr>
              <a:t>the</a:t>
            </a:r>
            <a:r>
              <a:rPr sz="3000" spc="-25" dirty="0">
                <a:latin typeface="Microsoft Sans Serif"/>
                <a:cs typeface="Microsoft Sans Serif"/>
              </a:rPr>
              <a:t> </a:t>
            </a:r>
            <a:r>
              <a:rPr sz="3000" spc="55" dirty="0">
                <a:latin typeface="Microsoft Sans Serif"/>
                <a:cs typeface="Microsoft Sans Serif"/>
              </a:rPr>
              <a:t>first</a:t>
            </a:r>
            <a:r>
              <a:rPr sz="3000" spc="-20" dirty="0">
                <a:latin typeface="Microsoft Sans Serif"/>
                <a:cs typeface="Microsoft Sans Serif"/>
              </a:rPr>
              <a:t> </a:t>
            </a:r>
            <a:r>
              <a:rPr sz="3000" spc="30" dirty="0">
                <a:latin typeface="Microsoft Sans Serif"/>
                <a:cs typeface="Microsoft Sans Serif"/>
              </a:rPr>
              <a:t>index</a:t>
            </a:r>
            <a:r>
              <a:rPr sz="3000" spc="-15" dirty="0">
                <a:latin typeface="Microsoft Sans Serif"/>
                <a:cs typeface="Microsoft Sans Serif"/>
              </a:rPr>
              <a:t> </a:t>
            </a:r>
            <a:r>
              <a:rPr sz="3000" spc="75" dirty="0">
                <a:latin typeface="Microsoft Sans Serif"/>
                <a:cs typeface="Microsoft Sans Serif"/>
              </a:rPr>
              <a:t>of</a:t>
            </a:r>
            <a:r>
              <a:rPr sz="3000" spc="-10" dirty="0">
                <a:latin typeface="Microsoft Sans Serif"/>
                <a:cs typeface="Microsoft Sans Serif"/>
              </a:rPr>
              <a:t> </a:t>
            </a:r>
            <a:r>
              <a:rPr sz="3000" spc="-80" dirty="0">
                <a:latin typeface="Microsoft Sans Serif"/>
                <a:cs typeface="Microsoft Sans Serif"/>
              </a:rPr>
              <a:t>a</a:t>
            </a:r>
            <a:r>
              <a:rPr sz="3000" spc="-15" dirty="0">
                <a:latin typeface="Microsoft Sans Serif"/>
                <a:cs typeface="Microsoft Sans Serif"/>
              </a:rPr>
              <a:t> </a:t>
            </a:r>
            <a:r>
              <a:rPr sz="3000" spc="5" dirty="0">
                <a:latin typeface="Microsoft Sans Serif"/>
                <a:cs typeface="Microsoft Sans Serif"/>
              </a:rPr>
              <a:t>list</a:t>
            </a: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100">
              <a:latin typeface="Microsoft Sans Serif"/>
              <a:cs typeface="Microsoft Sans Serif"/>
            </a:endParaRPr>
          </a:p>
          <a:p>
            <a:pPr marL="74930">
              <a:lnSpc>
                <a:spcPct val="100000"/>
              </a:lnSpc>
            </a:pPr>
            <a:r>
              <a:rPr sz="4100" spc="40" dirty="0">
                <a:latin typeface="Microsoft Sans Serif"/>
                <a:cs typeface="Microsoft Sans Serif"/>
              </a:rPr>
              <a:t>Best</a:t>
            </a:r>
            <a:r>
              <a:rPr sz="4100" spc="-60" dirty="0">
                <a:latin typeface="Microsoft Sans Serif"/>
                <a:cs typeface="Microsoft Sans Serif"/>
              </a:rPr>
              <a:t> </a:t>
            </a:r>
            <a:r>
              <a:rPr sz="4100" spc="-110" dirty="0">
                <a:latin typeface="Microsoft Sans Serif"/>
                <a:cs typeface="Microsoft Sans Serif"/>
              </a:rPr>
              <a:t>Case</a:t>
            </a:r>
            <a:r>
              <a:rPr sz="4100" spc="-60" dirty="0">
                <a:latin typeface="Microsoft Sans Serif"/>
                <a:cs typeface="Microsoft Sans Serif"/>
              </a:rPr>
              <a:t> </a:t>
            </a:r>
            <a:r>
              <a:rPr sz="4100" spc="70" dirty="0">
                <a:latin typeface="Microsoft Sans Serif"/>
                <a:cs typeface="Microsoft Sans Serif"/>
              </a:rPr>
              <a:t>Time</a:t>
            </a:r>
            <a:r>
              <a:rPr sz="4100" spc="-60" dirty="0">
                <a:latin typeface="Microsoft Sans Serif"/>
                <a:cs typeface="Microsoft Sans Serif"/>
              </a:rPr>
              <a:t> </a:t>
            </a:r>
            <a:r>
              <a:rPr sz="4100" spc="110" dirty="0">
                <a:latin typeface="Microsoft Sans Serif"/>
                <a:cs typeface="Microsoft Sans Serif"/>
              </a:rPr>
              <a:t>Complexity</a:t>
            </a:r>
            <a:endParaRPr sz="41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5050">
              <a:latin typeface="Microsoft Sans Serif"/>
              <a:cs typeface="Microsoft Sans Serif"/>
            </a:endParaRPr>
          </a:p>
          <a:p>
            <a:pPr marL="106045">
              <a:lnSpc>
                <a:spcPct val="100000"/>
              </a:lnSpc>
              <a:tabLst>
                <a:tab pos="3747135" algn="l"/>
              </a:tabLst>
            </a:pPr>
            <a:r>
              <a:rPr sz="3400" spc="-55" dirty="0">
                <a:latin typeface="Microsoft Sans Serif"/>
                <a:cs typeface="Microsoft Sans Serif"/>
              </a:rPr>
              <a:t>Key</a:t>
            </a:r>
            <a:r>
              <a:rPr sz="3400" spc="-10" dirty="0">
                <a:latin typeface="Microsoft Sans Serif"/>
                <a:cs typeface="Microsoft Sans Serif"/>
              </a:rPr>
              <a:t> </a:t>
            </a:r>
            <a:r>
              <a:rPr sz="3400" spc="65" dirty="0">
                <a:latin typeface="Microsoft Sans Serif"/>
                <a:cs typeface="Microsoft Sans Serif"/>
              </a:rPr>
              <a:t>Element</a:t>
            </a:r>
            <a:r>
              <a:rPr sz="3400" dirty="0">
                <a:latin typeface="Microsoft Sans Serif"/>
                <a:cs typeface="Microsoft Sans Serif"/>
              </a:rPr>
              <a:t> </a:t>
            </a:r>
            <a:r>
              <a:rPr sz="3400" spc="-45" dirty="0">
                <a:latin typeface="Microsoft Sans Serif"/>
                <a:cs typeface="Microsoft Sans Serif"/>
              </a:rPr>
              <a:t>=</a:t>
            </a:r>
            <a:r>
              <a:rPr sz="3400" spc="5" dirty="0">
                <a:latin typeface="Microsoft Sans Serif"/>
                <a:cs typeface="Microsoft Sans Serif"/>
              </a:rPr>
              <a:t> </a:t>
            </a:r>
            <a:r>
              <a:rPr sz="3400" spc="50" dirty="0">
                <a:latin typeface="Microsoft Sans Serif"/>
                <a:cs typeface="Microsoft Sans Serif"/>
              </a:rPr>
              <a:t>8	</a:t>
            </a:r>
            <a:r>
              <a:rPr sz="3400" spc="55" dirty="0">
                <a:latin typeface="Microsoft Sans Serif"/>
                <a:cs typeface="Microsoft Sans Serif"/>
              </a:rPr>
              <a:t>Total</a:t>
            </a:r>
            <a:r>
              <a:rPr sz="3400" spc="-35" dirty="0">
                <a:latin typeface="Microsoft Sans Serif"/>
                <a:cs typeface="Microsoft Sans Serif"/>
              </a:rPr>
              <a:t> </a:t>
            </a:r>
            <a:r>
              <a:rPr sz="3400" spc="175" dirty="0">
                <a:latin typeface="Microsoft Sans Serif"/>
                <a:cs typeface="Microsoft Sans Serif"/>
              </a:rPr>
              <a:t>Number</a:t>
            </a:r>
            <a:r>
              <a:rPr sz="3400" spc="5" dirty="0">
                <a:latin typeface="Microsoft Sans Serif"/>
                <a:cs typeface="Microsoft Sans Serif"/>
              </a:rPr>
              <a:t> </a:t>
            </a:r>
            <a:r>
              <a:rPr sz="3400" spc="180" dirty="0">
                <a:latin typeface="Microsoft Sans Serif"/>
                <a:cs typeface="Microsoft Sans Serif"/>
              </a:rPr>
              <a:t>of</a:t>
            </a:r>
            <a:r>
              <a:rPr sz="3400" spc="-30" dirty="0">
                <a:latin typeface="Microsoft Sans Serif"/>
                <a:cs typeface="Microsoft Sans Serif"/>
              </a:rPr>
              <a:t> </a:t>
            </a:r>
            <a:r>
              <a:rPr sz="3400" spc="95" dirty="0">
                <a:latin typeface="Microsoft Sans Serif"/>
                <a:cs typeface="Microsoft Sans Serif"/>
              </a:rPr>
              <a:t>Comparision</a:t>
            </a:r>
            <a:r>
              <a:rPr sz="3400" spc="-20" dirty="0">
                <a:latin typeface="Microsoft Sans Serif"/>
                <a:cs typeface="Microsoft Sans Serif"/>
              </a:rPr>
              <a:t> </a:t>
            </a:r>
            <a:r>
              <a:rPr sz="3400" spc="-45" dirty="0">
                <a:latin typeface="Microsoft Sans Serif"/>
                <a:cs typeface="Microsoft Sans Serif"/>
              </a:rPr>
              <a:t>=</a:t>
            </a:r>
            <a:r>
              <a:rPr sz="3400" spc="-15" dirty="0">
                <a:latin typeface="Microsoft Sans Serif"/>
                <a:cs typeface="Microsoft Sans Serif"/>
              </a:rPr>
              <a:t> </a:t>
            </a:r>
            <a:r>
              <a:rPr sz="3400" spc="50" dirty="0">
                <a:latin typeface="Microsoft Sans Serif"/>
                <a:cs typeface="Microsoft Sans Serif"/>
              </a:rPr>
              <a:t>1</a:t>
            </a:r>
            <a:endParaRPr sz="3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tabLst>
                <a:tab pos="5271135" algn="l"/>
              </a:tabLst>
            </a:pPr>
            <a:r>
              <a:rPr sz="3400" spc="-50" dirty="0">
                <a:latin typeface="Microsoft Sans Serif"/>
                <a:cs typeface="Microsoft Sans Serif"/>
              </a:rPr>
              <a:t>b(n)</a:t>
            </a:r>
            <a:r>
              <a:rPr sz="3400" spc="-10" dirty="0">
                <a:latin typeface="Microsoft Sans Serif"/>
                <a:cs typeface="Microsoft Sans Serif"/>
              </a:rPr>
              <a:t> </a:t>
            </a:r>
            <a:r>
              <a:rPr sz="3400" spc="-50" dirty="0">
                <a:latin typeface="Microsoft Sans Serif"/>
                <a:cs typeface="Microsoft Sans Serif"/>
              </a:rPr>
              <a:t>=</a:t>
            </a:r>
            <a:r>
              <a:rPr sz="3400" spc="-10" dirty="0">
                <a:latin typeface="Microsoft Sans Serif"/>
                <a:cs typeface="Microsoft Sans Serif"/>
              </a:rPr>
              <a:t> </a:t>
            </a:r>
            <a:r>
              <a:rPr sz="3400" spc="45" dirty="0">
                <a:latin typeface="Microsoft Sans Serif"/>
                <a:cs typeface="Microsoft Sans Serif"/>
              </a:rPr>
              <a:t>1</a:t>
            </a:r>
            <a:r>
              <a:rPr sz="3400" spc="-10" dirty="0">
                <a:latin typeface="Microsoft Sans Serif"/>
                <a:cs typeface="Microsoft Sans Serif"/>
              </a:rPr>
              <a:t> </a:t>
            </a:r>
            <a:r>
              <a:rPr sz="3400" spc="-50" dirty="0">
                <a:latin typeface="Microsoft Sans Serif"/>
                <a:cs typeface="Microsoft Sans Serif"/>
              </a:rPr>
              <a:t>=</a:t>
            </a:r>
            <a:r>
              <a:rPr sz="3400" spc="-15" dirty="0">
                <a:latin typeface="Microsoft Sans Serif"/>
                <a:cs typeface="Microsoft Sans Serif"/>
              </a:rPr>
              <a:t> </a:t>
            </a:r>
            <a:r>
              <a:rPr sz="3400" spc="15" dirty="0">
                <a:latin typeface="Microsoft Sans Serif"/>
                <a:cs typeface="Microsoft Sans Serif"/>
              </a:rPr>
              <a:t>Constant	</a:t>
            </a:r>
            <a:r>
              <a:rPr sz="3400" spc="-50" dirty="0">
                <a:latin typeface="Microsoft Sans Serif"/>
                <a:cs typeface="Microsoft Sans Serif"/>
              </a:rPr>
              <a:t>b(n)</a:t>
            </a:r>
            <a:r>
              <a:rPr sz="3400" spc="-40" dirty="0">
                <a:latin typeface="Microsoft Sans Serif"/>
                <a:cs typeface="Microsoft Sans Serif"/>
              </a:rPr>
              <a:t> </a:t>
            </a:r>
            <a:r>
              <a:rPr sz="3400" spc="-50" dirty="0">
                <a:latin typeface="Microsoft Sans Serif"/>
                <a:cs typeface="Microsoft Sans Serif"/>
              </a:rPr>
              <a:t>=</a:t>
            </a:r>
            <a:r>
              <a:rPr sz="3400" spc="-45" dirty="0">
                <a:latin typeface="Microsoft Sans Serif"/>
                <a:cs typeface="Microsoft Sans Serif"/>
              </a:rPr>
              <a:t> </a:t>
            </a:r>
            <a:r>
              <a:rPr sz="3400" spc="-110" dirty="0">
                <a:latin typeface="Microsoft Sans Serif"/>
                <a:cs typeface="Microsoft Sans Serif"/>
              </a:rPr>
              <a:t>O(1)</a:t>
            </a:r>
            <a:endParaRPr sz="3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4685C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028691" y="1574342"/>
            <a:ext cx="9840595" cy="8712835"/>
            <a:chOff x="5028691" y="1574342"/>
            <a:chExt cx="9840595" cy="87128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28691" y="1574342"/>
              <a:ext cx="9840290" cy="871265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46491" y="3022092"/>
              <a:ext cx="4931663" cy="608990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83055" y="952626"/>
            <a:ext cx="8560435" cy="742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73885" algn="l"/>
                <a:tab pos="3731895" algn="l"/>
                <a:tab pos="6772909" algn="l"/>
                <a:tab pos="7526020" algn="l"/>
              </a:tabLst>
            </a:pPr>
            <a:r>
              <a:rPr sz="4700" b="1" spc="690" dirty="0">
                <a:solidFill>
                  <a:srgbClr val="254B3C"/>
                </a:solidFill>
                <a:latin typeface="Arial"/>
                <a:cs typeface="Arial"/>
              </a:rPr>
              <a:t>W</a:t>
            </a:r>
            <a:r>
              <a:rPr sz="4700" b="1" spc="785" dirty="0">
                <a:solidFill>
                  <a:srgbClr val="254B3C"/>
                </a:solidFill>
                <a:latin typeface="Arial"/>
                <a:cs typeface="Arial"/>
              </a:rPr>
              <a:t>H</a:t>
            </a:r>
            <a:r>
              <a:rPr sz="4700" b="1" spc="-200" dirty="0">
                <a:solidFill>
                  <a:srgbClr val="254B3C"/>
                </a:solidFill>
                <a:latin typeface="Arial"/>
                <a:cs typeface="Arial"/>
              </a:rPr>
              <a:t>Y</a:t>
            </a:r>
            <a:r>
              <a:rPr sz="4700" b="1" dirty="0">
                <a:solidFill>
                  <a:srgbClr val="254B3C"/>
                </a:solidFill>
                <a:latin typeface="Arial"/>
                <a:cs typeface="Arial"/>
              </a:rPr>
              <a:t>	</a:t>
            </a:r>
            <a:r>
              <a:rPr sz="4700" b="1" spc="430" dirty="0">
                <a:solidFill>
                  <a:srgbClr val="254B3C"/>
                </a:solidFill>
                <a:latin typeface="Arial"/>
                <a:cs typeface="Arial"/>
              </a:rPr>
              <a:t>T</a:t>
            </a:r>
            <a:r>
              <a:rPr sz="4700" b="1" spc="785" dirty="0">
                <a:solidFill>
                  <a:srgbClr val="254B3C"/>
                </a:solidFill>
                <a:latin typeface="Arial"/>
                <a:cs typeface="Arial"/>
              </a:rPr>
              <a:t>H</a:t>
            </a:r>
            <a:r>
              <a:rPr sz="4700" b="1" spc="835" dirty="0">
                <a:solidFill>
                  <a:srgbClr val="254B3C"/>
                </a:solidFill>
                <a:latin typeface="Arial"/>
                <a:cs typeface="Arial"/>
              </a:rPr>
              <a:t>I</a:t>
            </a:r>
            <a:r>
              <a:rPr sz="4700" b="1" spc="-545" dirty="0">
                <a:solidFill>
                  <a:srgbClr val="254B3C"/>
                </a:solidFill>
                <a:latin typeface="Arial"/>
                <a:cs typeface="Arial"/>
              </a:rPr>
              <a:t>S</a:t>
            </a:r>
            <a:r>
              <a:rPr sz="4700" b="1" dirty="0">
                <a:solidFill>
                  <a:srgbClr val="254B3C"/>
                </a:solidFill>
                <a:latin typeface="Arial"/>
                <a:cs typeface="Arial"/>
              </a:rPr>
              <a:t>	</a:t>
            </a:r>
            <a:r>
              <a:rPr sz="4700" b="1" spc="-400" dirty="0">
                <a:solidFill>
                  <a:srgbClr val="254B3C"/>
                </a:solidFill>
                <a:latin typeface="Arial"/>
                <a:cs typeface="Arial"/>
              </a:rPr>
              <a:t>C</a:t>
            </a:r>
            <a:r>
              <a:rPr sz="4700" b="1" spc="-720" dirty="0">
                <a:solidFill>
                  <a:srgbClr val="254B3C"/>
                </a:solidFill>
                <a:latin typeface="Arial"/>
                <a:cs typeface="Arial"/>
              </a:rPr>
              <a:t> </a:t>
            </a:r>
            <a:r>
              <a:rPr sz="4700" b="1" spc="665" dirty="0">
                <a:solidFill>
                  <a:srgbClr val="254B3C"/>
                </a:solidFill>
                <a:latin typeface="Arial"/>
                <a:cs typeface="Arial"/>
              </a:rPr>
              <a:t>O</a:t>
            </a:r>
            <a:r>
              <a:rPr sz="4700" b="1" spc="735" dirty="0">
                <a:solidFill>
                  <a:srgbClr val="254B3C"/>
                </a:solidFill>
                <a:latin typeface="Arial"/>
                <a:cs typeface="Arial"/>
              </a:rPr>
              <a:t>U</a:t>
            </a:r>
            <a:r>
              <a:rPr sz="4700" b="1" spc="-290" dirty="0">
                <a:solidFill>
                  <a:srgbClr val="254B3C"/>
                </a:solidFill>
                <a:latin typeface="Arial"/>
                <a:cs typeface="Arial"/>
              </a:rPr>
              <a:t>R</a:t>
            </a:r>
            <a:r>
              <a:rPr sz="4700" b="1" spc="-720" dirty="0">
                <a:solidFill>
                  <a:srgbClr val="254B3C"/>
                </a:solidFill>
                <a:latin typeface="Arial"/>
                <a:cs typeface="Arial"/>
              </a:rPr>
              <a:t> </a:t>
            </a:r>
            <a:r>
              <a:rPr sz="4700" b="1" spc="35" dirty="0">
                <a:solidFill>
                  <a:srgbClr val="254B3C"/>
                </a:solidFill>
                <a:latin typeface="Arial"/>
                <a:cs typeface="Arial"/>
              </a:rPr>
              <a:t>S</a:t>
            </a:r>
            <a:r>
              <a:rPr sz="4700" b="1" spc="-505" dirty="0">
                <a:solidFill>
                  <a:srgbClr val="254B3C"/>
                </a:solidFill>
                <a:latin typeface="Arial"/>
                <a:cs typeface="Arial"/>
              </a:rPr>
              <a:t>E</a:t>
            </a:r>
            <a:r>
              <a:rPr sz="4700" b="1" dirty="0">
                <a:solidFill>
                  <a:srgbClr val="254B3C"/>
                </a:solidFill>
                <a:latin typeface="Arial"/>
                <a:cs typeface="Arial"/>
              </a:rPr>
              <a:t>	</a:t>
            </a:r>
            <a:r>
              <a:rPr sz="4700" b="1" spc="130" dirty="0">
                <a:solidFill>
                  <a:srgbClr val="254B3C"/>
                </a:solidFill>
                <a:latin typeface="Arial"/>
                <a:cs typeface="Arial"/>
              </a:rPr>
              <a:t>&amp;</a:t>
            </a:r>
            <a:r>
              <a:rPr sz="4700" b="1" dirty="0">
                <a:solidFill>
                  <a:srgbClr val="254B3C"/>
                </a:solidFill>
                <a:latin typeface="Arial"/>
                <a:cs typeface="Arial"/>
              </a:rPr>
              <a:t>	</a:t>
            </a:r>
            <a:r>
              <a:rPr sz="4700" b="1" spc="835" dirty="0">
                <a:solidFill>
                  <a:srgbClr val="254B3C"/>
                </a:solidFill>
                <a:latin typeface="Arial"/>
                <a:cs typeface="Arial"/>
              </a:rPr>
              <a:t>I</a:t>
            </a:r>
            <a:r>
              <a:rPr sz="4700" b="1" spc="430" dirty="0">
                <a:solidFill>
                  <a:srgbClr val="254B3C"/>
                </a:solidFill>
                <a:latin typeface="Arial"/>
                <a:cs typeface="Arial"/>
              </a:rPr>
              <a:t>T</a:t>
            </a:r>
            <a:r>
              <a:rPr sz="4700" b="1" spc="-545" dirty="0">
                <a:solidFill>
                  <a:srgbClr val="254B3C"/>
                </a:solidFill>
                <a:latin typeface="Arial"/>
                <a:cs typeface="Arial"/>
              </a:rPr>
              <a:t>S</a:t>
            </a:r>
            <a:endParaRPr sz="47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52904" y="952626"/>
            <a:ext cx="3892550" cy="742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94100" algn="l"/>
              </a:tabLst>
            </a:pPr>
            <a:r>
              <a:rPr sz="4700" b="1" spc="340" dirty="0">
                <a:solidFill>
                  <a:srgbClr val="254B3C"/>
                </a:solidFill>
                <a:latin typeface="Arial"/>
                <a:cs typeface="Arial"/>
              </a:rPr>
              <a:t>B</a:t>
            </a:r>
            <a:r>
              <a:rPr sz="4700" b="1" spc="-505" dirty="0">
                <a:solidFill>
                  <a:srgbClr val="254B3C"/>
                </a:solidFill>
                <a:latin typeface="Arial"/>
                <a:cs typeface="Arial"/>
              </a:rPr>
              <a:t>E</a:t>
            </a:r>
            <a:r>
              <a:rPr sz="4700" b="1" spc="-720" dirty="0">
                <a:solidFill>
                  <a:srgbClr val="254B3C"/>
                </a:solidFill>
                <a:latin typeface="Arial"/>
                <a:cs typeface="Arial"/>
              </a:rPr>
              <a:t> </a:t>
            </a:r>
            <a:r>
              <a:rPr sz="4700" b="1" spc="1015" dirty="0">
                <a:solidFill>
                  <a:srgbClr val="254B3C"/>
                </a:solidFill>
                <a:latin typeface="Arial"/>
                <a:cs typeface="Arial"/>
              </a:rPr>
              <a:t>N</a:t>
            </a:r>
            <a:r>
              <a:rPr sz="4700" b="1" spc="-505" dirty="0">
                <a:solidFill>
                  <a:srgbClr val="254B3C"/>
                </a:solidFill>
                <a:latin typeface="Arial"/>
                <a:cs typeface="Arial"/>
              </a:rPr>
              <a:t>E</a:t>
            </a:r>
            <a:r>
              <a:rPr sz="4700" b="1" spc="-720" dirty="0">
                <a:solidFill>
                  <a:srgbClr val="254B3C"/>
                </a:solidFill>
                <a:latin typeface="Arial"/>
                <a:cs typeface="Arial"/>
              </a:rPr>
              <a:t> </a:t>
            </a:r>
            <a:r>
              <a:rPr sz="4700" b="1" spc="285" dirty="0">
                <a:solidFill>
                  <a:srgbClr val="254B3C"/>
                </a:solidFill>
                <a:latin typeface="Arial"/>
                <a:cs typeface="Arial"/>
              </a:rPr>
              <a:t>F</a:t>
            </a:r>
            <a:r>
              <a:rPr sz="4700" b="1" spc="835" dirty="0">
                <a:solidFill>
                  <a:srgbClr val="254B3C"/>
                </a:solidFill>
                <a:latin typeface="Arial"/>
                <a:cs typeface="Arial"/>
              </a:rPr>
              <a:t>I</a:t>
            </a:r>
            <a:r>
              <a:rPr sz="4700" b="1" spc="430" dirty="0">
                <a:solidFill>
                  <a:srgbClr val="254B3C"/>
                </a:solidFill>
                <a:latin typeface="Arial"/>
                <a:cs typeface="Arial"/>
              </a:rPr>
              <a:t>T</a:t>
            </a:r>
            <a:r>
              <a:rPr sz="4700" b="1" spc="-545" dirty="0">
                <a:solidFill>
                  <a:srgbClr val="254B3C"/>
                </a:solidFill>
                <a:latin typeface="Arial"/>
                <a:cs typeface="Arial"/>
              </a:rPr>
              <a:t>S</a:t>
            </a:r>
            <a:r>
              <a:rPr sz="4700" b="1" dirty="0">
                <a:solidFill>
                  <a:srgbClr val="254B3C"/>
                </a:solidFill>
                <a:latin typeface="Arial"/>
                <a:cs typeface="Arial"/>
              </a:rPr>
              <a:t>	</a:t>
            </a:r>
            <a:r>
              <a:rPr sz="4700" b="1" spc="-630" dirty="0">
                <a:solidFill>
                  <a:srgbClr val="254B3C"/>
                </a:solidFill>
                <a:latin typeface="Arial"/>
                <a:cs typeface="Arial"/>
              </a:rPr>
              <a:t>?</a:t>
            </a:r>
            <a:endParaRPr sz="4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766047"/>
            <a:ext cx="18288000" cy="1521460"/>
          </a:xfrm>
          <a:custGeom>
            <a:avLst/>
            <a:gdLst/>
            <a:ahLst/>
            <a:cxnLst/>
            <a:rect l="l" t="t" r="r" b="b"/>
            <a:pathLst>
              <a:path w="18288000" h="1521459">
                <a:moveTo>
                  <a:pt x="18288000" y="0"/>
                </a:moveTo>
                <a:lnTo>
                  <a:pt x="0" y="0"/>
                </a:lnTo>
                <a:lnTo>
                  <a:pt x="0" y="1520952"/>
                </a:lnTo>
                <a:lnTo>
                  <a:pt x="18288000" y="1520952"/>
                </a:lnTo>
                <a:lnTo>
                  <a:pt x="18288000" y="0"/>
                </a:lnTo>
                <a:close/>
              </a:path>
            </a:pathLst>
          </a:custGeom>
          <a:solidFill>
            <a:srgbClr val="D1A2E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075" y="2145792"/>
            <a:ext cx="4829556" cy="559308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160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Linear</a:t>
            </a:r>
            <a:r>
              <a:rPr spc="-25" dirty="0"/>
              <a:t> </a:t>
            </a:r>
            <a:r>
              <a:rPr spc="-5" dirty="0"/>
              <a:t>Search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30183" y="1959864"/>
            <a:ext cx="690372" cy="69494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52943" y="1959864"/>
            <a:ext cx="690372" cy="69494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11995" y="1959864"/>
            <a:ext cx="690372" cy="69494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21240" y="1959864"/>
            <a:ext cx="690372" cy="69494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84764" y="1959864"/>
            <a:ext cx="690372" cy="69494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94007" y="1959864"/>
            <a:ext cx="690372" cy="69494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43816" y="1959864"/>
            <a:ext cx="690372" cy="69494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53060" y="1959864"/>
            <a:ext cx="690371" cy="69494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9322434" y="2013965"/>
            <a:ext cx="27178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45" dirty="0">
                <a:latin typeface="Microsoft Sans Serif"/>
                <a:cs typeface="Microsoft Sans Serif"/>
              </a:rPr>
              <a:t>1</a:t>
            </a:r>
            <a:endParaRPr sz="34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22234" y="1909064"/>
            <a:ext cx="31623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spc="60" dirty="0">
                <a:latin typeface="Microsoft Sans Serif"/>
                <a:cs typeface="Microsoft Sans Serif"/>
              </a:rPr>
              <a:t>8</a:t>
            </a:r>
            <a:endParaRPr sz="40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583548" y="1953514"/>
            <a:ext cx="186499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560830" algn="l"/>
              </a:tabLst>
            </a:pPr>
            <a:r>
              <a:rPr sz="4000" spc="60" dirty="0">
                <a:latin typeface="Microsoft Sans Serif"/>
                <a:cs typeface="Microsoft Sans Serif"/>
              </a:rPr>
              <a:t>3	2</a:t>
            </a:r>
            <a:endParaRPr sz="40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875391" y="1999615"/>
            <a:ext cx="271653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24865" algn="l"/>
                <a:tab pos="2412365" algn="l"/>
              </a:tabLst>
            </a:pPr>
            <a:r>
              <a:rPr sz="4000" spc="60" dirty="0">
                <a:latin typeface="Microsoft Sans Serif"/>
                <a:cs typeface="Microsoft Sans Serif"/>
              </a:rPr>
              <a:t>4	5	7</a:t>
            </a:r>
            <a:endParaRPr sz="40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521565" y="1995043"/>
            <a:ext cx="28003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50" dirty="0">
                <a:latin typeface="Microsoft Sans Serif"/>
                <a:cs typeface="Microsoft Sans Serif"/>
              </a:rPr>
              <a:t>6</a:t>
            </a:r>
            <a:endParaRPr sz="35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541132" y="3358083"/>
            <a:ext cx="10229850" cy="1504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140" dirty="0">
                <a:latin typeface="Microsoft Sans Serif"/>
                <a:cs typeface="Microsoft Sans Serif"/>
              </a:rPr>
              <a:t>Worst</a:t>
            </a:r>
            <a:r>
              <a:rPr sz="4500" spc="-60" dirty="0">
                <a:latin typeface="Microsoft Sans Serif"/>
                <a:cs typeface="Microsoft Sans Serif"/>
              </a:rPr>
              <a:t> </a:t>
            </a:r>
            <a:r>
              <a:rPr sz="4500" spc="-125" dirty="0">
                <a:latin typeface="Microsoft Sans Serif"/>
                <a:cs typeface="Microsoft Sans Serif"/>
              </a:rPr>
              <a:t>Case</a:t>
            </a:r>
            <a:endParaRPr sz="4500">
              <a:latin typeface="Microsoft Sans Serif"/>
              <a:cs typeface="Microsoft Sans Serif"/>
            </a:endParaRPr>
          </a:p>
          <a:p>
            <a:pPr marL="815975">
              <a:lnSpc>
                <a:spcPct val="100000"/>
              </a:lnSpc>
              <a:spcBef>
                <a:spcPts val="2645"/>
              </a:spcBef>
            </a:pPr>
            <a:r>
              <a:rPr sz="3000" spc="-40" dirty="0">
                <a:latin typeface="Microsoft Sans Serif"/>
                <a:cs typeface="Microsoft Sans Serif"/>
              </a:rPr>
              <a:t>Searching</a:t>
            </a:r>
            <a:r>
              <a:rPr sz="3000" spc="5" dirty="0">
                <a:latin typeface="Microsoft Sans Serif"/>
                <a:cs typeface="Microsoft Sans Serif"/>
              </a:rPr>
              <a:t> </a:t>
            </a:r>
            <a:r>
              <a:rPr sz="3000" spc="80" dirty="0">
                <a:latin typeface="Microsoft Sans Serif"/>
                <a:cs typeface="Microsoft Sans Serif"/>
              </a:rPr>
              <a:t>the</a:t>
            </a:r>
            <a:r>
              <a:rPr sz="3000" spc="-15" dirty="0">
                <a:latin typeface="Microsoft Sans Serif"/>
                <a:cs typeface="Microsoft Sans Serif"/>
              </a:rPr>
              <a:t> </a:t>
            </a:r>
            <a:r>
              <a:rPr sz="3000" spc="-65" dirty="0">
                <a:latin typeface="Microsoft Sans Serif"/>
                <a:cs typeface="Microsoft Sans Serif"/>
              </a:rPr>
              <a:t>key</a:t>
            </a:r>
            <a:r>
              <a:rPr sz="3000" spc="-15" dirty="0">
                <a:latin typeface="Microsoft Sans Serif"/>
                <a:cs typeface="Microsoft Sans Serif"/>
              </a:rPr>
              <a:t> </a:t>
            </a:r>
            <a:r>
              <a:rPr sz="3000" spc="45" dirty="0">
                <a:latin typeface="Microsoft Sans Serif"/>
                <a:cs typeface="Microsoft Sans Serif"/>
              </a:rPr>
              <a:t>element</a:t>
            </a:r>
            <a:r>
              <a:rPr sz="3000" spc="-15" dirty="0">
                <a:latin typeface="Microsoft Sans Serif"/>
                <a:cs typeface="Microsoft Sans Serif"/>
              </a:rPr>
              <a:t> </a:t>
            </a:r>
            <a:r>
              <a:rPr sz="3000" spc="50" dirty="0">
                <a:latin typeface="Microsoft Sans Serif"/>
                <a:cs typeface="Microsoft Sans Serif"/>
              </a:rPr>
              <a:t>present</a:t>
            </a:r>
            <a:r>
              <a:rPr sz="3000" spc="-5" dirty="0">
                <a:latin typeface="Microsoft Sans Serif"/>
                <a:cs typeface="Microsoft Sans Serif"/>
              </a:rPr>
              <a:t> </a:t>
            </a:r>
            <a:r>
              <a:rPr sz="3000" spc="45" dirty="0">
                <a:latin typeface="Microsoft Sans Serif"/>
                <a:cs typeface="Microsoft Sans Serif"/>
              </a:rPr>
              <a:t>at</a:t>
            </a:r>
            <a:r>
              <a:rPr sz="3000" spc="-15" dirty="0">
                <a:latin typeface="Microsoft Sans Serif"/>
                <a:cs typeface="Microsoft Sans Serif"/>
              </a:rPr>
              <a:t> </a:t>
            </a:r>
            <a:r>
              <a:rPr sz="3000" spc="-10" dirty="0">
                <a:latin typeface="Microsoft Sans Serif"/>
                <a:cs typeface="Microsoft Sans Serif"/>
              </a:rPr>
              <a:t>last</a:t>
            </a:r>
            <a:r>
              <a:rPr sz="3000" spc="-35" dirty="0">
                <a:latin typeface="Microsoft Sans Serif"/>
                <a:cs typeface="Microsoft Sans Serif"/>
              </a:rPr>
              <a:t> </a:t>
            </a:r>
            <a:r>
              <a:rPr sz="3000" spc="30" dirty="0">
                <a:latin typeface="Microsoft Sans Serif"/>
                <a:cs typeface="Microsoft Sans Serif"/>
              </a:rPr>
              <a:t>index</a:t>
            </a:r>
            <a:r>
              <a:rPr sz="3000" spc="-15" dirty="0">
                <a:latin typeface="Microsoft Sans Serif"/>
                <a:cs typeface="Microsoft Sans Serif"/>
              </a:rPr>
              <a:t> </a:t>
            </a:r>
            <a:r>
              <a:rPr sz="3000" spc="75" dirty="0">
                <a:latin typeface="Microsoft Sans Serif"/>
                <a:cs typeface="Microsoft Sans Serif"/>
              </a:rPr>
              <a:t>of</a:t>
            </a:r>
            <a:r>
              <a:rPr sz="3000" spc="-15" dirty="0">
                <a:latin typeface="Microsoft Sans Serif"/>
                <a:cs typeface="Microsoft Sans Serif"/>
              </a:rPr>
              <a:t> </a:t>
            </a:r>
            <a:r>
              <a:rPr sz="3000" spc="-80" dirty="0">
                <a:latin typeface="Microsoft Sans Serif"/>
                <a:cs typeface="Microsoft Sans Serif"/>
              </a:rPr>
              <a:t>a</a:t>
            </a:r>
            <a:r>
              <a:rPr sz="3000" spc="-15" dirty="0">
                <a:latin typeface="Microsoft Sans Serif"/>
                <a:cs typeface="Microsoft Sans Serif"/>
              </a:rPr>
              <a:t> </a:t>
            </a:r>
            <a:r>
              <a:rPr sz="3000" spc="5" dirty="0">
                <a:latin typeface="Microsoft Sans Serif"/>
                <a:cs typeface="Microsoft Sans Serif"/>
              </a:rPr>
              <a:t>list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584185" y="5431993"/>
            <a:ext cx="10404475" cy="30556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100" spc="130" dirty="0">
                <a:latin typeface="Microsoft Sans Serif"/>
                <a:cs typeface="Microsoft Sans Serif"/>
              </a:rPr>
              <a:t>Worst</a:t>
            </a:r>
            <a:r>
              <a:rPr sz="4100" spc="-55" dirty="0">
                <a:latin typeface="Microsoft Sans Serif"/>
                <a:cs typeface="Microsoft Sans Serif"/>
              </a:rPr>
              <a:t> </a:t>
            </a:r>
            <a:r>
              <a:rPr sz="4100" spc="-110" dirty="0">
                <a:latin typeface="Microsoft Sans Serif"/>
                <a:cs typeface="Microsoft Sans Serif"/>
              </a:rPr>
              <a:t>Case</a:t>
            </a:r>
            <a:r>
              <a:rPr sz="4100" spc="-60" dirty="0">
                <a:latin typeface="Microsoft Sans Serif"/>
                <a:cs typeface="Microsoft Sans Serif"/>
              </a:rPr>
              <a:t> </a:t>
            </a:r>
            <a:r>
              <a:rPr sz="4100" spc="70" dirty="0">
                <a:latin typeface="Microsoft Sans Serif"/>
                <a:cs typeface="Microsoft Sans Serif"/>
              </a:rPr>
              <a:t>Time</a:t>
            </a:r>
            <a:r>
              <a:rPr sz="4100" spc="-60" dirty="0">
                <a:latin typeface="Microsoft Sans Serif"/>
                <a:cs typeface="Microsoft Sans Serif"/>
              </a:rPr>
              <a:t> </a:t>
            </a:r>
            <a:r>
              <a:rPr sz="4100" spc="110" dirty="0">
                <a:latin typeface="Microsoft Sans Serif"/>
                <a:cs typeface="Microsoft Sans Serif"/>
              </a:rPr>
              <a:t>Complexity</a:t>
            </a:r>
            <a:endParaRPr sz="41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5050">
              <a:latin typeface="Microsoft Sans Serif"/>
              <a:cs typeface="Microsoft Sans Serif"/>
            </a:endParaRPr>
          </a:p>
          <a:p>
            <a:pPr marL="43180">
              <a:lnSpc>
                <a:spcPct val="100000"/>
              </a:lnSpc>
              <a:tabLst>
                <a:tab pos="3684270" algn="l"/>
              </a:tabLst>
            </a:pPr>
            <a:r>
              <a:rPr sz="3400" spc="-55" dirty="0">
                <a:latin typeface="Microsoft Sans Serif"/>
                <a:cs typeface="Microsoft Sans Serif"/>
              </a:rPr>
              <a:t>Key</a:t>
            </a:r>
            <a:r>
              <a:rPr sz="3400" spc="-10" dirty="0">
                <a:latin typeface="Microsoft Sans Serif"/>
                <a:cs typeface="Microsoft Sans Serif"/>
              </a:rPr>
              <a:t> </a:t>
            </a:r>
            <a:r>
              <a:rPr sz="3400" spc="65" dirty="0">
                <a:latin typeface="Microsoft Sans Serif"/>
                <a:cs typeface="Microsoft Sans Serif"/>
              </a:rPr>
              <a:t>Element</a:t>
            </a:r>
            <a:r>
              <a:rPr sz="3400" dirty="0">
                <a:latin typeface="Microsoft Sans Serif"/>
                <a:cs typeface="Microsoft Sans Serif"/>
              </a:rPr>
              <a:t> </a:t>
            </a:r>
            <a:r>
              <a:rPr sz="3400" spc="-45" dirty="0">
                <a:latin typeface="Microsoft Sans Serif"/>
                <a:cs typeface="Microsoft Sans Serif"/>
              </a:rPr>
              <a:t>=</a:t>
            </a:r>
            <a:r>
              <a:rPr sz="3400" spc="5" dirty="0">
                <a:latin typeface="Microsoft Sans Serif"/>
                <a:cs typeface="Microsoft Sans Serif"/>
              </a:rPr>
              <a:t> </a:t>
            </a:r>
            <a:r>
              <a:rPr sz="3400" spc="50" dirty="0">
                <a:latin typeface="Microsoft Sans Serif"/>
                <a:cs typeface="Microsoft Sans Serif"/>
              </a:rPr>
              <a:t>7	</a:t>
            </a:r>
            <a:r>
              <a:rPr sz="3400" spc="55" dirty="0">
                <a:latin typeface="Microsoft Sans Serif"/>
                <a:cs typeface="Microsoft Sans Serif"/>
              </a:rPr>
              <a:t>Total</a:t>
            </a:r>
            <a:r>
              <a:rPr sz="3400" spc="-35" dirty="0">
                <a:latin typeface="Microsoft Sans Serif"/>
                <a:cs typeface="Microsoft Sans Serif"/>
              </a:rPr>
              <a:t> </a:t>
            </a:r>
            <a:r>
              <a:rPr sz="3400" spc="175" dirty="0">
                <a:latin typeface="Microsoft Sans Serif"/>
                <a:cs typeface="Microsoft Sans Serif"/>
              </a:rPr>
              <a:t>Number</a:t>
            </a:r>
            <a:r>
              <a:rPr sz="3400" dirty="0">
                <a:latin typeface="Microsoft Sans Serif"/>
                <a:cs typeface="Microsoft Sans Serif"/>
              </a:rPr>
              <a:t> </a:t>
            </a:r>
            <a:r>
              <a:rPr sz="3400" spc="180" dirty="0">
                <a:latin typeface="Microsoft Sans Serif"/>
                <a:cs typeface="Microsoft Sans Serif"/>
              </a:rPr>
              <a:t>of</a:t>
            </a:r>
            <a:r>
              <a:rPr sz="3400" spc="-30" dirty="0">
                <a:latin typeface="Microsoft Sans Serif"/>
                <a:cs typeface="Microsoft Sans Serif"/>
              </a:rPr>
              <a:t> </a:t>
            </a:r>
            <a:r>
              <a:rPr sz="3400" spc="95" dirty="0">
                <a:latin typeface="Microsoft Sans Serif"/>
                <a:cs typeface="Microsoft Sans Serif"/>
              </a:rPr>
              <a:t>Comparision</a:t>
            </a:r>
            <a:r>
              <a:rPr sz="3400" spc="-20" dirty="0">
                <a:latin typeface="Microsoft Sans Serif"/>
                <a:cs typeface="Microsoft Sans Serif"/>
              </a:rPr>
              <a:t> </a:t>
            </a:r>
            <a:r>
              <a:rPr sz="3400" spc="-45" dirty="0">
                <a:latin typeface="Microsoft Sans Serif"/>
                <a:cs typeface="Microsoft Sans Serif"/>
              </a:rPr>
              <a:t>=</a:t>
            </a:r>
            <a:r>
              <a:rPr sz="3400" spc="-15" dirty="0">
                <a:latin typeface="Microsoft Sans Serif"/>
                <a:cs typeface="Microsoft Sans Serif"/>
              </a:rPr>
              <a:t> </a:t>
            </a:r>
            <a:r>
              <a:rPr sz="3400" spc="50" dirty="0">
                <a:latin typeface="Microsoft Sans Serif"/>
                <a:cs typeface="Microsoft Sans Serif"/>
              </a:rPr>
              <a:t>8</a:t>
            </a:r>
            <a:endParaRPr sz="3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400">
              <a:latin typeface="Microsoft Sans Serif"/>
              <a:cs typeface="Microsoft Sans Serif"/>
            </a:endParaRPr>
          </a:p>
          <a:p>
            <a:pPr marL="156845">
              <a:lnSpc>
                <a:spcPct val="100000"/>
              </a:lnSpc>
              <a:tabLst>
                <a:tab pos="4384675" algn="l"/>
              </a:tabLst>
            </a:pPr>
            <a:r>
              <a:rPr sz="3400" spc="-80" dirty="0">
                <a:latin typeface="Microsoft Sans Serif"/>
                <a:cs typeface="Microsoft Sans Serif"/>
              </a:rPr>
              <a:t>w(n)</a:t>
            </a:r>
            <a:r>
              <a:rPr sz="3400" spc="-15" dirty="0">
                <a:latin typeface="Microsoft Sans Serif"/>
                <a:cs typeface="Microsoft Sans Serif"/>
              </a:rPr>
              <a:t> </a:t>
            </a:r>
            <a:r>
              <a:rPr sz="3400" spc="-50" dirty="0">
                <a:latin typeface="Microsoft Sans Serif"/>
                <a:cs typeface="Microsoft Sans Serif"/>
              </a:rPr>
              <a:t>=</a:t>
            </a:r>
            <a:r>
              <a:rPr sz="3400" spc="-20" dirty="0">
                <a:latin typeface="Microsoft Sans Serif"/>
                <a:cs typeface="Microsoft Sans Serif"/>
              </a:rPr>
              <a:t> </a:t>
            </a:r>
            <a:r>
              <a:rPr sz="3400" spc="110" dirty="0">
                <a:latin typeface="Microsoft Sans Serif"/>
                <a:cs typeface="Microsoft Sans Serif"/>
              </a:rPr>
              <a:t>n	</a:t>
            </a:r>
            <a:r>
              <a:rPr sz="3400" spc="-80" dirty="0">
                <a:latin typeface="Microsoft Sans Serif"/>
                <a:cs typeface="Microsoft Sans Serif"/>
              </a:rPr>
              <a:t>w(n)</a:t>
            </a:r>
            <a:r>
              <a:rPr sz="3400" spc="-45" dirty="0">
                <a:latin typeface="Microsoft Sans Serif"/>
                <a:cs typeface="Microsoft Sans Serif"/>
              </a:rPr>
              <a:t> </a:t>
            </a:r>
            <a:r>
              <a:rPr sz="3400" spc="-50" dirty="0">
                <a:latin typeface="Microsoft Sans Serif"/>
                <a:cs typeface="Microsoft Sans Serif"/>
              </a:rPr>
              <a:t>=</a:t>
            </a:r>
            <a:r>
              <a:rPr sz="3400" spc="-45" dirty="0">
                <a:latin typeface="Microsoft Sans Serif"/>
                <a:cs typeface="Microsoft Sans Serif"/>
              </a:rPr>
              <a:t> </a:t>
            </a:r>
            <a:r>
              <a:rPr sz="3400" spc="-95" dirty="0">
                <a:latin typeface="Microsoft Sans Serif"/>
                <a:cs typeface="Microsoft Sans Serif"/>
              </a:rPr>
              <a:t>O(n)</a:t>
            </a:r>
            <a:endParaRPr sz="34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988053" y="7944104"/>
            <a:ext cx="284353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120" dirty="0">
                <a:latin typeface="Microsoft Sans Serif"/>
                <a:cs typeface="Microsoft Sans Serif"/>
              </a:rPr>
              <a:t>for</a:t>
            </a:r>
            <a:r>
              <a:rPr sz="3400" spc="-60" dirty="0">
                <a:latin typeface="Microsoft Sans Serif"/>
                <a:cs typeface="Microsoft Sans Serif"/>
              </a:rPr>
              <a:t> </a:t>
            </a:r>
            <a:r>
              <a:rPr sz="3400" spc="110" dirty="0">
                <a:latin typeface="Microsoft Sans Serif"/>
                <a:cs typeface="Microsoft Sans Serif"/>
              </a:rPr>
              <a:t>n</a:t>
            </a:r>
            <a:r>
              <a:rPr sz="3400" spc="-50" dirty="0">
                <a:latin typeface="Microsoft Sans Serif"/>
                <a:cs typeface="Microsoft Sans Serif"/>
              </a:rPr>
              <a:t> </a:t>
            </a:r>
            <a:r>
              <a:rPr sz="3400" spc="30" dirty="0">
                <a:latin typeface="Microsoft Sans Serif"/>
                <a:cs typeface="Microsoft Sans Serif"/>
              </a:rPr>
              <a:t>elements</a:t>
            </a:r>
            <a:endParaRPr sz="3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766047"/>
            <a:ext cx="18288000" cy="1521460"/>
          </a:xfrm>
          <a:custGeom>
            <a:avLst/>
            <a:gdLst/>
            <a:ahLst/>
            <a:cxnLst/>
            <a:rect l="l" t="t" r="r" b="b"/>
            <a:pathLst>
              <a:path w="18288000" h="1521459">
                <a:moveTo>
                  <a:pt x="18288000" y="0"/>
                </a:moveTo>
                <a:lnTo>
                  <a:pt x="0" y="0"/>
                </a:lnTo>
                <a:lnTo>
                  <a:pt x="0" y="1520952"/>
                </a:lnTo>
                <a:lnTo>
                  <a:pt x="18288000" y="1520952"/>
                </a:lnTo>
                <a:lnTo>
                  <a:pt x="18288000" y="0"/>
                </a:lnTo>
                <a:close/>
              </a:path>
            </a:pathLst>
          </a:custGeom>
          <a:solidFill>
            <a:srgbClr val="D1A2E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075" y="2145792"/>
            <a:ext cx="4829556" cy="559308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30183" y="1959864"/>
            <a:ext cx="690372" cy="6949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52943" y="1959864"/>
            <a:ext cx="690372" cy="69494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11995" y="1959864"/>
            <a:ext cx="690372" cy="69494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21240" y="1959864"/>
            <a:ext cx="690372" cy="69494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84764" y="1959864"/>
            <a:ext cx="690372" cy="69494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94007" y="1959864"/>
            <a:ext cx="690372" cy="69494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43816" y="1959864"/>
            <a:ext cx="690372" cy="69494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53060" y="1959864"/>
            <a:ext cx="690371" cy="69494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9322434" y="2013965"/>
            <a:ext cx="27178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45" dirty="0">
                <a:latin typeface="Microsoft Sans Serif"/>
                <a:cs typeface="Microsoft Sans Serif"/>
              </a:rPr>
              <a:t>1</a:t>
            </a:r>
            <a:endParaRPr sz="34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22234" y="1909064"/>
            <a:ext cx="31623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spc="60" dirty="0">
                <a:latin typeface="Microsoft Sans Serif"/>
                <a:cs typeface="Microsoft Sans Serif"/>
              </a:rPr>
              <a:t>8</a:t>
            </a:r>
            <a:endParaRPr sz="40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83548" y="1953514"/>
            <a:ext cx="186499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560830" algn="l"/>
              </a:tabLst>
            </a:pPr>
            <a:r>
              <a:rPr sz="4000" spc="60" dirty="0">
                <a:latin typeface="Microsoft Sans Serif"/>
                <a:cs typeface="Microsoft Sans Serif"/>
              </a:rPr>
              <a:t>3	2</a:t>
            </a:r>
            <a:endParaRPr sz="40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875391" y="1999615"/>
            <a:ext cx="271653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24865" algn="l"/>
                <a:tab pos="2412365" algn="l"/>
              </a:tabLst>
            </a:pPr>
            <a:r>
              <a:rPr sz="4000" spc="60" dirty="0">
                <a:latin typeface="Microsoft Sans Serif"/>
                <a:cs typeface="Microsoft Sans Serif"/>
              </a:rPr>
              <a:t>4	5	7</a:t>
            </a:r>
            <a:endParaRPr sz="4000">
              <a:latin typeface="Microsoft Sans Serif"/>
              <a:cs typeface="Microsoft Sans Serif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3339" y="5189220"/>
            <a:ext cx="1139952" cy="1239012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160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Linear</a:t>
            </a:r>
            <a:r>
              <a:rPr spc="-25" dirty="0"/>
              <a:t> </a:t>
            </a:r>
            <a:r>
              <a:rPr spc="-5" dirty="0"/>
              <a:t>Search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2521565" y="1995043"/>
            <a:ext cx="28003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50" dirty="0">
                <a:latin typeface="Microsoft Sans Serif"/>
                <a:cs typeface="Microsoft Sans Serif"/>
              </a:rPr>
              <a:t>6</a:t>
            </a:r>
            <a:endParaRPr sz="35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541132" y="3358083"/>
            <a:ext cx="9742805" cy="5281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25" dirty="0">
                <a:latin typeface="Microsoft Sans Serif"/>
                <a:cs typeface="Microsoft Sans Serif"/>
              </a:rPr>
              <a:t>Average</a:t>
            </a:r>
            <a:r>
              <a:rPr sz="4500" spc="-60" dirty="0">
                <a:latin typeface="Microsoft Sans Serif"/>
                <a:cs typeface="Microsoft Sans Serif"/>
              </a:rPr>
              <a:t> </a:t>
            </a:r>
            <a:r>
              <a:rPr sz="4500" spc="-125" dirty="0">
                <a:latin typeface="Microsoft Sans Serif"/>
                <a:cs typeface="Microsoft Sans Serif"/>
              </a:rPr>
              <a:t>Case</a:t>
            </a:r>
            <a:endParaRPr sz="4500">
              <a:latin typeface="Microsoft Sans Serif"/>
              <a:cs typeface="Microsoft Sans Serif"/>
            </a:endParaRPr>
          </a:p>
          <a:p>
            <a:pPr marL="1136650">
              <a:lnSpc>
                <a:spcPct val="100000"/>
              </a:lnSpc>
              <a:spcBef>
                <a:spcPts val="3095"/>
              </a:spcBef>
            </a:pPr>
            <a:r>
              <a:rPr sz="3000" spc="-75" dirty="0">
                <a:latin typeface="Microsoft Sans Serif"/>
                <a:cs typeface="Microsoft Sans Serif"/>
              </a:rPr>
              <a:t>All</a:t>
            </a:r>
            <a:r>
              <a:rPr sz="3000" spc="-40" dirty="0">
                <a:latin typeface="Microsoft Sans Serif"/>
                <a:cs typeface="Microsoft Sans Serif"/>
              </a:rPr>
              <a:t> </a:t>
            </a:r>
            <a:r>
              <a:rPr sz="3000" spc="5" dirty="0">
                <a:latin typeface="Microsoft Sans Serif"/>
                <a:cs typeface="Microsoft Sans Serif"/>
              </a:rPr>
              <a:t>possible</a:t>
            </a:r>
            <a:r>
              <a:rPr sz="3000" spc="-15" dirty="0">
                <a:latin typeface="Microsoft Sans Serif"/>
                <a:cs typeface="Microsoft Sans Serif"/>
              </a:rPr>
              <a:t> </a:t>
            </a:r>
            <a:r>
              <a:rPr sz="3000" spc="-75" dirty="0">
                <a:latin typeface="Microsoft Sans Serif"/>
                <a:cs typeface="Microsoft Sans Serif"/>
              </a:rPr>
              <a:t>case</a:t>
            </a:r>
            <a:r>
              <a:rPr sz="3000" spc="-15" dirty="0">
                <a:latin typeface="Microsoft Sans Serif"/>
                <a:cs typeface="Microsoft Sans Serif"/>
              </a:rPr>
              <a:t> </a:t>
            </a:r>
            <a:r>
              <a:rPr sz="3000" spc="70" dirty="0">
                <a:latin typeface="Microsoft Sans Serif"/>
                <a:cs typeface="Microsoft Sans Serif"/>
              </a:rPr>
              <a:t>time</a:t>
            </a:r>
            <a:r>
              <a:rPr sz="3000" spc="-45" dirty="0">
                <a:latin typeface="Microsoft Sans Serif"/>
                <a:cs typeface="Microsoft Sans Serif"/>
              </a:rPr>
              <a:t> </a:t>
            </a:r>
            <a:r>
              <a:rPr sz="3000" spc="25" dirty="0">
                <a:latin typeface="Microsoft Sans Serif"/>
                <a:cs typeface="Microsoft Sans Serif"/>
              </a:rPr>
              <a:t>divided</a:t>
            </a:r>
            <a:r>
              <a:rPr sz="3000" spc="-40" dirty="0">
                <a:latin typeface="Microsoft Sans Serif"/>
                <a:cs typeface="Microsoft Sans Serif"/>
              </a:rPr>
              <a:t> </a:t>
            </a:r>
            <a:r>
              <a:rPr sz="3000" spc="-10" dirty="0">
                <a:latin typeface="Microsoft Sans Serif"/>
                <a:cs typeface="Microsoft Sans Serif"/>
              </a:rPr>
              <a:t>by</a:t>
            </a:r>
            <a:r>
              <a:rPr sz="3000" spc="-25" dirty="0">
                <a:latin typeface="Microsoft Sans Serif"/>
                <a:cs typeface="Microsoft Sans Serif"/>
              </a:rPr>
              <a:t> </a:t>
            </a:r>
            <a:r>
              <a:rPr sz="3000" spc="100" dirty="0">
                <a:latin typeface="Microsoft Sans Serif"/>
                <a:cs typeface="Microsoft Sans Serif"/>
              </a:rPr>
              <a:t>number</a:t>
            </a:r>
            <a:r>
              <a:rPr sz="3000" spc="-5" dirty="0">
                <a:latin typeface="Microsoft Sans Serif"/>
                <a:cs typeface="Microsoft Sans Serif"/>
              </a:rPr>
              <a:t> </a:t>
            </a:r>
            <a:r>
              <a:rPr sz="3000" spc="75" dirty="0">
                <a:latin typeface="Microsoft Sans Serif"/>
                <a:cs typeface="Microsoft Sans Serif"/>
              </a:rPr>
              <a:t>of</a:t>
            </a:r>
            <a:r>
              <a:rPr sz="3000" spc="-25" dirty="0">
                <a:latin typeface="Microsoft Sans Serif"/>
                <a:cs typeface="Microsoft Sans Serif"/>
              </a:rPr>
              <a:t> </a:t>
            </a:r>
            <a:r>
              <a:rPr sz="3000" spc="-85" dirty="0">
                <a:latin typeface="Microsoft Sans Serif"/>
                <a:cs typeface="Microsoft Sans Serif"/>
              </a:rPr>
              <a:t>cases</a:t>
            </a: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700">
              <a:latin typeface="Microsoft Sans Serif"/>
              <a:cs typeface="Microsoft Sans Serif"/>
            </a:endParaRPr>
          </a:p>
          <a:p>
            <a:pPr marL="55244">
              <a:lnSpc>
                <a:spcPct val="100000"/>
              </a:lnSpc>
            </a:pPr>
            <a:r>
              <a:rPr sz="4100" spc="20" dirty="0">
                <a:latin typeface="Microsoft Sans Serif"/>
                <a:cs typeface="Microsoft Sans Serif"/>
              </a:rPr>
              <a:t>Average</a:t>
            </a:r>
            <a:r>
              <a:rPr sz="4100" spc="-50" dirty="0">
                <a:latin typeface="Microsoft Sans Serif"/>
                <a:cs typeface="Microsoft Sans Serif"/>
              </a:rPr>
              <a:t> </a:t>
            </a:r>
            <a:r>
              <a:rPr sz="4100" spc="-110" dirty="0">
                <a:latin typeface="Microsoft Sans Serif"/>
                <a:cs typeface="Microsoft Sans Serif"/>
              </a:rPr>
              <a:t>Case</a:t>
            </a:r>
            <a:r>
              <a:rPr sz="4100" spc="-55" dirty="0">
                <a:latin typeface="Microsoft Sans Serif"/>
                <a:cs typeface="Microsoft Sans Serif"/>
              </a:rPr>
              <a:t> </a:t>
            </a:r>
            <a:r>
              <a:rPr sz="4100" spc="70" dirty="0">
                <a:latin typeface="Microsoft Sans Serif"/>
                <a:cs typeface="Microsoft Sans Serif"/>
              </a:rPr>
              <a:t>Time</a:t>
            </a:r>
            <a:r>
              <a:rPr sz="4100" spc="-60" dirty="0">
                <a:latin typeface="Microsoft Sans Serif"/>
                <a:cs typeface="Microsoft Sans Serif"/>
              </a:rPr>
              <a:t> </a:t>
            </a:r>
            <a:r>
              <a:rPr sz="4100" spc="110" dirty="0">
                <a:latin typeface="Microsoft Sans Serif"/>
                <a:cs typeface="Microsoft Sans Serif"/>
              </a:rPr>
              <a:t>Complexity</a:t>
            </a:r>
            <a:endParaRPr sz="4100">
              <a:latin typeface="Microsoft Sans Serif"/>
              <a:cs typeface="Microsoft Sans Serif"/>
            </a:endParaRPr>
          </a:p>
          <a:p>
            <a:pPr marL="1346200">
              <a:lnSpc>
                <a:spcPct val="100000"/>
              </a:lnSpc>
              <a:spcBef>
                <a:spcPts val="2530"/>
              </a:spcBef>
            </a:pPr>
            <a:r>
              <a:rPr sz="3000" spc="-70" dirty="0">
                <a:latin typeface="Microsoft Sans Serif"/>
                <a:cs typeface="Microsoft Sans Serif"/>
              </a:rPr>
              <a:t>Very</a:t>
            </a:r>
            <a:r>
              <a:rPr sz="3000" spc="-35" dirty="0">
                <a:latin typeface="Microsoft Sans Serif"/>
                <a:cs typeface="Microsoft Sans Serif"/>
              </a:rPr>
              <a:t> </a:t>
            </a:r>
            <a:r>
              <a:rPr sz="3000" spc="45" dirty="0">
                <a:latin typeface="Microsoft Sans Serif"/>
                <a:cs typeface="Microsoft Sans Serif"/>
              </a:rPr>
              <a:t>difficult</a:t>
            </a:r>
            <a:r>
              <a:rPr sz="3000" spc="-50" dirty="0">
                <a:latin typeface="Microsoft Sans Serif"/>
                <a:cs typeface="Microsoft Sans Serif"/>
              </a:rPr>
              <a:t> </a:t>
            </a:r>
            <a:r>
              <a:rPr sz="3000" spc="130" dirty="0">
                <a:latin typeface="Microsoft Sans Serif"/>
                <a:cs typeface="Microsoft Sans Serif"/>
              </a:rPr>
              <a:t>to</a:t>
            </a:r>
            <a:r>
              <a:rPr sz="3000" spc="-45" dirty="0">
                <a:latin typeface="Microsoft Sans Serif"/>
                <a:cs typeface="Microsoft Sans Serif"/>
              </a:rPr>
              <a:t> </a:t>
            </a:r>
            <a:r>
              <a:rPr sz="3000" spc="-50" dirty="0">
                <a:latin typeface="Microsoft Sans Serif"/>
                <a:cs typeface="Microsoft Sans Serif"/>
              </a:rPr>
              <a:t>analyze</a:t>
            </a: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100">
              <a:latin typeface="Microsoft Sans Serif"/>
              <a:cs typeface="Microsoft Sans Serif"/>
            </a:endParaRPr>
          </a:p>
          <a:p>
            <a:pPr marL="241935" algn="ctr">
              <a:lnSpc>
                <a:spcPct val="100000"/>
              </a:lnSpc>
              <a:tabLst>
                <a:tab pos="3317875" algn="l"/>
              </a:tabLst>
            </a:pPr>
            <a:r>
              <a:rPr sz="3400" spc="-70" dirty="0">
                <a:latin typeface="Microsoft Sans Serif"/>
                <a:cs typeface="Microsoft Sans Serif"/>
              </a:rPr>
              <a:t>Average</a:t>
            </a:r>
            <a:r>
              <a:rPr sz="3400" spc="-10" dirty="0">
                <a:latin typeface="Microsoft Sans Serif"/>
                <a:cs typeface="Microsoft Sans Serif"/>
              </a:rPr>
              <a:t> </a:t>
            </a:r>
            <a:r>
              <a:rPr sz="3400" spc="-45" dirty="0">
                <a:latin typeface="Microsoft Sans Serif"/>
                <a:cs typeface="Microsoft Sans Serif"/>
              </a:rPr>
              <a:t>Time=	</a:t>
            </a:r>
            <a:r>
              <a:rPr sz="3400" spc="-5" dirty="0">
                <a:latin typeface="Microsoft Sans Serif"/>
                <a:cs typeface="Microsoft Sans Serif"/>
              </a:rPr>
              <a:t>1+2+3+...n/2</a:t>
            </a:r>
            <a:r>
              <a:rPr sz="3400" spc="-35" dirty="0">
                <a:latin typeface="Microsoft Sans Serif"/>
                <a:cs typeface="Microsoft Sans Serif"/>
              </a:rPr>
              <a:t> </a:t>
            </a:r>
            <a:r>
              <a:rPr sz="3400" spc="-50" dirty="0">
                <a:latin typeface="Microsoft Sans Serif"/>
                <a:cs typeface="Microsoft Sans Serif"/>
              </a:rPr>
              <a:t>=</a:t>
            </a:r>
            <a:r>
              <a:rPr sz="3400" spc="-35" dirty="0">
                <a:latin typeface="Microsoft Sans Serif"/>
                <a:cs typeface="Microsoft Sans Serif"/>
              </a:rPr>
              <a:t> </a:t>
            </a:r>
            <a:r>
              <a:rPr sz="3400" spc="20" dirty="0">
                <a:latin typeface="Microsoft Sans Serif"/>
                <a:cs typeface="Microsoft Sans Serif"/>
              </a:rPr>
              <a:t>n(n+1)/2n</a:t>
            </a:r>
            <a:r>
              <a:rPr sz="3400" spc="-55" dirty="0">
                <a:latin typeface="Microsoft Sans Serif"/>
                <a:cs typeface="Microsoft Sans Serif"/>
              </a:rPr>
              <a:t> </a:t>
            </a:r>
            <a:r>
              <a:rPr sz="3400" spc="-50" dirty="0">
                <a:latin typeface="Microsoft Sans Serif"/>
                <a:cs typeface="Microsoft Sans Serif"/>
              </a:rPr>
              <a:t>=</a:t>
            </a:r>
            <a:r>
              <a:rPr sz="3400" spc="-35" dirty="0">
                <a:latin typeface="Microsoft Sans Serif"/>
                <a:cs typeface="Microsoft Sans Serif"/>
              </a:rPr>
              <a:t> </a:t>
            </a:r>
            <a:r>
              <a:rPr sz="3400" spc="75" dirty="0">
                <a:latin typeface="Microsoft Sans Serif"/>
                <a:cs typeface="Microsoft Sans Serif"/>
              </a:rPr>
              <a:t>n+1/2</a:t>
            </a:r>
            <a:endParaRPr sz="3400">
              <a:latin typeface="Microsoft Sans Serif"/>
              <a:cs typeface="Microsoft Sans Serif"/>
            </a:endParaRPr>
          </a:p>
          <a:p>
            <a:pPr marR="1076325" algn="ctr">
              <a:lnSpc>
                <a:spcPct val="100000"/>
              </a:lnSpc>
              <a:spcBef>
                <a:spcPts val="1170"/>
              </a:spcBef>
            </a:pPr>
            <a:r>
              <a:rPr sz="3400" spc="-140" dirty="0">
                <a:latin typeface="Microsoft Sans Serif"/>
                <a:cs typeface="Microsoft Sans Serif"/>
              </a:rPr>
              <a:t>A(n)</a:t>
            </a:r>
            <a:r>
              <a:rPr sz="3400" spc="-50" dirty="0">
                <a:latin typeface="Microsoft Sans Serif"/>
                <a:cs typeface="Microsoft Sans Serif"/>
              </a:rPr>
              <a:t> =</a:t>
            </a:r>
            <a:r>
              <a:rPr sz="3400" spc="-35" dirty="0">
                <a:latin typeface="Microsoft Sans Serif"/>
                <a:cs typeface="Microsoft Sans Serif"/>
              </a:rPr>
              <a:t> </a:t>
            </a:r>
            <a:r>
              <a:rPr sz="3400" spc="-95" dirty="0">
                <a:latin typeface="Microsoft Sans Serif"/>
                <a:cs typeface="Microsoft Sans Serif"/>
              </a:rPr>
              <a:t>O(n)</a:t>
            </a:r>
            <a:endParaRPr sz="3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766047"/>
            <a:ext cx="18288000" cy="1521460"/>
          </a:xfrm>
          <a:custGeom>
            <a:avLst/>
            <a:gdLst/>
            <a:ahLst/>
            <a:cxnLst/>
            <a:rect l="l" t="t" r="r" b="b"/>
            <a:pathLst>
              <a:path w="18288000" h="1521459">
                <a:moveTo>
                  <a:pt x="18288000" y="0"/>
                </a:moveTo>
                <a:lnTo>
                  <a:pt x="0" y="0"/>
                </a:lnTo>
                <a:lnTo>
                  <a:pt x="0" y="1520952"/>
                </a:lnTo>
                <a:lnTo>
                  <a:pt x="18288000" y="1520952"/>
                </a:lnTo>
                <a:lnTo>
                  <a:pt x="18288000" y="0"/>
                </a:lnTo>
                <a:close/>
              </a:path>
            </a:pathLst>
          </a:custGeom>
          <a:solidFill>
            <a:srgbClr val="D1A2E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2810743" y="144017"/>
            <a:ext cx="5193284" cy="7861554"/>
            <a:chOff x="12810743" y="144017"/>
            <a:chExt cx="5193284" cy="786155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10743" y="1319783"/>
              <a:ext cx="5119115" cy="668578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146017" y="144017"/>
              <a:ext cx="1858010" cy="1143000"/>
            </a:xfrm>
            <a:custGeom>
              <a:avLst/>
              <a:gdLst/>
              <a:ahLst/>
              <a:cxnLst/>
              <a:rect l="l" t="t" r="r" b="b"/>
              <a:pathLst>
                <a:path w="1858009" h="1143000">
                  <a:moveTo>
                    <a:pt x="1667255" y="0"/>
                  </a:moveTo>
                  <a:lnTo>
                    <a:pt x="190500" y="0"/>
                  </a:lnTo>
                  <a:lnTo>
                    <a:pt x="146837" y="5034"/>
                  </a:lnTo>
                  <a:lnTo>
                    <a:pt x="106746" y="19372"/>
                  </a:lnTo>
                  <a:lnTo>
                    <a:pt x="71374" y="41867"/>
                  </a:lnTo>
                  <a:lnTo>
                    <a:pt x="41867" y="71374"/>
                  </a:lnTo>
                  <a:lnTo>
                    <a:pt x="19372" y="106746"/>
                  </a:lnTo>
                  <a:lnTo>
                    <a:pt x="5034" y="146837"/>
                  </a:lnTo>
                  <a:lnTo>
                    <a:pt x="0" y="190500"/>
                  </a:lnTo>
                  <a:lnTo>
                    <a:pt x="0" y="952500"/>
                  </a:lnTo>
                  <a:lnTo>
                    <a:pt x="5034" y="996162"/>
                  </a:lnTo>
                  <a:lnTo>
                    <a:pt x="19372" y="1036253"/>
                  </a:lnTo>
                  <a:lnTo>
                    <a:pt x="41867" y="1071625"/>
                  </a:lnTo>
                  <a:lnTo>
                    <a:pt x="71374" y="1101132"/>
                  </a:lnTo>
                  <a:lnTo>
                    <a:pt x="106746" y="1123627"/>
                  </a:lnTo>
                  <a:lnTo>
                    <a:pt x="146837" y="1137965"/>
                  </a:lnTo>
                  <a:lnTo>
                    <a:pt x="190500" y="1143000"/>
                  </a:lnTo>
                  <a:lnTo>
                    <a:pt x="1667255" y="1143000"/>
                  </a:lnTo>
                  <a:lnTo>
                    <a:pt x="1710918" y="1137965"/>
                  </a:lnTo>
                  <a:lnTo>
                    <a:pt x="1751009" y="1123627"/>
                  </a:lnTo>
                  <a:lnTo>
                    <a:pt x="1786381" y="1101132"/>
                  </a:lnTo>
                  <a:lnTo>
                    <a:pt x="1815888" y="1071625"/>
                  </a:lnTo>
                  <a:lnTo>
                    <a:pt x="1838383" y="1036253"/>
                  </a:lnTo>
                  <a:lnTo>
                    <a:pt x="1852721" y="996162"/>
                  </a:lnTo>
                  <a:lnTo>
                    <a:pt x="1857755" y="952500"/>
                  </a:lnTo>
                  <a:lnTo>
                    <a:pt x="1857755" y="190500"/>
                  </a:lnTo>
                  <a:lnTo>
                    <a:pt x="1852721" y="146837"/>
                  </a:lnTo>
                  <a:lnTo>
                    <a:pt x="1838383" y="106746"/>
                  </a:lnTo>
                  <a:lnTo>
                    <a:pt x="1815888" y="71374"/>
                  </a:lnTo>
                  <a:lnTo>
                    <a:pt x="1786381" y="41867"/>
                  </a:lnTo>
                  <a:lnTo>
                    <a:pt x="1751009" y="19372"/>
                  </a:lnTo>
                  <a:lnTo>
                    <a:pt x="1710918" y="5034"/>
                  </a:lnTo>
                  <a:lnTo>
                    <a:pt x="16672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146017" y="144017"/>
              <a:ext cx="1858010" cy="1143000"/>
            </a:xfrm>
            <a:custGeom>
              <a:avLst/>
              <a:gdLst/>
              <a:ahLst/>
              <a:cxnLst/>
              <a:rect l="l" t="t" r="r" b="b"/>
              <a:pathLst>
                <a:path w="1858009" h="1143000">
                  <a:moveTo>
                    <a:pt x="0" y="190500"/>
                  </a:moveTo>
                  <a:lnTo>
                    <a:pt x="5034" y="146837"/>
                  </a:lnTo>
                  <a:lnTo>
                    <a:pt x="19372" y="106746"/>
                  </a:lnTo>
                  <a:lnTo>
                    <a:pt x="41867" y="71374"/>
                  </a:lnTo>
                  <a:lnTo>
                    <a:pt x="71374" y="41867"/>
                  </a:lnTo>
                  <a:lnTo>
                    <a:pt x="106746" y="19372"/>
                  </a:lnTo>
                  <a:lnTo>
                    <a:pt x="146837" y="5034"/>
                  </a:lnTo>
                  <a:lnTo>
                    <a:pt x="190500" y="0"/>
                  </a:lnTo>
                  <a:lnTo>
                    <a:pt x="1667255" y="0"/>
                  </a:lnTo>
                  <a:lnTo>
                    <a:pt x="1710918" y="5034"/>
                  </a:lnTo>
                  <a:lnTo>
                    <a:pt x="1751009" y="19372"/>
                  </a:lnTo>
                  <a:lnTo>
                    <a:pt x="1786381" y="41867"/>
                  </a:lnTo>
                  <a:lnTo>
                    <a:pt x="1815888" y="71374"/>
                  </a:lnTo>
                  <a:lnTo>
                    <a:pt x="1838383" y="106746"/>
                  </a:lnTo>
                  <a:lnTo>
                    <a:pt x="1852721" y="146837"/>
                  </a:lnTo>
                  <a:lnTo>
                    <a:pt x="1857755" y="190500"/>
                  </a:lnTo>
                  <a:lnTo>
                    <a:pt x="1857755" y="952500"/>
                  </a:lnTo>
                  <a:lnTo>
                    <a:pt x="1852721" y="996162"/>
                  </a:lnTo>
                  <a:lnTo>
                    <a:pt x="1838383" y="1036253"/>
                  </a:lnTo>
                  <a:lnTo>
                    <a:pt x="1815888" y="1071625"/>
                  </a:lnTo>
                  <a:lnTo>
                    <a:pt x="1786381" y="1101132"/>
                  </a:lnTo>
                  <a:lnTo>
                    <a:pt x="1751009" y="1123627"/>
                  </a:lnTo>
                  <a:lnTo>
                    <a:pt x="1710918" y="1137965"/>
                  </a:lnTo>
                  <a:lnTo>
                    <a:pt x="1667255" y="1143000"/>
                  </a:lnTo>
                  <a:lnTo>
                    <a:pt x="190500" y="1143000"/>
                  </a:lnTo>
                  <a:lnTo>
                    <a:pt x="146837" y="1137965"/>
                  </a:lnTo>
                  <a:lnTo>
                    <a:pt x="106746" y="1123627"/>
                  </a:lnTo>
                  <a:lnTo>
                    <a:pt x="71374" y="1101132"/>
                  </a:lnTo>
                  <a:lnTo>
                    <a:pt x="41867" y="1071625"/>
                  </a:lnTo>
                  <a:lnTo>
                    <a:pt x="19372" y="1036253"/>
                  </a:lnTo>
                  <a:lnTo>
                    <a:pt x="5034" y="996162"/>
                  </a:lnTo>
                  <a:lnTo>
                    <a:pt x="0" y="952500"/>
                  </a:lnTo>
                  <a:lnTo>
                    <a:pt x="0" y="190500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36880" y="563701"/>
            <a:ext cx="13826490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5" dirty="0">
                <a:latin typeface="Tahoma"/>
                <a:cs typeface="Tahoma"/>
              </a:rPr>
              <a:t>Apply</a:t>
            </a:r>
            <a:r>
              <a:rPr sz="4500" b="1" spc="-150" dirty="0">
                <a:latin typeface="Tahoma"/>
                <a:cs typeface="Tahoma"/>
              </a:rPr>
              <a:t> </a:t>
            </a:r>
            <a:r>
              <a:rPr sz="4500" b="1" spc="15" dirty="0">
                <a:latin typeface="Tahoma"/>
                <a:cs typeface="Tahoma"/>
              </a:rPr>
              <a:t>Asymptotic</a:t>
            </a:r>
            <a:r>
              <a:rPr sz="4500" b="1" spc="-150" dirty="0">
                <a:latin typeface="Tahoma"/>
                <a:cs typeface="Tahoma"/>
              </a:rPr>
              <a:t> </a:t>
            </a:r>
            <a:r>
              <a:rPr sz="4500" b="1" spc="45" dirty="0">
                <a:latin typeface="Tahoma"/>
                <a:cs typeface="Tahoma"/>
              </a:rPr>
              <a:t>Notations</a:t>
            </a:r>
            <a:r>
              <a:rPr sz="4500" b="1" spc="-150" dirty="0">
                <a:latin typeface="Tahoma"/>
                <a:cs typeface="Tahoma"/>
              </a:rPr>
              <a:t> </a:t>
            </a:r>
            <a:r>
              <a:rPr sz="4500" b="1" spc="40" dirty="0">
                <a:latin typeface="Tahoma"/>
                <a:cs typeface="Tahoma"/>
              </a:rPr>
              <a:t>in</a:t>
            </a:r>
            <a:r>
              <a:rPr sz="4500" b="1" spc="-140" dirty="0">
                <a:latin typeface="Tahoma"/>
                <a:cs typeface="Tahoma"/>
              </a:rPr>
              <a:t> </a:t>
            </a:r>
            <a:r>
              <a:rPr sz="4500" b="1" spc="45" dirty="0">
                <a:latin typeface="Tahoma"/>
                <a:cs typeface="Tahoma"/>
              </a:rPr>
              <a:t>the</a:t>
            </a:r>
            <a:r>
              <a:rPr sz="4500" b="1" spc="-135" dirty="0">
                <a:latin typeface="Tahoma"/>
                <a:cs typeface="Tahoma"/>
              </a:rPr>
              <a:t> </a:t>
            </a:r>
            <a:r>
              <a:rPr sz="4500" b="1" spc="-55" dirty="0">
                <a:latin typeface="Tahoma"/>
                <a:cs typeface="Tahoma"/>
              </a:rPr>
              <a:t>Case</a:t>
            </a:r>
            <a:r>
              <a:rPr sz="4500" b="1" spc="-170" dirty="0">
                <a:latin typeface="Tahoma"/>
                <a:cs typeface="Tahoma"/>
              </a:rPr>
              <a:t> </a:t>
            </a:r>
            <a:r>
              <a:rPr sz="4500" b="1" spc="-10" dirty="0">
                <a:latin typeface="Tahoma"/>
                <a:cs typeface="Tahoma"/>
              </a:rPr>
              <a:t>Analysis</a:t>
            </a:r>
            <a:endParaRPr sz="45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6127" y="1710457"/>
            <a:ext cx="11724005" cy="1576705"/>
          </a:xfrm>
          <a:prstGeom prst="rect">
            <a:avLst/>
          </a:prstGeom>
        </p:spPr>
        <p:txBody>
          <a:bodyPr vert="horz" wrap="square" lIns="0" tIns="20827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39"/>
              </a:spcBef>
            </a:pPr>
            <a:r>
              <a:rPr sz="3800" spc="-30" dirty="0">
                <a:latin typeface="Microsoft Sans Serif"/>
                <a:cs typeface="Microsoft Sans Serif"/>
              </a:rPr>
              <a:t>For</a:t>
            </a:r>
            <a:r>
              <a:rPr sz="3800" spc="-40" dirty="0">
                <a:latin typeface="Microsoft Sans Serif"/>
                <a:cs typeface="Microsoft Sans Serif"/>
              </a:rPr>
              <a:t> </a:t>
            </a:r>
            <a:r>
              <a:rPr sz="3800" spc="25" dirty="0">
                <a:latin typeface="Microsoft Sans Serif"/>
                <a:cs typeface="Microsoft Sans Serif"/>
              </a:rPr>
              <a:t>Liner</a:t>
            </a:r>
            <a:r>
              <a:rPr sz="3800" spc="-60" dirty="0">
                <a:latin typeface="Microsoft Sans Serif"/>
                <a:cs typeface="Microsoft Sans Serif"/>
              </a:rPr>
              <a:t> Search</a:t>
            </a:r>
            <a:endParaRPr sz="3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550"/>
              </a:spcBef>
              <a:tabLst>
                <a:tab pos="3899535" algn="l"/>
                <a:tab pos="5855970" algn="l"/>
              </a:tabLst>
            </a:pPr>
            <a:r>
              <a:rPr sz="3800" spc="40" dirty="0">
                <a:latin typeface="Microsoft Sans Serif"/>
                <a:cs typeface="Microsoft Sans Serif"/>
              </a:rPr>
              <a:t>Worst</a:t>
            </a:r>
            <a:r>
              <a:rPr sz="3800" spc="-35" dirty="0">
                <a:latin typeface="Microsoft Sans Serif"/>
                <a:cs typeface="Microsoft Sans Serif"/>
              </a:rPr>
              <a:t> </a:t>
            </a:r>
            <a:r>
              <a:rPr sz="3800" spc="-165" dirty="0">
                <a:latin typeface="Microsoft Sans Serif"/>
                <a:cs typeface="Microsoft Sans Serif"/>
              </a:rPr>
              <a:t>Case</a:t>
            </a:r>
            <a:r>
              <a:rPr sz="3800" spc="-15" dirty="0">
                <a:latin typeface="Microsoft Sans Serif"/>
                <a:cs typeface="Microsoft Sans Serif"/>
              </a:rPr>
              <a:t> </a:t>
            </a:r>
            <a:r>
              <a:rPr sz="3800" spc="-45" dirty="0">
                <a:latin typeface="Microsoft Sans Serif"/>
                <a:cs typeface="Microsoft Sans Serif"/>
              </a:rPr>
              <a:t>Time	</a:t>
            </a:r>
            <a:r>
              <a:rPr sz="3800" spc="-90" dirty="0">
                <a:latin typeface="Microsoft Sans Serif"/>
                <a:cs typeface="Microsoft Sans Serif"/>
              </a:rPr>
              <a:t>w(n)</a:t>
            </a:r>
            <a:r>
              <a:rPr sz="3800" spc="-10" dirty="0">
                <a:latin typeface="Microsoft Sans Serif"/>
                <a:cs typeface="Microsoft Sans Serif"/>
              </a:rPr>
              <a:t> </a:t>
            </a:r>
            <a:r>
              <a:rPr sz="3800" spc="-50" dirty="0">
                <a:latin typeface="Microsoft Sans Serif"/>
                <a:cs typeface="Microsoft Sans Serif"/>
              </a:rPr>
              <a:t>=</a:t>
            </a:r>
            <a:r>
              <a:rPr sz="3800" spc="-35" dirty="0">
                <a:latin typeface="Microsoft Sans Serif"/>
                <a:cs typeface="Microsoft Sans Serif"/>
              </a:rPr>
              <a:t> </a:t>
            </a:r>
            <a:r>
              <a:rPr sz="3800" spc="130" dirty="0">
                <a:latin typeface="Microsoft Sans Serif"/>
                <a:cs typeface="Microsoft Sans Serif"/>
              </a:rPr>
              <a:t>n	</a:t>
            </a:r>
            <a:r>
              <a:rPr sz="3800" spc="-20" dirty="0">
                <a:latin typeface="Microsoft Sans Serif"/>
                <a:cs typeface="Microsoft Sans Serif"/>
              </a:rPr>
              <a:t>(Representing</a:t>
            </a:r>
            <a:r>
              <a:rPr sz="3800" spc="-30" dirty="0">
                <a:latin typeface="Microsoft Sans Serif"/>
                <a:cs typeface="Microsoft Sans Serif"/>
              </a:rPr>
              <a:t> </a:t>
            </a:r>
            <a:r>
              <a:rPr sz="3800" spc="5" dirty="0">
                <a:latin typeface="Microsoft Sans Serif"/>
                <a:cs typeface="Microsoft Sans Serif"/>
              </a:rPr>
              <a:t>Linear</a:t>
            </a:r>
            <a:r>
              <a:rPr sz="3800" spc="-70" dirty="0">
                <a:latin typeface="Microsoft Sans Serif"/>
                <a:cs typeface="Microsoft Sans Serif"/>
              </a:rPr>
              <a:t> </a:t>
            </a:r>
            <a:r>
              <a:rPr sz="3800" spc="-170" dirty="0">
                <a:latin typeface="Microsoft Sans Serif"/>
                <a:cs typeface="Microsoft Sans Serif"/>
              </a:rPr>
              <a:t>Class)</a:t>
            </a:r>
            <a:endParaRPr sz="38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6696" y="3995420"/>
            <a:ext cx="5964555" cy="40005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4100" b="1" spc="10" dirty="0">
                <a:latin typeface="Arial"/>
                <a:cs typeface="Arial"/>
              </a:rPr>
              <a:t>Can</a:t>
            </a:r>
            <a:r>
              <a:rPr sz="4100" b="1" spc="-114" dirty="0">
                <a:latin typeface="Arial"/>
                <a:cs typeface="Arial"/>
              </a:rPr>
              <a:t> </a:t>
            </a:r>
            <a:r>
              <a:rPr sz="4100" b="1" spc="229" dirty="0">
                <a:latin typeface="Arial"/>
                <a:cs typeface="Arial"/>
              </a:rPr>
              <a:t>we</a:t>
            </a:r>
            <a:r>
              <a:rPr sz="4100" b="1" spc="-95" dirty="0">
                <a:latin typeface="Arial"/>
                <a:cs typeface="Arial"/>
              </a:rPr>
              <a:t> </a:t>
            </a:r>
            <a:r>
              <a:rPr sz="4100" b="1" spc="250" dirty="0">
                <a:latin typeface="Arial"/>
                <a:cs typeface="Arial"/>
              </a:rPr>
              <a:t>write</a:t>
            </a:r>
            <a:endParaRPr sz="4100">
              <a:latin typeface="Arial"/>
              <a:cs typeface="Arial"/>
            </a:endParaRPr>
          </a:p>
          <a:p>
            <a:pPr marL="939800">
              <a:lnSpc>
                <a:spcPct val="100000"/>
              </a:lnSpc>
              <a:spcBef>
                <a:spcPts val="3650"/>
              </a:spcBef>
            </a:pPr>
            <a:r>
              <a:rPr sz="4200" spc="-90" dirty="0">
                <a:latin typeface="Microsoft Sans Serif"/>
                <a:cs typeface="Microsoft Sans Serif"/>
              </a:rPr>
              <a:t>w(n)=</a:t>
            </a:r>
            <a:r>
              <a:rPr sz="4200" spc="-60" dirty="0">
                <a:latin typeface="Microsoft Sans Serif"/>
                <a:cs typeface="Microsoft Sans Serif"/>
              </a:rPr>
              <a:t> </a:t>
            </a:r>
            <a:r>
              <a:rPr sz="4200" spc="-114" dirty="0">
                <a:latin typeface="Microsoft Sans Serif"/>
                <a:cs typeface="Microsoft Sans Serif"/>
              </a:rPr>
              <a:t>O(n)</a:t>
            </a:r>
            <a:endParaRPr sz="4200">
              <a:latin typeface="Microsoft Sans Serif"/>
              <a:cs typeface="Microsoft Sans Serif"/>
            </a:endParaRPr>
          </a:p>
          <a:p>
            <a:pPr marL="939800" marR="30480">
              <a:lnSpc>
                <a:spcPct val="144900"/>
              </a:lnSpc>
              <a:spcBef>
                <a:spcPts val="1395"/>
              </a:spcBef>
              <a:tabLst>
                <a:tab pos="4707255" algn="l"/>
              </a:tabLst>
            </a:pPr>
            <a:r>
              <a:rPr sz="4200" spc="-90" dirty="0">
                <a:latin typeface="Microsoft Sans Serif"/>
                <a:cs typeface="Microsoft Sans Serif"/>
              </a:rPr>
              <a:t>w(n)=</a:t>
            </a:r>
            <a:r>
              <a:rPr sz="4200" spc="-35" dirty="0">
                <a:latin typeface="Microsoft Sans Serif"/>
                <a:cs typeface="Microsoft Sans Serif"/>
              </a:rPr>
              <a:t> </a:t>
            </a:r>
            <a:r>
              <a:rPr sz="4200" spc="-70" dirty="0">
                <a:latin typeface="Microsoft Sans Serif"/>
                <a:cs typeface="Microsoft Sans Serif"/>
              </a:rPr>
              <a:t>Omega(n) </a:t>
            </a:r>
            <a:r>
              <a:rPr sz="4200" spc="-65" dirty="0">
                <a:latin typeface="Microsoft Sans Serif"/>
                <a:cs typeface="Microsoft Sans Serif"/>
              </a:rPr>
              <a:t> </a:t>
            </a:r>
            <a:r>
              <a:rPr sz="4200" spc="-90" dirty="0">
                <a:latin typeface="Microsoft Sans Serif"/>
                <a:cs typeface="Microsoft Sans Serif"/>
              </a:rPr>
              <a:t>w(n)</a:t>
            </a:r>
            <a:r>
              <a:rPr sz="4200" spc="-100" dirty="0">
                <a:latin typeface="Microsoft Sans Serif"/>
                <a:cs typeface="Microsoft Sans Serif"/>
              </a:rPr>
              <a:t>=</a:t>
            </a:r>
            <a:r>
              <a:rPr sz="4200" spc="-25" dirty="0">
                <a:latin typeface="Microsoft Sans Serif"/>
                <a:cs typeface="Microsoft Sans Serif"/>
              </a:rPr>
              <a:t> </a:t>
            </a:r>
            <a:r>
              <a:rPr sz="4200" spc="-380" dirty="0">
                <a:latin typeface="Microsoft Sans Serif"/>
                <a:cs typeface="Microsoft Sans Serif"/>
              </a:rPr>
              <a:t>T</a:t>
            </a:r>
            <a:r>
              <a:rPr sz="4200" spc="55" dirty="0">
                <a:latin typeface="Microsoft Sans Serif"/>
                <a:cs typeface="Microsoft Sans Serif"/>
              </a:rPr>
              <a:t>het</a:t>
            </a:r>
            <a:r>
              <a:rPr sz="4200" spc="45" dirty="0">
                <a:latin typeface="Microsoft Sans Serif"/>
                <a:cs typeface="Microsoft Sans Serif"/>
              </a:rPr>
              <a:t>a</a:t>
            </a:r>
            <a:r>
              <a:rPr sz="4200" spc="-125" dirty="0">
                <a:latin typeface="Microsoft Sans Serif"/>
                <a:cs typeface="Microsoft Sans Serif"/>
              </a:rPr>
              <a:t>(n)</a:t>
            </a:r>
            <a:r>
              <a:rPr sz="4200" dirty="0">
                <a:latin typeface="Microsoft Sans Serif"/>
                <a:cs typeface="Microsoft Sans Serif"/>
              </a:rPr>
              <a:t>	</a:t>
            </a:r>
            <a:r>
              <a:rPr sz="8400" b="1" spc="-195" baseline="-45634" dirty="0">
                <a:latin typeface="Tahoma"/>
                <a:cs typeface="Tahoma"/>
              </a:rPr>
              <a:t>Yes</a:t>
            </a:r>
            <a:endParaRPr sz="8400" baseline="-45634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57692" y="3635095"/>
            <a:ext cx="4040504" cy="4774565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9539" indent="-117475">
              <a:lnSpc>
                <a:spcPct val="100000"/>
              </a:lnSpc>
              <a:spcBef>
                <a:spcPts val="880"/>
              </a:spcBef>
            </a:pPr>
            <a:r>
              <a:rPr sz="4100" b="1" spc="15" dirty="0">
                <a:latin typeface="Arial"/>
                <a:cs typeface="Arial"/>
              </a:rPr>
              <a:t>For</a:t>
            </a:r>
            <a:r>
              <a:rPr sz="4100" b="1" spc="-100" dirty="0">
                <a:latin typeface="Arial"/>
                <a:cs typeface="Arial"/>
              </a:rPr>
              <a:t> </a:t>
            </a:r>
            <a:r>
              <a:rPr sz="4100" b="1" spc="25" dirty="0">
                <a:latin typeface="Arial"/>
                <a:cs typeface="Arial"/>
              </a:rPr>
              <a:t>Best</a:t>
            </a:r>
            <a:r>
              <a:rPr sz="4100" b="1" spc="-130" dirty="0">
                <a:latin typeface="Arial"/>
                <a:cs typeface="Arial"/>
              </a:rPr>
              <a:t> </a:t>
            </a:r>
            <a:r>
              <a:rPr sz="4100" b="1" spc="-45" dirty="0">
                <a:latin typeface="Arial"/>
                <a:cs typeface="Arial"/>
              </a:rPr>
              <a:t>Case,</a:t>
            </a:r>
            <a:endParaRPr sz="4100">
              <a:latin typeface="Arial"/>
              <a:cs typeface="Arial"/>
            </a:endParaRPr>
          </a:p>
          <a:p>
            <a:pPr marL="129539">
              <a:lnSpc>
                <a:spcPct val="100000"/>
              </a:lnSpc>
              <a:spcBef>
                <a:spcPts val="780"/>
              </a:spcBef>
            </a:pPr>
            <a:r>
              <a:rPr sz="4100" b="1" spc="10" dirty="0">
                <a:latin typeface="Arial"/>
                <a:cs typeface="Arial"/>
              </a:rPr>
              <a:t>Can</a:t>
            </a:r>
            <a:r>
              <a:rPr sz="4100" b="1" spc="-114" dirty="0">
                <a:latin typeface="Arial"/>
                <a:cs typeface="Arial"/>
              </a:rPr>
              <a:t> </a:t>
            </a:r>
            <a:r>
              <a:rPr sz="4100" b="1" spc="229" dirty="0">
                <a:latin typeface="Arial"/>
                <a:cs typeface="Arial"/>
              </a:rPr>
              <a:t>we</a:t>
            </a:r>
            <a:r>
              <a:rPr sz="4100" b="1" spc="-95" dirty="0">
                <a:latin typeface="Arial"/>
                <a:cs typeface="Arial"/>
              </a:rPr>
              <a:t> </a:t>
            </a:r>
            <a:r>
              <a:rPr sz="4100" b="1" spc="250" dirty="0">
                <a:latin typeface="Arial"/>
                <a:cs typeface="Arial"/>
              </a:rPr>
              <a:t>write</a:t>
            </a:r>
            <a:endParaRPr sz="4100">
              <a:latin typeface="Arial"/>
              <a:cs typeface="Arial"/>
            </a:endParaRPr>
          </a:p>
          <a:p>
            <a:pPr marL="337185">
              <a:lnSpc>
                <a:spcPct val="100000"/>
              </a:lnSpc>
              <a:spcBef>
                <a:spcPts val="3550"/>
              </a:spcBef>
            </a:pPr>
            <a:r>
              <a:rPr sz="4200" spc="-60" dirty="0">
                <a:latin typeface="Microsoft Sans Serif"/>
                <a:cs typeface="Microsoft Sans Serif"/>
              </a:rPr>
              <a:t>b(n)=</a:t>
            </a:r>
            <a:r>
              <a:rPr sz="4200" spc="-65" dirty="0">
                <a:latin typeface="Microsoft Sans Serif"/>
                <a:cs typeface="Microsoft Sans Serif"/>
              </a:rPr>
              <a:t> </a:t>
            </a:r>
            <a:r>
              <a:rPr sz="4200" spc="-135" dirty="0">
                <a:latin typeface="Microsoft Sans Serif"/>
                <a:cs typeface="Microsoft Sans Serif"/>
              </a:rPr>
              <a:t>O(1)</a:t>
            </a:r>
            <a:endParaRPr sz="4200">
              <a:latin typeface="Microsoft Sans Serif"/>
              <a:cs typeface="Microsoft Sans Serif"/>
            </a:endParaRPr>
          </a:p>
          <a:p>
            <a:pPr marL="337185">
              <a:lnSpc>
                <a:spcPct val="100000"/>
              </a:lnSpc>
              <a:spcBef>
                <a:spcPts val="3660"/>
              </a:spcBef>
            </a:pPr>
            <a:r>
              <a:rPr sz="4200" spc="-60" dirty="0">
                <a:latin typeface="Microsoft Sans Serif"/>
                <a:cs typeface="Microsoft Sans Serif"/>
              </a:rPr>
              <a:t>b(n)=</a:t>
            </a:r>
            <a:r>
              <a:rPr sz="4200" spc="-105" dirty="0">
                <a:latin typeface="Microsoft Sans Serif"/>
                <a:cs typeface="Microsoft Sans Serif"/>
              </a:rPr>
              <a:t> </a:t>
            </a:r>
            <a:r>
              <a:rPr sz="4200" spc="-75" dirty="0">
                <a:latin typeface="Microsoft Sans Serif"/>
                <a:cs typeface="Microsoft Sans Serif"/>
              </a:rPr>
              <a:t>Omega(1)</a:t>
            </a:r>
            <a:endParaRPr sz="4200">
              <a:latin typeface="Microsoft Sans Serif"/>
              <a:cs typeface="Microsoft Sans Serif"/>
            </a:endParaRPr>
          </a:p>
          <a:p>
            <a:pPr marL="337185">
              <a:lnSpc>
                <a:spcPct val="100000"/>
              </a:lnSpc>
              <a:spcBef>
                <a:spcPts val="3660"/>
              </a:spcBef>
            </a:pPr>
            <a:r>
              <a:rPr sz="4200" spc="-60" dirty="0">
                <a:latin typeface="Microsoft Sans Serif"/>
                <a:cs typeface="Microsoft Sans Serif"/>
              </a:rPr>
              <a:t>b(n)=</a:t>
            </a:r>
            <a:r>
              <a:rPr sz="4200" spc="-65" dirty="0">
                <a:latin typeface="Microsoft Sans Serif"/>
                <a:cs typeface="Microsoft Sans Serif"/>
              </a:rPr>
              <a:t> </a:t>
            </a:r>
            <a:r>
              <a:rPr sz="4200" spc="-75" dirty="0">
                <a:latin typeface="Microsoft Sans Serif"/>
                <a:cs typeface="Microsoft Sans Serif"/>
              </a:rPr>
              <a:t>Theta(1)</a:t>
            </a:r>
            <a:endParaRPr sz="42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540752" y="3659123"/>
            <a:ext cx="236220" cy="5283835"/>
          </a:xfrm>
          <a:custGeom>
            <a:avLst/>
            <a:gdLst/>
            <a:ahLst/>
            <a:cxnLst/>
            <a:rect l="l" t="t" r="r" b="b"/>
            <a:pathLst>
              <a:path w="236220" h="5283834">
                <a:moveTo>
                  <a:pt x="94488" y="5052251"/>
                </a:moveTo>
                <a:lnTo>
                  <a:pt x="72116" y="5056762"/>
                </a:lnTo>
                <a:lnTo>
                  <a:pt x="34575" y="5082063"/>
                </a:lnTo>
                <a:lnTo>
                  <a:pt x="9274" y="5119604"/>
                </a:lnTo>
                <a:lnTo>
                  <a:pt x="0" y="5165598"/>
                </a:lnTo>
                <a:lnTo>
                  <a:pt x="9274" y="5211591"/>
                </a:lnTo>
                <a:lnTo>
                  <a:pt x="34575" y="5249132"/>
                </a:lnTo>
                <a:lnTo>
                  <a:pt x="72116" y="5274433"/>
                </a:lnTo>
                <a:lnTo>
                  <a:pt x="118109" y="5283708"/>
                </a:lnTo>
                <a:lnTo>
                  <a:pt x="164103" y="5274433"/>
                </a:lnTo>
                <a:lnTo>
                  <a:pt x="201644" y="5249132"/>
                </a:lnTo>
                <a:lnTo>
                  <a:pt x="226945" y="5211591"/>
                </a:lnTo>
                <a:lnTo>
                  <a:pt x="231456" y="5189220"/>
                </a:lnTo>
                <a:lnTo>
                  <a:pt x="118109" y="5189220"/>
                </a:lnTo>
                <a:lnTo>
                  <a:pt x="108900" y="5187368"/>
                </a:lnTo>
                <a:lnTo>
                  <a:pt x="101393" y="5182314"/>
                </a:lnTo>
                <a:lnTo>
                  <a:pt x="96339" y="5174807"/>
                </a:lnTo>
                <a:lnTo>
                  <a:pt x="94488" y="5165598"/>
                </a:lnTo>
                <a:lnTo>
                  <a:pt x="94488" y="5052251"/>
                </a:lnTo>
                <a:close/>
              </a:path>
              <a:path w="236220" h="5283834">
                <a:moveTo>
                  <a:pt x="118109" y="5047488"/>
                </a:moveTo>
                <a:lnTo>
                  <a:pt x="94488" y="5052251"/>
                </a:lnTo>
                <a:lnTo>
                  <a:pt x="94488" y="5165598"/>
                </a:lnTo>
                <a:lnTo>
                  <a:pt x="96339" y="5174807"/>
                </a:lnTo>
                <a:lnTo>
                  <a:pt x="101393" y="5182314"/>
                </a:lnTo>
                <a:lnTo>
                  <a:pt x="108900" y="5187368"/>
                </a:lnTo>
                <a:lnTo>
                  <a:pt x="118109" y="5189220"/>
                </a:lnTo>
                <a:lnTo>
                  <a:pt x="127319" y="5187368"/>
                </a:lnTo>
                <a:lnTo>
                  <a:pt x="134826" y="5182314"/>
                </a:lnTo>
                <a:lnTo>
                  <a:pt x="139880" y="5174807"/>
                </a:lnTo>
                <a:lnTo>
                  <a:pt x="141731" y="5165598"/>
                </a:lnTo>
                <a:lnTo>
                  <a:pt x="141731" y="5052251"/>
                </a:lnTo>
                <a:lnTo>
                  <a:pt x="118109" y="5047488"/>
                </a:lnTo>
                <a:close/>
              </a:path>
              <a:path w="236220" h="5283834">
                <a:moveTo>
                  <a:pt x="141732" y="5052251"/>
                </a:moveTo>
                <a:lnTo>
                  <a:pt x="141731" y="5165598"/>
                </a:lnTo>
                <a:lnTo>
                  <a:pt x="118109" y="5189220"/>
                </a:lnTo>
                <a:lnTo>
                  <a:pt x="231456" y="5189220"/>
                </a:lnTo>
                <a:lnTo>
                  <a:pt x="236220" y="5165598"/>
                </a:lnTo>
                <a:lnTo>
                  <a:pt x="226945" y="5119604"/>
                </a:lnTo>
                <a:lnTo>
                  <a:pt x="201644" y="5082063"/>
                </a:lnTo>
                <a:lnTo>
                  <a:pt x="164103" y="5056762"/>
                </a:lnTo>
                <a:lnTo>
                  <a:pt x="141732" y="5052251"/>
                </a:lnTo>
                <a:close/>
              </a:path>
              <a:path w="236220" h="5283834">
                <a:moveTo>
                  <a:pt x="94488" y="231456"/>
                </a:moveTo>
                <a:lnTo>
                  <a:pt x="94488" y="5052251"/>
                </a:lnTo>
                <a:lnTo>
                  <a:pt x="118109" y="5047488"/>
                </a:lnTo>
                <a:lnTo>
                  <a:pt x="141731" y="5047488"/>
                </a:lnTo>
                <a:lnTo>
                  <a:pt x="141731" y="236220"/>
                </a:lnTo>
                <a:lnTo>
                  <a:pt x="118109" y="236220"/>
                </a:lnTo>
                <a:lnTo>
                  <a:pt x="94488" y="231456"/>
                </a:lnTo>
                <a:close/>
              </a:path>
              <a:path w="236220" h="5283834">
                <a:moveTo>
                  <a:pt x="141731" y="5047488"/>
                </a:moveTo>
                <a:lnTo>
                  <a:pt x="118109" y="5047488"/>
                </a:lnTo>
                <a:lnTo>
                  <a:pt x="141732" y="5052251"/>
                </a:lnTo>
                <a:lnTo>
                  <a:pt x="141731" y="5047488"/>
                </a:lnTo>
                <a:close/>
              </a:path>
              <a:path w="236220" h="5283834">
                <a:moveTo>
                  <a:pt x="118109" y="94487"/>
                </a:moveTo>
                <a:lnTo>
                  <a:pt x="108900" y="96339"/>
                </a:lnTo>
                <a:lnTo>
                  <a:pt x="101393" y="101393"/>
                </a:lnTo>
                <a:lnTo>
                  <a:pt x="96339" y="108900"/>
                </a:lnTo>
                <a:lnTo>
                  <a:pt x="94488" y="118109"/>
                </a:lnTo>
                <a:lnTo>
                  <a:pt x="94488" y="231456"/>
                </a:lnTo>
                <a:lnTo>
                  <a:pt x="118109" y="236220"/>
                </a:lnTo>
                <a:lnTo>
                  <a:pt x="141731" y="231456"/>
                </a:lnTo>
                <a:lnTo>
                  <a:pt x="141731" y="118109"/>
                </a:lnTo>
                <a:lnTo>
                  <a:pt x="139880" y="108900"/>
                </a:lnTo>
                <a:lnTo>
                  <a:pt x="134826" y="101393"/>
                </a:lnTo>
                <a:lnTo>
                  <a:pt x="127319" y="96339"/>
                </a:lnTo>
                <a:lnTo>
                  <a:pt x="118109" y="94487"/>
                </a:lnTo>
                <a:close/>
              </a:path>
              <a:path w="236220" h="5283834">
                <a:moveTo>
                  <a:pt x="141731" y="231456"/>
                </a:moveTo>
                <a:lnTo>
                  <a:pt x="118109" y="236220"/>
                </a:lnTo>
                <a:lnTo>
                  <a:pt x="141731" y="236220"/>
                </a:lnTo>
                <a:lnTo>
                  <a:pt x="141731" y="231456"/>
                </a:lnTo>
                <a:close/>
              </a:path>
              <a:path w="236220" h="5283834">
                <a:moveTo>
                  <a:pt x="118109" y="0"/>
                </a:moveTo>
                <a:lnTo>
                  <a:pt x="72116" y="9274"/>
                </a:lnTo>
                <a:lnTo>
                  <a:pt x="34575" y="34575"/>
                </a:lnTo>
                <a:lnTo>
                  <a:pt x="9274" y="72116"/>
                </a:lnTo>
                <a:lnTo>
                  <a:pt x="0" y="118109"/>
                </a:lnTo>
                <a:lnTo>
                  <a:pt x="9274" y="164103"/>
                </a:lnTo>
                <a:lnTo>
                  <a:pt x="34575" y="201644"/>
                </a:lnTo>
                <a:lnTo>
                  <a:pt x="72116" y="226945"/>
                </a:lnTo>
                <a:lnTo>
                  <a:pt x="94488" y="231456"/>
                </a:lnTo>
                <a:lnTo>
                  <a:pt x="94488" y="118109"/>
                </a:lnTo>
                <a:lnTo>
                  <a:pt x="96339" y="108900"/>
                </a:lnTo>
                <a:lnTo>
                  <a:pt x="101393" y="101393"/>
                </a:lnTo>
                <a:lnTo>
                  <a:pt x="108900" y="96339"/>
                </a:lnTo>
                <a:lnTo>
                  <a:pt x="118109" y="94487"/>
                </a:lnTo>
                <a:lnTo>
                  <a:pt x="231456" y="94487"/>
                </a:lnTo>
                <a:lnTo>
                  <a:pt x="226945" y="72116"/>
                </a:lnTo>
                <a:lnTo>
                  <a:pt x="201644" y="34575"/>
                </a:lnTo>
                <a:lnTo>
                  <a:pt x="164103" y="9274"/>
                </a:lnTo>
                <a:lnTo>
                  <a:pt x="118109" y="0"/>
                </a:lnTo>
                <a:close/>
              </a:path>
              <a:path w="236220" h="5283834">
                <a:moveTo>
                  <a:pt x="231456" y="94487"/>
                </a:moveTo>
                <a:lnTo>
                  <a:pt x="118109" y="94487"/>
                </a:lnTo>
                <a:lnTo>
                  <a:pt x="127319" y="96339"/>
                </a:lnTo>
                <a:lnTo>
                  <a:pt x="134826" y="101393"/>
                </a:lnTo>
                <a:lnTo>
                  <a:pt x="139880" y="108900"/>
                </a:lnTo>
                <a:lnTo>
                  <a:pt x="141731" y="118109"/>
                </a:lnTo>
                <a:lnTo>
                  <a:pt x="141731" y="231456"/>
                </a:lnTo>
                <a:lnTo>
                  <a:pt x="164103" y="226945"/>
                </a:lnTo>
                <a:lnTo>
                  <a:pt x="201644" y="201644"/>
                </a:lnTo>
                <a:lnTo>
                  <a:pt x="226945" y="164103"/>
                </a:lnTo>
                <a:lnTo>
                  <a:pt x="236220" y="118109"/>
                </a:lnTo>
                <a:lnTo>
                  <a:pt x="231456" y="944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28675" y="8998407"/>
            <a:ext cx="16476980" cy="975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5" dirty="0">
                <a:latin typeface="Microsoft Sans Serif"/>
                <a:cs typeface="Microsoft Sans Serif"/>
              </a:rPr>
              <a:t>There</a:t>
            </a:r>
            <a:r>
              <a:rPr sz="2400" spc="-1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is </a:t>
            </a:r>
            <a:r>
              <a:rPr sz="2400" spc="125" dirty="0">
                <a:latin typeface="Microsoft Sans Serif"/>
                <a:cs typeface="Microsoft Sans Serif"/>
              </a:rPr>
              <a:t>no</a:t>
            </a:r>
            <a:r>
              <a:rPr sz="2400" spc="-10" dirty="0">
                <a:latin typeface="Microsoft Sans Serif"/>
                <a:cs typeface="Microsoft Sans Serif"/>
              </a:rPr>
              <a:t> </a:t>
            </a:r>
            <a:r>
              <a:rPr sz="2400" spc="85" dirty="0">
                <a:latin typeface="Microsoft Sans Serif"/>
                <a:cs typeface="Microsoft Sans Serif"/>
              </a:rPr>
              <a:t>standard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80" dirty="0">
                <a:latin typeface="Microsoft Sans Serif"/>
                <a:cs typeface="Microsoft Sans Serif"/>
              </a:rPr>
              <a:t>fixed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spc="75" dirty="0">
                <a:latin typeface="Microsoft Sans Serif"/>
                <a:cs typeface="Microsoft Sans Serif"/>
              </a:rPr>
              <a:t>asymptotic</a:t>
            </a:r>
            <a:r>
              <a:rPr sz="2400" spc="-5" dirty="0">
                <a:latin typeface="Microsoft Sans Serif"/>
                <a:cs typeface="Microsoft Sans Serif"/>
              </a:rPr>
              <a:t> </a:t>
            </a:r>
            <a:r>
              <a:rPr sz="2400" spc="95" dirty="0">
                <a:latin typeface="Microsoft Sans Serif"/>
                <a:cs typeface="Microsoft Sans Serif"/>
              </a:rPr>
              <a:t>notations</a:t>
            </a:r>
            <a:r>
              <a:rPr sz="2400" spc="-5" dirty="0">
                <a:latin typeface="Microsoft Sans Serif"/>
                <a:cs typeface="Microsoft Sans Serif"/>
              </a:rPr>
              <a:t> </a:t>
            </a:r>
            <a:r>
              <a:rPr sz="2400" spc="145" dirty="0">
                <a:latin typeface="Microsoft Sans Serif"/>
                <a:cs typeface="Microsoft Sans Serif"/>
              </a:rPr>
              <a:t>to</a:t>
            </a:r>
            <a:r>
              <a:rPr sz="2400" spc="-5" dirty="0">
                <a:latin typeface="Microsoft Sans Serif"/>
                <a:cs typeface="Microsoft Sans Serif"/>
              </a:rPr>
              <a:t> </a:t>
            </a:r>
            <a:r>
              <a:rPr sz="2400" spc="80" dirty="0">
                <a:latin typeface="Microsoft Sans Serif"/>
                <a:cs typeface="Microsoft Sans Serif"/>
              </a:rPr>
              <a:t>represent</a:t>
            </a:r>
            <a:r>
              <a:rPr sz="2400" dirty="0">
                <a:latin typeface="Microsoft Sans Serif"/>
                <a:cs typeface="Microsoft Sans Serif"/>
              </a:rPr>
              <a:t> </a:t>
            </a:r>
            <a:r>
              <a:rPr sz="2400" spc="105" dirty="0">
                <a:latin typeface="Microsoft Sans Serif"/>
                <a:cs typeface="Microsoft Sans Serif"/>
              </a:rPr>
              <a:t>the</a:t>
            </a:r>
            <a:r>
              <a:rPr sz="2400" spc="-5" dirty="0">
                <a:latin typeface="Microsoft Sans Serif"/>
                <a:cs typeface="Microsoft Sans Serif"/>
              </a:rPr>
              <a:t> </a:t>
            </a:r>
            <a:r>
              <a:rPr sz="2400" spc="45" dirty="0">
                <a:latin typeface="Microsoft Sans Serif"/>
                <a:cs typeface="Microsoft Sans Serif"/>
              </a:rPr>
              <a:t>worst-case</a:t>
            </a:r>
            <a:r>
              <a:rPr sz="2400" spc="-5" dirty="0">
                <a:latin typeface="Microsoft Sans Serif"/>
                <a:cs typeface="Microsoft Sans Serif"/>
              </a:rPr>
              <a:t> </a:t>
            </a:r>
            <a:r>
              <a:rPr sz="2400" spc="145" dirty="0">
                <a:latin typeface="Microsoft Sans Serif"/>
                <a:cs typeface="Microsoft Sans Serif"/>
              </a:rPr>
              <a:t>or</a:t>
            </a:r>
            <a:r>
              <a:rPr sz="2400" spc="-20" dirty="0">
                <a:latin typeface="Microsoft Sans Serif"/>
                <a:cs typeface="Microsoft Sans Serif"/>
              </a:rPr>
              <a:t> </a:t>
            </a:r>
            <a:r>
              <a:rPr sz="2400" spc="65" dirty="0">
                <a:latin typeface="Microsoft Sans Serif"/>
                <a:cs typeface="Microsoft Sans Serif"/>
              </a:rPr>
              <a:t>best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35" dirty="0">
                <a:latin typeface="Microsoft Sans Serif"/>
                <a:cs typeface="Microsoft Sans Serif"/>
              </a:rPr>
              <a:t>case</a:t>
            </a:r>
            <a:r>
              <a:rPr sz="2400" spc="-5" dirty="0">
                <a:latin typeface="Microsoft Sans Serif"/>
                <a:cs typeface="Microsoft Sans Serif"/>
              </a:rPr>
              <a:t> </a:t>
            </a:r>
            <a:r>
              <a:rPr sz="2400" spc="145" dirty="0">
                <a:latin typeface="Microsoft Sans Serif"/>
                <a:cs typeface="Microsoft Sans Serif"/>
              </a:rPr>
              <a:t>or</a:t>
            </a:r>
            <a:r>
              <a:rPr sz="2400" spc="-20" dirty="0">
                <a:latin typeface="Microsoft Sans Serif"/>
                <a:cs typeface="Microsoft Sans Serif"/>
              </a:rPr>
              <a:t> </a:t>
            </a:r>
            <a:r>
              <a:rPr sz="2400" spc="20" dirty="0">
                <a:latin typeface="Microsoft Sans Serif"/>
                <a:cs typeface="Microsoft Sans Serif"/>
              </a:rPr>
              <a:t>average</a:t>
            </a:r>
            <a:r>
              <a:rPr sz="2400" spc="-5" dirty="0">
                <a:latin typeface="Microsoft Sans Serif"/>
                <a:cs typeface="Microsoft Sans Serif"/>
              </a:rPr>
              <a:t> </a:t>
            </a:r>
            <a:r>
              <a:rPr sz="2400" spc="-35" dirty="0">
                <a:latin typeface="Microsoft Sans Serif"/>
                <a:cs typeface="Microsoft Sans Serif"/>
              </a:rPr>
              <a:t>case</a:t>
            </a:r>
            <a:r>
              <a:rPr sz="2400" spc="15" dirty="0">
                <a:latin typeface="Microsoft Sans Serif"/>
                <a:cs typeface="Microsoft Sans Serif"/>
              </a:rPr>
              <a:t> analysis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130" dirty="0">
                <a:latin typeface="Microsoft Sans Serif"/>
                <a:cs typeface="Microsoft Sans Serif"/>
              </a:rPr>
              <a:t>of</a:t>
            </a:r>
            <a:endParaRPr sz="2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714"/>
              </a:spcBef>
            </a:pPr>
            <a:r>
              <a:rPr sz="2400" spc="85" dirty="0">
                <a:latin typeface="Microsoft Sans Serif"/>
                <a:cs typeface="Microsoft Sans Serif"/>
              </a:rPr>
              <a:t>algorithms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258299"/>
            <a:ext cx="18288000" cy="1028700"/>
          </a:xfrm>
          <a:custGeom>
            <a:avLst/>
            <a:gdLst/>
            <a:ahLst/>
            <a:cxnLst/>
            <a:rect l="l" t="t" r="r" b="b"/>
            <a:pathLst>
              <a:path w="18288000" h="1028700">
                <a:moveTo>
                  <a:pt x="18288000" y="0"/>
                </a:moveTo>
                <a:lnTo>
                  <a:pt x="0" y="0"/>
                </a:lnTo>
                <a:lnTo>
                  <a:pt x="0" y="1028700"/>
                </a:lnTo>
                <a:lnTo>
                  <a:pt x="18288000" y="10287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9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11556" y="4317491"/>
            <a:ext cx="4668011" cy="260756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24687" y="579882"/>
            <a:ext cx="8511540" cy="833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300" b="1" spc="-65" dirty="0">
                <a:latin typeface="Arial"/>
                <a:cs typeface="Arial"/>
              </a:rPr>
              <a:t>To</a:t>
            </a:r>
            <a:r>
              <a:rPr sz="5300" b="1" spc="-140" dirty="0">
                <a:latin typeface="Arial"/>
                <a:cs typeface="Arial"/>
              </a:rPr>
              <a:t> </a:t>
            </a:r>
            <a:r>
              <a:rPr sz="5300" b="1" spc="75" dirty="0">
                <a:latin typeface="Arial"/>
                <a:cs typeface="Arial"/>
              </a:rPr>
              <a:t>ease</a:t>
            </a:r>
            <a:r>
              <a:rPr sz="5300" b="1" spc="-145" dirty="0">
                <a:latin typeface="Arial"/>
                <a:cs typeface="Arial"/>
              </a:rPr>
              <a:t> </a:t>
            </a:r>
            <a:r>
              <a:rPr sz="5300" b="1" spc="165" dirty="0">
                <a:latin typeface="Arial"/>
                <a:cs typeface="Arial"/>
              </a:rPr>
              <a:t>of</a:t>
            </a:r>
            <a:r>
              <a:rPr sz="5300" b="1" spc="-140" dirty="0">
                <a:latin typeface="Arial"/>
                <a:cs typeface="Arial"/>
              </a:rPr>
              <a:t> </a:t>
            </a:r>
            <a:r>
              <a:rPr sz="5300" b="1" spc="160" dirty="0">
                <a:latin typeface="Arial"/>
                <a:cs typeface="Arial"/>
              </a:rPr>
              <a:t>understanding</a:t>
            </a:r>
            <a:endParaRPr sz="5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8591" y="2228799"/>
            <a:ext cx="17608550" cy="6423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5134" indent="-433070">
              <a:lnSpc>
                <a:spcPct val="100000"/>
              </a:lnSpc>
              <a:spcBef>
                <a:spcPts val="100"/>
              </a:spcBef>
              <a:buChar char="•"/>
              <a:tabLst>
                <a:tab pos="445134" algn="l"/>
                <a:tab pos="445770" algn="l"/>
              </a:tabLst>
            </a:pPr>
            <a:r>
              <a:rPr sz="3600" spc="110" dirty="0">
                <a:latin typeface="Microsoft Sans Serif"/>
                <a:cs typeface="Microsoft Sans Serif"/>
              </a:rPr>
              <a:t>Worst</a:t>
            </a:r>
            <a:r>
              <a:rPr sz="3600" spc="-10" dirty="0">
                <a:latin typeface="Microsoft Sans Serif"/>
                <a:cs typeface="Microsoft Sans Serif"/>
              </a:rPr>
              <a:t> </a:t>
            </a:r>
            <a:r>
              <a:rPr sz="3600" spc="-100" dirty="0">
                <a:latin typeface="Microsoft Sans Serif"/>
                <a:cs typeface="Microsoft Sans Serif"/>
              </a:rPr>
              <a:t>Case</a:t>
            </a:r>
            <a:r>
              <a:rPr sz="3600" spc="-20" dirty="0">
                <a:latin typeface="Microsoft Sans Serif"/>
                <a:cs typeface="Microsoft Sans Serif"/>
              </a:rPr>
              <a:t> </a:t>
            </a:r>
            <a:r>
              <a:rPr sz="3600" spc="80" dirty="0">
                <a:latin typeface="Microsoft Sans Serif"/>
                <a:cs typeface="Microsoft Sans Serif"/>
              </a:rPr>
              <a:t>Timing</a:t>
            </a:r>
            <a:r>
              <a:rPr sz="3600" spc="-20" dirty="0">
                <a:latin typeface="Microsoft Sans Serif"/>
                <a:cs typeface="Microsoft Sans Serif"/>
              </a:rPr>
              <a:t> </a:t>
            </a:r>
            <a:r>
              <a:rPr sz="3600" spc="35" dirty="0">
                <a:latin typeface="Microsoft Sans Serif"/>
                <a:cs typeface="Microsoft Sans Serif"/>
              </a:rPr>
              <a:t>can</a:t>
            </a:r>
            <a:r>
              <a:rPr sz="3600" spc="-20" dirty="0">
                <a:latin typeface="Microsoft Sans Serif"/>
                <a:cs typeface="Microsoft Sans Serif"/>
              </a:rPr>
              <a:t> </a:t>
            </a:r>
            <a:r>
              <a:rPr sz="3600" spc="110" dirty="0">
                <a:latin typeface="Microsoft Sans Serif"/>
                <a:cs typeface="Microsoft Sans Serif"/>
              </a:rPr>
              <a:t>be</a:t>
            </a:r>
            <a:r>
              <a:rPr sz="3600" spc="-10" dirty="0">
                <a:latin typeface="Microsoft Sans Serif"/>
                <a:cs typeface="Microsoft Sans Serif"/>
              </a:rPr>
              <a:t> </a:t>
            </a:r>
            <a:r>
              <a:rPr sz="3600" spc="120" dirty="0">
                <a:latin typeface="Microsoft Sans Serif"/>
                <a:cs typeface="Microsoft Sans Serif"/>
              </a:rPr>
              <a:t>represented</a:t>
            </a:r>
            <a:r>
              <a:rPr sz="3600" spc="20" dirty="0">
                <a:latin typeface="Microsoft Sans Serif"/>
                <a:cs typeface="Microsoft Sans Serif"/>
              </a:rPr>
              <a:t> </a:t>
            </a:r>
            <a:r>
              <a:rPr sz="3600" spc="-45" dirty="0">
                <a:latin typeface="Microsoft Sans Serif"/>
                <a:cs typeface="Microsoft Sans Serif"/>
              </a:rPr>
              <a:t>as</a:t>
            </a:r>
            <a:r>
              <a:rPr sz="3600" spc="-20" dirty="0">
                <a:latin typeface="Microsoft Sans Serif"/>
                <a:cs typeface="Microsoft Sans Serif"/>
              </a:rPr>
              <a:t> </a:t>
            </a:r>
            <a:r>
              <a:rPr sz="3600" spc="135" dirty="0">
                <a:latin typeface="Microsoft Sans Serif"/>
                <a:cs typeface="Microsoft Sans Serif"/>
              </a:rPr>
              <a:t>Upper</a:t>
            </a:r>
            <a:r>
              <a:rPr sz="3600" spc="-20" dirty="0">
                <a:latin typeface="Microsoft Sans Serif"/>
                <a:cs typeface="Microsoft Sans Serif"/>
              </a:rPr>
              <a:t> </a:t>
            </a:r>
            <a:r>
              <a:rPr sz="3600" spc="140" dirty="0">
                <a:latin typeface="Microsoft Sans Serif"/>
                <a:cs typeface="Microsoft Sans Serif"/>
              </a:rPr>
              <a:t>Bound</a:t>
            </a:r>
            <a:r>
              <a:rPr sz="3600" spc="-10" dirty="0">
                <a:latin typeface="Microsoft Sans Serif"/>
                <a:cs typeface="Microsoft Sans Serif"/>
              </a:rPr>
              <a:t> </a:t>
            </a:r>
            <a:r>
              <a:rPr sz="3600" spc="225" dirty="0">
                <a:latin typeface="Microsoft Sans Serif"/>
                <a:cs typeface="Microsoft Sans Serif"/>
              </a:rPr>
              <a:t>but</a:t>
            </a:r>
            <a:r>
              <a:rPr sz="3600" spc="-10" dirty="0">
                <a:latin typeface="Microsoft Sans Serif"/>
                <a:cs typeface="Microsoft Sans Serif"/>
              </a:rPr>
              <a:t> </a:t>
            </a:r>
            <a:r>
              <a:rPr sz="3600" spc="5" dirty="0">
                <a:latin typeface="Microsoft Sans Serif"/>
                <a:cs typeface="Microsoft Sans Serif"/>
              </a:rPr>
              <a:t>vice</a:t>
            </a:r>
            <a:r>
              <a:rPr sz="3600" spc="-20" dirty="0">
                <a:latin typeface="Microsoft Sans Serif"/>
                <a:cs typeface="Microsoft Sans Serif"/>
              </a:rPr>
              <a:t> </a:t>
            </a:r>
            <a:r>
              <a:rPr sz="3600" spc="35" dirty="0">
                <a:latin typeface="Microsoft Sans Serif"/>
                <a:cs typeface="Microsoft Sans Serif"/>
              </a:rPr>
              <a:t>versa</a:t>
            </a:r>
            <a:r>
              <a:rPr sz="3600" spc="-15" dirty="0">
                <a:latin typeface="Microsoft Sans Serif"/>
                <a:cs typeface="Microsoft Sans Serif"/>
              </a:rPr>
              <a:t> </a:t>
            </a:r>
            <a:r>
              <a:rPr sz="3600" dirty="0">
                <a:latin typeface="Microsoft Sans Serif"/>
                <a:cs typeface="Microsoft Sans Serif"/>
              </a:rPr>
              <a:t>is</a:t>
            </a:r>
            <a:r>
              <a:rPr sz="3600" spc="-15" dirty="0">
                <a:latin typeface="Microsoft Sans Serif"/>
                <a:cs typeface="Microsoft Sans Serif"/>
              </a:rPr>
              <a:t> </a:t>
            </a:r>
            <a:r>
              <a:rPr sz="3600" spc="215" dirty="0">
                <a:latin typeface="Microsoft Sans Serif"/>
                <a:cs typeface="Microsoft Sans Serif"/>
              </a:rPr>
              <a:t>not</a:t>
            </a:r>
            <a:r>
              <a:rPr sz="3600" spc="-5" dirty="0">
                <a:latin typeface="Microsoft Sans Serif"/>
                <a:cs typeface="Microsoft Sans Serif"/>
              </a:rPr>
              <a:t> </a:t>
            </a:r>
            <a:r>
              <a:rPr sz="3600" spc="185" dirty="0">
                <a:latin typeface="Microsoft Sans Serif"/>
                <a:cs typeface="Microsoft Sans Serif"/>
              </a:rPr>
              <a:t>true</a:t>
            </a:r>
            <a:endParaRPr sz="3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Font typeface="Microsoft Sans Serif"/>
              <a:buChar char="•"/>
            </a:pPr>
            <a:endParaRPr sz="4900">
              <a:latin typeface="Microsoft Sans Serif"/>
              <a:cs typeface="Microsoft Sans Serif"/>
            </a:endParaRPr>
          </a:p>
          <a:p>
            <a:pPr marL="109855">
              <a:lnSpc>
                <a:spcPct val="100000"/>
              </a:lnSpc>
              <a:spcBef>
                <a:spcPts val="3865"/>
              </a:spcBef>
            </a:pPr>
            <a:r>
              <a:rPr sz="4600" spc="130" dirty="0">
                <a:latin typeface="Microsoft Sans Serif"/>
                <a:cs typeface="Microsoft Sans Serif"/>
              </a:rPr>
              <a:t>In</a:t>
            </a:r>
            <a:r>
              <a:rPr sz="4600" spc="-40" dirty="0">
                <a:latin typeface="Microsoft Sans Serif"/>
                <a:cs typeface="Microsoft Sans Serif"/>
              </a:rPr>
              <a:t> </a:t>
            </a:r>
            <a:r>
              <a:rPr sz="4600" spc="145" dirty="0">
                <a:latin typeface="Microsoft Sans Serif"/>
                <a:cs typeface="Microsoft Sans Serif"/>
              </a:rPr>
              <a:t>this</a:t>
            </a:r>
            <a:r>
              <a:rPr sz="4600" spc="-35" dirty="0">
                <a:latin typeface="Microsoft Sans Serif"/>
                <a:cs typeface="Microsoft Sans Serif"/>
              </a:rPr>
              <a:t> </a:t>
            </a:r>
            <a:r>
              <a:rPr sz="4600" spc="105" dirty="0">
                <a:latin typeface="Microsoft Sans Serif"/>
                <a:cs typeface="Microsoft Sans Serif"/>
              </a:rPr>
              <a:t>subject</a:t>
            </a:r>
            <a:endParaRPr sz="4600">
              <a:latin typeface="Microsoft Sans Serif"/>
              <a:cs typeface="Microsoft Sans Serif"/>
            </a:endParaRPr>
          </a:p>
          <a:p>
            <a:pPr marL="219710">
              <a:lnSpc>
                <a:spcPct val="100000"/>
              </a:lnSpc>
              <a:spcBef>
                <a:spcPts val="1805"/>
              </a:spcBef>
            </a:pPr>
            <a:r>
              <a:rPr sz="3300" spc="90" dirty="0">
                <a:latin typeface="Microsoft Sans Serif"/>
                <a:cs typeface="Microsoft Sans Serif"/>
              </a:rPr>
              <a:t>(depend</a:t>
            </a:r>
            <a:r>
              <a:rPr sz="3300" spc="-20" dirty="0">
                <a:latin typeface="Microsoft Sans Serif"/>
                <a:cs typeface="Microsoft Sans Serif"/>
              </a:rPr>
              <a:t> </a:t>
            </a:r>
            <a:r>
              <a:rPr sz="3300" spc="170" dirty="0">
                <a:latin typeface="Microsoft Sans Serif"/>
                <a:cs typeface="Microsoft Sans Serif"/>
              </a:rPr>
              <a:t>on</a:t>
            </a:r>
            <a:r>
              <a:rPr sz="3300" spc="-20" dirty="0">
                <a:latin typeface="Microsoft Sans Serif"/>
                <a:cs typeface="Microsoft Sans Serif"/>
              </a:rPr>
              <a:t> </a:t>
            </a:r>
            <a:r>
              <a:rPr sz="3300" spc="145" dirty="0">
                <a:latin typeface="Microsoft Sans Serif"/>
                <a:cs typeface="Microsoft Sans Serif"/>
              </a:rPr>
              <a:t>the</a:t>
            </a:r>
            <a:r>
              <a:rPr sz="3300" spc="-20" dirty="0">
                <a:latin typeface="Microsoft Sans Serif"/>
                <a:cs typeface="Microsoft Sans Serif"/>
              </a:rPr>
              <a:t> </a:t>
            </a:r>
            <a:r>
              <a:rPr sz="3300" spc="105" dirty="0">
                <a:latin typeface="Microsoft Sans Serif"/>
                <a:cs typeface="Microsoft Sans Serif"/>
              </a:rPr>
              <a:t>data</a:t>
            </a:r>
            <a:r>
              <a:rPr sz="3300" spc="-15" dirty="0">
                <a:latin typeface="Microsoft Sans Serif"/>
                <a:cs typeface="Microsoft Sans Serif"/>
              </a:rPr>
              <a:t> </a:t>
            </a:r>
            <a:r>
              <a:rPr sz="3300" spc="130" dirty="0">
                <a:latin typeface="Microsoft Sans Serif"/>
                <a:cs typeface="Microsoft Sans Serif"/>
              </a:rPr>
              <a:t>structure</a:t>
            </a:r>
            <a:r>
              <a:rPr sz="3300" spc="-10" dirty="0">
                <a:latin typeface="Microsoft Sans Serif"/>
                <a:cs typeface="Microsoft Sans Serif"/>
              </a:rPr>
              <a:t> </a:t>
            </a:r>
            <a:r>
              <a:rPr sz="3300" spc="35" dirty="0">
                <a:latin typeface="Microsoft Sans Serif"/>
                <a:cs typeface="Microsoft Sans Serif"/>
              </a:rPr>
              <a:t>used)</a:t>
            </a:r>
            <a:endParaRPr sz="33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4500">
              <a:latin typeface="Microsoft Sans Serif"/>
              <a:cs typeface="Microsoft Sans Serif"/>
            </a:endParaRPr>
          </a:p>
          <a:p>
            <a:pPr marL="974090" lvl="1" indent="-433705">
              <a:lnSpc>
                <a:spcPct val="100000"/>
              </a:lnSpc>
              <a:spcBef>
                <a:spcPts val="2550"/>
              </a:spcBef>
              <a:buChar char="•"/>
              <a:tabLst>
                <a:tab pos="974090" algn="l"/>
                <a:tab pos="974725" algn="l"/>
              </a:tabLst>
            </a:pPr>
            <a:r>
              <a:rPr sz="3600" spc="105" dirty="0">
                <a:latin typeface="Microsoft Sans Serif"/>
                <a:cs typeface="Microsoft Sans Serif"/>
              </a:rPr>
              <a:t>we</a:t>
            </a:r>
            <a:r>
              <a:rPr sz="3600" spc="-20" dirty="0">
                <a:latin typeface="Microsoft Sans Serif"/>
                <a:cs typeface="Microsoft Sans Serif"/>
              </a:rPr>
              <a:t> </a:t>
            </a:r>
            <a:r>
              <a:rPr sz="3600" spc="114" dirty="0">
                <a:latin typeface="Microsoft Sans Serif"/>
                <a:cs typeface="Microsoft Sans Serif"/>
              </a:rPr>
              <a:t>will</a:t>
            </a:r>
            <a:r>
              <a:rPr sz="3600" spc="-10" dirty="0">
                <a:latin typeface="Microsoft Sans Serif"/>
                <a:cs typeface="Microsoft Sans Serif"/>
              </a:rPr>
              <a:t> </a:t>
            </a:r>
            <a:r>
              <a:rPr sz="3600" spc="45" dirty="0">
                <a:latin typeface="Microsoft Sans Serif"/>
                <a:cs typeface="Microsoft Sans Serif"/>
              </a:rPr>
              <a:t>use</a:t>
            </a:r>
            <a:r>
              <a:rPr sz="3600" spc="-20" dirty="0">
                <a:latin typeface="Microsoft Sans Serif"/>
                <a:cs typeface="Microsoft Sans Serif"/>
              </a:rPr>
              <a:t> </a:t>
            </a:r>
            <a:r>
              <a:rPr sz="3600" spc="-5" dirty="0">
                <a:latin typeface="Microsoft Sans Serif"/>
                <a:cs typeface="Microsoft Sans Serif"/>
              </a:rPr>
              <a:t>Big</a:t>
            </a:r>
            <a:r>
              <a:rPr sz="3600" spc="-20" dirty="0">
                <a:latin typeface="Microsoft Sans Serif"/>
                <a:cs typeface="Microsoft Sans Serif"/>
              </a:rPr>
              <a:t> </a:t>
            </a:r>
            <a:r>
              <a:rPr sz="3600" dirty="0">
                <a:latin typeface="Microsoft Sans Serif"/>
                <a:cs typeface="Microsoft Sans Serif"/>
              </a:rPr>
              <a:t>O</a:t>
            </a:r>
            <a:r>
              <a:rPr sz="3600" spc="-10" dirty="0">
                <a:latin typeface="Microsoft Sans Serif"/>
                <a:cs typeface="Microsoft Sans Serif"/>
              </a:rPr>
              <a:t> </a:t>
            </a:r>
            <a:r>
              <a:rPr sz="3600" spc="215" dirty="0">
                <a:latin typeface="Microsoft Sans Serif"/>
                <a:cs typeface="Microsoft Sans Serif"/>
              </a:rPr>
              <a:t>to</a:t>
            </a:r>
            <a:r>
              <a:rPr sz="3600" spc="-25" dirty="0">
                <a:latin typeface="Microsoft Sans Serif"/>
                <a:cs typeface="Microsoft Sans Serif"/>
              </a:rPr>
              <a:t> </a:t>
            </a:r>
            <a:r>
              <a:rPr sz="3600" spc="125" dirty="0">
                <a:latin typeface="Microsoft Sans Serif"/>
                <a:cs typeface="Microsoft Sans Serif"/>
              </a:rPr>
              <a:t>represent</a:t>
            </a:r>
            <a:r>
              <a:rPr sz="3600" spc="25" dirty="0">
                <a:latin typeface="Microsoft Sans Serif"/>
                <a:cs typeface="Microsoft Sans Serif"/>
              </a:rPr>
              <a:t> </a:t>
            </a:r>
            <a:r>
              <a:rPr sz="3600" spc="160" dirty="0">
                <a:latin typeface="Microsoft Sans Serif"/>
                <a:cs typeface="Microsoft Sans Serif"/>
              </a:rPr>
              <a:t>the</a:t>
            </a:r>
            <a:r>
              <a:rPr sz="3600" spc="-10" dirty="0">
                <a:latin typeface="Microsoft Sans Serif"/>
                <a:cs typeface="Microsoft Sans Serif"/>
              </a:rPr>
              <a:t> </a:t>
            </a:r>
            <a:r>
              <a:rPr sz="3600" spc="10" dirty="0">
                <a:latin typeface="Microsoft Sans Serif"/>
                <a:cs typeface="Microsoft Sans Serif"/>
              </a:rPr>
              <a:t>Worst-Case</a:t>
            </a:r>
            <a:r>
              <a:rPr sz="3600" dirty="0">
                <a:latin typeface="Microsoft Sans Serif"/>
                <a:cs typeface="Microsoft Sans Serif"/>
              </a:rPr>
              <a:t> </a:t>
            </a:r>
            <a:r>
              <a:rPr sz="3600" spc="75" dirty="0">
                <a:latin typeface="Microsoft Sans Serif"/>
                <a:cs typeface="Microsoft Sans Serif"/>
              </a:rPr>
              <a:t>Timing</a:t>
            </a:r>
            <a:endParaRPr sz="3600">
              <a:latin typeface="Microsoft Sans Serif"/>
              <a:cs typeface="Microsoft Sans Serif"/>
            </a:endParaRPr>
          </a:p>
          <a:p>
            <a:pPr marL="974090" lvl="1" indent="-433705">
              <a:lnSpc>
                <a:spcPct val="100000"/>
              </a:lnSpc>
              <a:spcBef>
                <a:spcPts val="2375"/>
              </a:spcBef>
              <a:buChar char="•"/>
              <a:tabLst>
                <a:tab pos="974090" algn="l"/>
                <a:tab pos="974725" algn="l"/>
              </a:tabLst>
            </a:pPr>
            <a:r>
              <a:rPr sz="3600" spc="-5" dirty="0">
                <a:latin typeface="Microsoft Sans Serif"/>
                <a:cs typeface="Microsoft Sans Serif"/>
              </a:rPr>
              <a:t>Big</a:t>
            </a:r>
            <a:r>
              <a:rPr sz="3600" spc="-20" dirty="0">
                <a:latin typeface="Microsoft Sans Serif"/>
                <a:cs typeface="Microsoft Sans Serif"/>
              </a:rPr>
              <a:t> </a:t>
            </a:r>
            <a:r>
              <a:rPr sz="3600" spc="65" dirty="0">
                <a:latin typeface="Microsoft Sans Serif"/>
                <a:cs typeface="Microsoft Sans Serif"/>
              </a:rPr>
              <a:t>Omega</a:t>
            </a:r>
            <a:r>
              <a:rPr sz="3600" spc="-25" dirty="0">
                <a:latin typeface="Microsoft Sans Serif"/>
                <a:cs typeface="Microsoft Sans Serif"/>
              </a:rPr>
              <a:t> </a:t>
            </a:r>
            <a:r>
              <a:rPr sz="3600" spc="220" dirty="0">
                <a:latin typeface="Microsoft Sans Serif"/>
                <a:cs typeface="Microsoft Sans Serif"/>
              </a:rPr>
              <a:t>for</a:t>
            </a:r>
            <a:r>
              <a:rPr sz="3600" spc="-15" dirty="0">
                <a:latin typeface="Microsoft Sans Serif"/>
                <a:cs typeface="Microsoft Sans Serif"/>
              </a:rPr>
              <a:t> </a:t>
            </a:r>
            <a:r>
              <a:rPr sz="3600" spc="160" dirty="0">
                <a:latin typeface="Microsoft Sans Serif"/>
                <a:cs typeface="Microsoft Sans Serif"/>
              </a:rPr>
              <a:t>the</a:t>
            </a:r>
            <a:r>
              <a:rPr sz="3600" spc="-30" dirty="0">
                <a:latin typeface="Microsoft Sans Serif"/>
                <a:cs typeface="Microsoft Sans Serif"/>
              </a:rPr>
              <a:t> </a:t>
            </a:r>
            <a:r>
              <a:rPr sz="3600" spc="30" dirty="0">
                <a:latin typeface="Microsoft Sans Serif"/>
                <a:cs typeface="Microsoft Sans Serif"/>
              </a:rPr>
              <a:t>Best</a:t>
            </a:r>
            <a:r>
              <a:rPr sz="3600" spc="-15" dirty="0">
                <a:latin typeface="Microsoft Sans Serif"/>
                <a:cs typeface="Microsoft Sans Serif"/>
              </a:rPr>
              <a:t> </a:t>
            </a:r>
            <a:r>
              <a:rPr sz="3600" spc="-100" dirty="0">
                <a:latin typeface="Microsoft Sans Serif"/>
                <a:cs typeface="Microsoft Sans Serif"/>
              </a:rPr>
              <a:t>Case</a:t>
            </a:r>
            <a:endParaRPr sz="3600">
              <a:latin typeface="Microsoft Sans Serif"/>
              <a:cs typeface="Microsoft Sans Serif"/>
            </a:endParaRPr>
          </a:p>
          <a:p>
            <a:pPr marL="974090" lvl="1" indent="-433705">
              <a:lnSpc>
                <a:spcPct val="100000"/>
              </a:lnSpc>
              <a:spcBef>
                <a:spcPts val="2380"/>
              </a:spcBef>
              <a:buChar char="•"/>
              <a:tabLst>
                <a:tab pos="974090" algn="l"/>
                <a:tab pos="974725" algn="l"/>
              </a:tabLst>
            </a:pPr>
            <a:r>
              <a:rPr sz="3600" spc="50" dirty="0">
                <a:latin typeface="Microsoft Sans Serif"/>
                <a:cs typeface="Microsoft Sans Serif"/>
              </a:rPr>
              <a:t>Theta</a:t>
            </a:r>
            <a:r>
              <a:rPr sz="3600" spc="-35" dirty="0">
                <a:latin typeface="Microsoft Sans Serif"/>
                <a:cs typeface="Microsoft Sans Serif"/>
              </a:rPr>
              <a:t> </a:t>
            </a:r>
            <a:r>
              <a:rPr sz="3600" spc="220" dirty="0">
                <a:latin typeface="Microsoft Sans Serif"/>
                <a:cs typeface="Microsoft Sans Serif"/>
              </a:rPr>
              <a:t>for</a:t>
            </a:r>
            <a:r>
              <a:rPr sz="3600" spc="-30" dirty="0">
                <a:latin typeface="Microsoft Sans Serif"/>
                <a:cs typeface="Microsoft Sans Serif"/>
              </a:rPr>
              <a:t> </a:t>
            </a:r>
            <a:r>
              <a:rPr sz="3600" spc="160" dirty="0">
                <a:latin typeface="Microsoft Sans Serif"/>
                <a:cs typeface="Microsoft Sans Serif"/>
              </a:rPr>
              <a:t>the</a:t>
            </a:r>
            <a:r>
              <a:rPr sz="3600" spc="-5" dirty="0">
                <a:latin typeface="Microsoft Sans Serif"/>
                <a:cs typeface="Microsoft Sans Serif"/>
              </a:rPr>
              <a:t> </a:t>
            </a:r>
            <a:r>
              <a:rPr sz="3600" spc="15" dirty="0">
                <a:latin typeface="Microsoft Sans Serif"/>
                <a:cs typeface="Microsoft Sans Serif"/>
              </a:rPr>
              <a:t>Average</a:t>
            </a:r>
            <a:r>
              <a:rPr sz="3600" spc="-15" dirty="0">
                <a:latin typeface="Microsoft Sans Serif"/>
                <a:cs typeface="Microsoft Sans Serif"/>
              </a:rPr>
              <a:t> </a:t>
            </a:r>
            <a:r>
              <a:rPr sz="3600" spc="-45" dirty="0">
                <a:latin typeface="Microsoft Sans Serif"/>
                <a:cs typeface="Microsoft Sans Serif"/>
              </a:rPr>
              <a:t>case</a:t>
            </a:r>
            <a:endParaRPr sz="3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766047"/>
            <a:ext cx="18288000" cy="1521460"/>
          </a:xfrm>
          <a:custGeom>
            <a:avLst/>
            <a:gdLst/>
            <a:ahLst/>
            <a:cxnLst/>
            <a:rect l="l" t="t" r="r" b="b"/>
            <a:pathLst>
              <a:path w="18288000" h="1521459">
                <a:moveTo>
                  <a:pt x="18288000" y="0"/>
                </a:moveTo>
                <a:lnTo>
                  <a:pt x="0" y="0"/>
                </a:lnTo>
                <a:lnTo>
                  <a:pt x="0" y="1520952"/>
                </a:lnTo>
                <a:lnTo>
                  <a:pt x="18288000" y="1520952"/>
                </a:lnTo>
                <a:lnTo>
                  <a:pt x="18288000" y="0"/>
                </a:lnTo>
                <a:close/>
              </a:path>
            </a:pathLst>
          </a:custGeom>
          <a:solidFill>
            <a:srgbClr val="D1A2E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075" y="2851404"/>
            <a:ext cx="4221480" cy="4887468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2167616" y="2234945"/>
            <a:ext cx="47625" cy="4293235"/>
          </a:xfrm>
          <a:custGeom>
            <a:avLst/>
            <a:gdLst/>
            <a:ahLst/>
            <a:cxnLst/>
            <a:rect l="l" t="t" r="r" b="b"/>
            <a:pathLst>
              <a:path w="47625" h="4293234">
                <a:moveTo>
                  <a:pt x="47244" y="0"/>
                </a:moveTo>
                <a:lnTo>
                  <a:pt x="0" y="0"/>
                </a:lnTo>
                <a:lnTo>
                  <a:pt x="0" y="4293108"/>
                </a:lnTo>
                <a:lnTo>
                  <a:pt x="47244" y="4293108"/>
                </a:lnTo>
                <a:lnTo>
                  <a:pt x="472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58511" y="1888235"/>
            <a:ext cx="6684264" cy="570280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35855" y="453643"/>
            <a:ext cx="6768465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2.</a:t>
            </a:r>
            <a:r>
              <a:rPr spc="50" dirty="0"/>
              <a:t> </a:t>
            </a:r>
            <a:r>
              <a:rPr spc="-15" dirty="0"/>
              <a:t>Binary</a:t>
            </a:r>
            <a:r>
              <a:rPr spc="20" dirty="0"/>
              <a:t> </a:t>
            </a:r>
            <a:r>
              <a:rPr spc="-5" dirty="0"/>
              <a:t>Search</a:t>
            </a:r>
            <a:r>
              <a:rPr spc="-70" dirty="0"/>
              <a:t> </a:t>
            </a:r>
            <a:r>
              <a:rPr spc="-55" dirty="0"/>
              <a:t>Tree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532621" y="7676463"/>
            <a:ext cx="7270750" cy="772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b="1" spc="15" dirty="0">
                <a:latin typeface="Arial"/>
                <a:cs typeface="Arial"/>
              </a:rPr>
              <a:t>For</a:t>
            </a:r>
            <a:r>
              <a:rPr sz="4900" b="1" spc="-110" dirty="0">
                <a:latin typeface="Arial"/>
                <a:cs typeface="Arial"/>
              </a:rPr>
              <a:t> </a:t>
            </a:r>
            <a:r>
              <a:rPr sz="4900" b="1" spc="225" dirty="0">
                <a:latin typeface="Arial"/>
                <a:cs typeface="Arial"/>
              </a:rPr>
              <a:t>n</a:t>
            </a:r>
            <a:r>
              <a:rPr sz="4900" b="1" spc="-95" dirty="0">
                <a:latin typeface="Arial"/>
                <a:cs typeface="Arial"/>
              </a:rPr>
              <a:t> </a:t>
            </a:r>
            <a:r>
              <a:rPr sz="4900" b="1" spc="175" dirty="0">
                <a:latin typeface="Arial"/>
                <a:cs typeface="Arial"/>
              </a:rPr>
              <a:t>elements,</a:t>
            </a:r>
            <a:r>
              <a:rPr sz="4900" b="1" spc="-70" dirty="0">
                <a:latin typeface="Arial"/>
                <a:cs typeface="Arial"/>
              </a:rPr>
              <a:t> </a:t>
            </a:r>
            <a:r>
              <a:rPr sz="4900" b="1" spc="75" dirty="0">
                <a:latin typeface="Arial"/>
                <a:cs typeface="Arial"/>
              </a:rPr>
              <a:t>h=</a:t>
            </a:r>
            <a:r>
              <a:rPr sz="4900" b="1" spc="-105" dirty="0">
                <a:latin typeface="Arial"/>
                <a:cs typeface="Arial"/>
              </a:rPr>
              <a:t> </a:t>
            </a:r>
            <a:r>
              <a:rPr sz="4900" b="1" spc="40" dirty="0">
                <a:latin typeface="Arial"/>
                <a:cs typeface="Arial"/>
              </a:rPr>
              <a:t>logn</a:t>
            </a:r>
            <a:endParaRPr sz="4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639291" y="3103385"/>
            <a:ext cx="4293235" cy="2463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7700"/>
              </a:lnSpc>
              <a:spcBef>
                <a:spcPts val="95"/>
              </a:spcBef>
            </a:pPr>
            <a:r>
              <a:rPr sz="3400" spc="-40" dirty="0">
                <a:latin typeface="Microsoft Sans Serif"/>
                <a:cs typeface="Microsoft Sans Serif"/>
              </a:rPr>
              <a:t>Searching </a:t>
            </a:r>
            <a:r>
              <a:rPr sz="3400" spc="-95" dirty="0">
                <a:latin typeface="Microsoft Sans Serif"/>
                <a:cs typeface="Microsoft Sans Serif"/>
              </a:rPr>
              <a:t>a</a:t>
            </a:r>
            <a:r>
              <a:rPr sz="3400" spc="-35" dirty="0">
                <a:latin typeface="Microsoft Sans Serif"/>
                <a:cs typeface="Microsoft Sans Serif"/>
              </a:rPr>
              <a:t> </a:t>
            </a:r>
            <a:r>
              <a:rPr sz="3400" spc="45" dirty="0">
                <a:latin typeface="Microsoft Sans Serif"/>
                <a:cs typeface="Microsoft Sans Serif"/>
              </a:rPr>
              <a:t>8</a:t>
            </a:r>
            <a:r>
              <a:rPr sz="3400" spc="-40" dirty="0">
                <a:latin typeface="Microsoft Sans Serif"/>
                <a:cs typeface="Microsoft Sans Serif"/>
              </a:rPr>
              <a:t> </a:t>
            </a:r>
            <a:r>
              <a:rPr sz="3400" spc="110" dirty="0">
                <a:latin typeface="Microsoft Sans Serif"/>
                <a:cs typeface="Microsoft Sans Serif"/>
              </a:rPr>
              <a:t>number </a:t>
            </a:r>
            <a:r>
              <a:rPr sz="3400" spc="-890" dirty="0">
                <a:latin typeface="Microsoft Sans Serif"/>
                <a:cs typeface="Microsoft Sans Serif"/>
              </a:rPr>
              <a:t> </a:t>
            </a:r>
            <a:r>
              <a:rPr sz="3400" spc="50" dirty="0">
                <a:latin typeface="Microsoft Sans Serif"/>
                <a:cs typeface="Microsoft Sans Serif"/>
              </a:rPr>
              <a:t>element in </a:t>
            </a:r>
            <a:r>
              <a:rPr sz="3400" spc="-95" dirty="0">
                <a:latin typeface="Microsoft Sans Serif"/>
                <a:cs typeface="Microsoft Sans Serif"/>
              </a:rPr>
              <a:t>a </a:t>
            </a:r>
            <a:r>
              <a:rPr sz="3400" spc="20" dirty="0">
                <a:latin typeface="Microsoft Sans Serif"/>
                <a:cs typeface="Microsoft Sans Serif"/>
              </a:rPr>
              <a:t>tree, </a:t>
            </a:r>
            <a:r>
              <a:rPr sz="3400" spc="25" dirty="0">
                <a:latin typeface="Microsoft Sans Serif"/>
                <a:cs typeface="Microsoft Sans Serif"/>
              </a:rPr>
              <a:t> </a:t>
            </a:r>
            <a:r>
              <a:rPr sz="3400" spc="50" dirty="0">
                <a:latin typeface="Microsoft Sans Serif"/>
                <a:cs typeface="Microsoft Sans Serif"/>
              </a:rPr>
              <a:t>requires </a:t>
            </a:r>
            <a:r>
              <a:rPr sz="3400" b="1" spc="45" dirty="0">
                <a:latin typeface="Arial"/>
                <a:cs typeface="Arial"/>
              </a:rPr>
              <a:t>3 </a:t>
            </a:r>
            <a:r>
              <a:rPr sz="3400" b="1" spc="50" dirty="0">
                <a:latin typeface="Arial"/>
                <a:cs typeface="Arial"/>
              </a:rPr>
              <a:t> </a:t>
            </a:r>
            <a:r>
              <a:rPr sz="3400" spc="25" dirty="0">
                <a:latin typeface="Microsoft Sans Serif"/>
                <a:cs typeface="Microsoft Sans Serif"/>
              </a:rPr>
              <a:t>comparisions</a:t>
            </a:r>
            <a:endParaRPr sz="34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656566" y="3875913"/>
            <a:ext cx="430530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200" spc="295" dirty="0">
                <a:latin typeface="Microsoft Sans Serif"/>
                <a:cs typeface="Microsoft Sans Serif"/>
              </a:rPr>
              <a:t>h</a:t>
            </a:r>
            <a:endParaRPr sz="5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766047"/>
            <a:ext cx="18288000" cy="1521460"/>
          </a:xfrm>
          <a:custGeom>
            <a:avLst/>
            <a:gdLst/>
            <a:ahLst/>
            <a:cxnLst/>
            <a:rect l="l" t="t" r="r" b="b"/>
            <a:pathLst>
              <a:path w="18288000" h="1521459">
                <a:moveTo>
                  <a:pt x="18288000" y="0"/>
                </a:moveTo>
                <a:lnTo>
                  <a:pt x="0" y="0"/>
                </a:lnTo>
                <a:lnTo>
                  <a:pt x="0" y="1520952"/>
                </a:lnTo>
                <a:lnTo>
                  <a:pt x="18288000" y="1520952"/>
                </a:lnTo>
                <a:lnTo>
                  <a:pt x="18288000" y="0"/>
                </a:lnTo>
                <a:close/>
              </a:path>
            </a:pathLst>
          </a:custGeom>
          <a:solidFill>
            <a:srgbClr val="D1A2E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27075" y="1888235"/>
            <a:ext cx="10233660" cy="5850890"/>
            <a:chOff x="227075" y="1888235"/>
            <a:chExt cx="10233660" cy="58508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075" y="2851403"/>
              <a:ext cx="4221480" cy="48874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48555" y="1888235"/>
              <a:ext cx="6012180" cy="512825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35855" y="453643"/>
            <a:ext cx="6768465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2.</a:t>
            </a:r>
            <a:r>
              <a:rPr spc="50" dirty="0"/>
              <a:t> </a:t>
            </a:r>
            <a:r>
              <a:rPr spc="-15" dirty="0"/>
              <a:t>Binary</a:t>
            </a:r>
            <a:r>
              <a:rPr spc="20" dirty="0"/>
              <a:t> </a:t>
            </a:r>
            <a:r>
              <a:rPr spc="-5" dirty="0"/>
              <a:t>Search</a:t>
            </a:r>
            <a:r>
              <a:rPr spc="-70" dirty="0"/>
              <a:t> </a:t>
            </a:r>
            <a:r>
              <a:rPr spc="-55" dirty="0"/>
              <a:t>Tree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395584" y="2091309"/>
            <a:ext cx="7315834" cy="61188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spc="35" dirty="0">
                <a:latin typeface="Microsoft Sans Serif"/>
                <a:cs typeface="Microsoft Sans Serif"/>
              </a:rPr>
              <a:t>Best</a:t>
            </a:r>
            <a:r>
              <a:rPr sz="4400" spc="-55" dirty="0">
                <a:latin typeface="Microsoft Sans Serif"/>
                <a:cs typeface="Microsoft Sans Serif"/>
              </a:rPr>
              <a:t> </a:t>
            </a:r>
            <a:r>
              <a:rPr sz="4400" spc="-125" dirty="0">
                <a:latin typeface="Microsoft Sans Serif"/>
                <a:cs typeface="Microsoft Sans Serif"/>
              </a:rPr>
              <a:t>Case</a:t>
            </a:r>
            <a:endParaRPr sz="4400">
              <a:latin typeface="Microsoft Sans Serif"/>
              <a:cs typeface="Microsoft Sans Serif"/>
            </a:endParaRPr>
          </a:p>
          <a:p>
            <a:pPr marL="1002030">
              <a:lnSpc>
                <a:spcPct val="100000"/>
              </a:lnSpc>
              <a:spcBef>
                <a:spcPts val="2640"/>
              </a:spcBef>
            </a:pPr>
            <a:r>
              <a:rPr sz="3200" spc="-40" dirty="0">
                <a:latin typeface="Microsoft Sans Serif"/>
                <a:cs typeface="Microsoft Sans Serif"/>
              </a:rPr>
              <a:t>Searching</a:t>
            </a:r>
            <a:r>
              <a:rPr sz="3200" spc="-65" dirty="0">
                <a:latin typeface="Microsoft Sans Serif"/>
                <a:cs typeface="Microsoft Sans Serif"/>
              </a:rPr>
              <a:t> </a:t>
            </a:r>
            <a:r>
              <a:rPr sz="3200" spc="85" dirty="0">
                <a:latin typeface="Microsoft Sans Serif"/>
                <a:cs typeface="Microsoft Sans Serif"/>
              </a:rPr>
              <a:t>the</a:t>
            </a:r>
            <a:r>
              <a:rPr sz="3200" spc="-50" dirty="0">
                <a:latin typeface="Microsoft Sans Serif"/>
                <a:cs typeface="Microsoft Sans Serif"/>
              </a:rPr>
              <a:t> </a:t>
            </a:r>
            <a:r>
              <a:rPr sz="3200" spc="-75" dirty="0">
                <a:latin typeface="Microsoft Sans Serif"/>
                <a:cs typeface="Microsoft Sans Serif"/>
              </a:rPr>
              <a:t>key</a:t>
            </a:r>
            <a:r>
              <a:rPr sz="3200" spc="-40" dirty="0">
                <a:latin typeface="Microsoft Sans Serif"/>
                <a:cs typeface="Microsoft Sans Serif"/>
              </a:rPr>
              <a:t> </a:t>
            </a:r>
            <a:r>
              <a:rPr sz="3200" spc="45" dirty="0">
                <a:latin typeface="Microsoft Sans Serif"/>
                <a:cs typeface="Microsoft Sans Serif"/>
              </a:rPr>
              <a:t>element</a:t>
            </a:r>
            <a:r>
              <a:rPr sz="3200" spc="-60" dirty="0">
                <a:latin typeface="Microsoft Sans Serif"/>
                <a:cs typeface="Microsoft Sans Serif"/>
              </a:rPr>
              <a:t> </a:t>
            </a:r>
            <a:r>
              <a:rPr sz="3200" spc="50" dirty="0">
                <a:latin typeface="Microsoft Sans Serif"/>
                <a:cs typeface="Microsoft Sans Serif"/>
              </a:rPr>
              <a:t>present</a:t>
            </a:r>
            <a:endParaRPr sz="3200">
              <a:latin typeface="Microsoft Sans Serif"/>
              <a:cs typeface="Microsoft Sans Serif"/>
            </a:endParaRPr>
          </a:p>
          <a:p>
            <a:pPr marL="1109980">
              <a:lnSpc>
                <a:spcPct val="100000"/>
              </a:lnSpc>
              <a:spcBef>
                <a:spcPts val="690"/>
              </a:spcBef>
            </a:pPr>
            <a:r>
              <a:rPr sz="3250" spc="65" dirty="0">
                <a:latin typeface="Microsoft Sans Serif"/>
                <a:cs typeface="Microsoft Sans Serif"/>
              </a:rPr>
              <a:t>at</a:t>
            </a:r>
            <a:r>
              <a:rPr sz="3250" spc="-35" dirty="0">
                <a:latin typeface="Microsoft Sans Serif"/>
                <a:cs typeface="Microsoft Sans Serif"/>
              </a:rPr>
              <a:t> </a:t>
            </a:r>
            <a:r>
              <a:rPr sz="3250" spc="105" dirty="0">
                <a:latin typeface="Microsoft Sans Serif"/>
                <a:cs typeface="Microsoft Sans Serif"/>
              </a:rPr>
              <a:t>the</a:t>
            </a:r>
            <a:r>
              <a:rPr sz="3250" spc="-30" dirty="0">
                <a:latin typeface="Microsoft Sans Serif"/>
                <a:cs typeface="Microsoft Sans Serif"/>
              </a:rPr>
              <a:t> </a:t>
            </a:r>
            <a:r>
              <a:rPr sz="3250" spc="155" dirty="0">
                <a:latin typeface="Microsoft Sans Serif"/>
                <a:cs typeface="Microsoft Sans Serif"/>
              </a:rPr>
              <a:t>root</a:t>
            </a:r>
            <a:r>
              <a:rPr sz="3250" spc="-40" dirty="0">
                <a:latin typeface="Microsoft Sans Serif"/>
                <a:cs typeface="Microsoft Sans Serif"/>
              </a:rPr>
              <a:t> </a:t>
            </a:r>
            <a:r>
              <a:rPr sz="3250" spc="100" dirty="0">
                <a:latin typeface="Microsoft Sans Serif"/>
                <a:cs typeface="Microsoft Sans Serif"/>
              </a:rPr>
              <a:t>of</a:t>
            </a:r>
            <a:r>
              <a:rPr sz="3250" spc="-30" dirty="0">
                <a:latin typeface="Microsoft Sans Serif"/>
                <a:cs typeface="Microsoft Sans Serif"/>
              </a:rPr>
              <a:t> </a:t>
            </a:r>
            <a:r>
              <a:rPr sz="3250" spc="105" dirty="0">
                <a:latin typeface="Microsoft Sans Serif"/>
                <a:cs typeface="Microsoft Sans Serif"/>
              </a:rPr>
              <a:t>the</a:t>
            </a:r>
            <a:r>
              <a:rPr sz="3250" spc="-35" dirty="0">
                <a:latin typeface="Microsoft Sans Serif"/>
                <a:cs typeface="Microsoft Sans Serif"/>
              </a:rPr>
              <a:t> </a:t>
            </a:r>
            <a:r>
              <a:rPr sz="3250" spc="95" dirty="0">
                <a:latin typeface="Microsoft Sans Serif"/>
                <a:cs typeface="Microsoft Sans Serif"/>
              </a:rPr>
              <a:t>tree</a:t>
            </a:r>
            <a:endParaRPr sz="32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850">
              <a:latin typeface="Microsoft Sans Serif"/>
              <a:cs typeface="Microsoft Sans Serif"/>
            </a:endParaRPr>
          </a:p>
          <a:p>
            <a:pPr marL="127000">
              <a:lnSpc>
                <a:spcPct val="100000"/>
              </a:lnSpc>
            </a:pPr>
            <a:r>
              <a:rPr sz="4000" spc="35" dirty="0">
                <a:latin typeface="Microsoft Sans Serif"/>
                <a:cs typeface="Microsoft Sans Serif"/>
              </a:rPr>
              <a:t>Best</a:t>
            </a:r>
            <a:r>
              <a:rPr sz="4000" spc="-40" dirty="0">
                <a:latin typeface="Microsoft Sans Serif"/>
                <a:cs typeface="Microsoft Sans Serif"/>
              </a:rPr>
              <a:t> </a:t>
            </a:r>
            <a:r>
              <a:rPr sz="4000" spc="-105" dirty="0">
                <a:latin typeface="Microsoft Sans Serif"/>
                <a:cs typeface="Microsoft Sans Serif"/>
              </a:rPr>
              <a:t>Case</a:t>
            </a:r>
            <a:r>
              <a:rPr sz="4000" spc="-30" dirty="0">
                <a:latin typeface="Microsoft Sans Serif"/>
                <a:cs typeface="Microsoft Sans Serif"/>
              </a:rPr>
              <a:t> </a:t>
            </a:r>
            <a:r>
              <a:rPr sz="4000" spc="70" dirty="0">
                <a:latin typeface="Microsoft Sans Serif"/>
                <a:cs typeface="Microsoft Sans Serif"/>
              </a:rPr>
              <a:t>Time</a:t>
            </a:r>
            <a:r>
              <a:rPr sz="4000" spc="-55" dirty="0">
                <a:latin typeface="Microsoft Sans Serif"/>
                <a:cs typeface="Microsoft Sans Serif"/>
              </a:rPr>
              <a:t> </a:t>
            </a:r>
            <a:r>
              <a:rPr sz="4000" spc="105" dirty="0">
                <a:latin typeface="Microsoft Sans Serif"/>
                <a:cs typeface="Microsoft Sans Serif"/>
              </a:rPr>
              <a:t>Complexity</a:t>
            </a:r>
            <a:endParaRPr sz="4000">
              <a:latin typeface="Microsoft Sans Serif"/>
              <a:cs typeface="Microsoft Sans Serif"/>
            </a:endParaRPr>
          </a:p>
          <a:p>
            <a:pPr marL="121920">
              <a:lnSpc>
                <a:spcPct val="100000"/>
              </a:lnSpc>
              <a:spcBef>
                <a:spcPts val="2675"/>
              </a:spcBef>
            </a:pPr>
            <a:r>
              <a:rPr sz="3300" spc="-40" dirty="0">
                <a:latin typeface="Microsoft Sans Serif"/>
                <a:cs typeface="Microsoft Sans Serif"/>
              </a:rPr>
              <a:t>Key</a:t>
            </a:r>
            <a:r>
              <a:rPr sz="3300" spc="-45" dirty="0">
                <a:latin typeface="Microsoft Sans Serif"/>
                <a:cs typeface="Microsoft Sans Serif"/>
              </a:rPr>
              <a:t> </a:t>
            </a:r>
            <a:r>
              <a:rPr sz="3300" spc="80" dirty="0">
                <a:latin typeface="Microsoft Sans Serif"/>
                <a:cs typeface="Microsoft Sans Serif"/>
              </a:rPr>
              <a:t>Element</a:t>
            </a:r>
            <a:r>
              <a:rPr sz="3300" spc="-30" dirty="0">
                <a:latin typeface="Microsoft Sans Serif"/>
                <a:cs typeface="Microsoft Sans Serif"/>
              </a:rPr>
              <a:t> =</a:t>
            </a:r>
            <a:r>
              <a:rPr sz="3300" spc="-45" dirty="0">
                <a:latin typeface="Microsoft Sans Serif"/>
                <a:cs typeface="Microsoft Sans Serif"/>
              </a:rPr>
              <a:t> </a:t>
            </a:r>
            <a:r>
              <a:rPr sz="3300" spc="65" dirty="0">
                <a:latin typeface="Microsoft Sans Serif"/>
                <a:cs typeface="Microsoft Sans Serif"/>
              </a:rPr>
              <a:t>10</a:t>
            </a:r>
            <a:endParaRPr sz="3300">
              <a:latin typeface="Microsoft Sans Serif"/>
              <a:cs typeface="Microsoft Sans Serif"/>
            </a:endParaRPr>
          </a:p>
          <a:p>
            <a:pPr marL="159385">
              <a:lnSpc>
                <a:spcPct val="100000"/>
              </a:lnSpc>
              <a:spcBef>
                <a:spcPts val="2185"/>
              </a:spcBef>
            </a:pPr>
            <a:r>
              <a:rPr sz="3300" spc="65" dirty="0">
                <a:latin typeface="Microsoft Sans Serif"/>
                <a:cs typeface="Microsoft Sans Serif"/>
              </a:rPr>
              <a:t>Total</a:t>
            </a:r>
            <a:r>
              <a:rPr sz="3300" spc="-30" dirty="0">
                <a:latin typeface="Microsoft Sans Serif"/>
                <a:cs typeface="Microsoft Sans Serif"/>
              </a:rPr>
              <a:t> </a:t>
            </a:r>
            <a:r>
              <a:rPr sz="3300" spc="190" dirty="0">
                <a:latin typeface="Microsoft Sans Serif"/>
                <a:cs typeface="Microsoft Sans Serif"/>
              </a:rPr>
              <a:t>Number</a:t>
            </a:r>
            <a:r>
              <a:rPr sz="3300" spc="-60" dirty="0">
                <a:latin typeface="Microsoft Sans Serif"/>
                <a:cs typeface="Microsoft Sans Serif"/>
              </a:rPr>
              <a:t> </a:t>
            </a:r>
            <a:r>
              <a:rPr sz="3300" spc="190" dirty="0">
                <a:latin typeface="Microsoft Sans Serif"/>
                <a:cs typeface="Microsoft Sans Serif"/>
              </a:rPr>
              <a:t>of</a:t>
            </a:r>
            <a:r>
              <a:rPr sz="3300" spc="-15" dirty="0">
                <a:latin typeface="Microsoft Sans Serif"/>
                <a:cs typeface="Microsoft Sans Serif"/>
              </a:rPr>
              <a:t> </a:t>
            </a:r>
            <a:r>
              <a:rPr sz="3300" spc="105" dirty="0">
                <a:latin typeface="Microsoft Sans Serif"/>
                <a:cs typeface="Microsoft Sans Serif"/>
              </a:rPr>
              <a:t>Comparision</a:t>
            </a:r>
            <a:r>
              <a:rPr sz="3300" spc="-70" dirty="0">
                <a:latin typeface="Microsoft Sans Serif"/>
                <a:cs typeface="Microsoft Sans Serif"/>
              </a:rPr>
              <a:t> </a:t>
            </a:r>
            <a:r>
              <a:rPr sz="3300" spc="-30" dirty="0">
                <a:latin typeface="Microsoft Sans Serif"/>
                <a:cs typeface="Microsoft Sans Serif"/>
              </a:rPr>
              <a:t>=</a:t>
            </a:r>
            <a:r>
              <a:rPr sz="3300" spc="-20" dirty="0">
                <a:latin typeface="Microsoft Sans Serif"/>
                <a:cs typeface="Microsoft Sans Serif"/>
              </a:rPr>
              <a:t> </a:t>
            </a:r>
            <a:r>
              <a:rPr sz="3300" spc="65" dirty="0">
                <a:latin typeface="Microsoft Sans Serif"/>
                <a:cs typeface="Microsoft Sans Serif"/>
              </a:rPr>
              <a:t>1</a:t>
            </a:r>
            <a:endParaRPr sz="33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5000">
              <a:latin typeface="Microsoft Sans Serif"/>
              <a:cs typeface="Microsoft Sans Serif"/>
            </a:endParaRPr>
          </a:p>
          <a:p>
            <a:pPr marL="320040">
              <a:lnSpc>
                <a:spcPct val="100000"/>
              </a:lnSpc>
              <a:spcBef>
                <a:spcPts val="5"/>
              </a:spcBef>
              <a:tabLst>
                <a:tab pos="4791075" algn="l"/>
              </a:tabLst>
            </a:pPr>
            <a:r>
              <a:rPr sz="3300" spc="-35" dirty="0">
                <a:latin typeface="Microsoft Sans Serif"/>
                <a:cs typeface="Microsoft Sans Serif"/>
              </a:rPr>
              <a:t>b(n)</a:t>
            </a:r>
            <a:r>
              <a:rPr sz="3300" spc="-20" dirty="0">
                <a:latin typeface="Microsoft Sans Serif"/>
                <a:cs typeface="Microsoft Sans Serif"/>
              </a:rPr>
              <a:t> </a:t>
            </a:r>
            <a:r>
              <a:rPr sz="3300" spc="-30" dirty="0">
                <a:latin typeface="Microsoft Sans Serif"/>
                <a:cs typeface="Microsoft Sans Serif"/>
              </a:rPr>
              <a:t>=</a:t>
            </a:r>
            <a:r>
              <a:rPr sz="3300" spc="-10" dirty="0">
                <a:latin typeface="Microsoft Sans Serif"/>
                <a:cs typeface="Microsoft Sans Serif"/>
              </a:rPr>
              <a:t> </a:t>
            </a:r>
            <a:r>
              <a:rPr sz="3300" spc="60" dirty="0">
                <a:latin typeface="Microsoft Sans Serif"/>
                <a:cs typeface="Microsoft Sans Serif"/>
              </a:rPr>
              <a:t>1</a:t>
            </a:r>
            <a:r>
              <a:rPr sz="3300" spc="-10" dirty="0">
                <a:latin typeface="Microsoft Sans Serif"/>
                <a:cs typeface="Microsoft Sans Serif"/>
              </a:rPr>
              <a:t> </a:t>
            </a:r>
            <a:r>
              <a:rPr sz="3300" spc="-30" dirty="0">
                <a:latin typeface="Microsoft Sans Serif"/>
                <a:cs typeface="Microsoft Sans Serif"/>
              </a:rPr>
              <a:t>=</a:t>
            </a:r>
            <a:r>
              <a:rPr sz="3300" spc="-10" dirty="0">
                <a:latin typeface="Microsoft Sans Serif"/>
                <a:cs typeface="Microsoft Sans Serif"/>
              </a:rPr>
              <a:t> </a:t>
            </a:r>
            <a:r>
              <a:rPr sz="3300" spc="25" dirty="0">
                <a:latin typeface="Microsoft Sans Serif"/>
                <a:cs typeface="Microsoft Sans Serif"/>
              </a:rPr>
              <a:t>Constant	</a:t>
            </a:r>
            <a:r>
              <a:rPr sz="3300" spc="-35" dirty="0">
                <a:latin typeface="Microsoft Sans Serif"/>
                <a:cs typeface="Microsoft Sans Serif"/>
              </a:rPr>
              <a:t>b(n)</a:t>
            </a:r>
            <a:r>
              <a:rPr sz="3300" spc="-55" dirty="0">
                <a:latin typeface="Microsoft Sans Serif"/>
                <a:cs typeface="Microsoft Sans Serif"/>
              </a:rPr>
              <a:t> </a:t>
            </a:r>
            <a:r>
              <a:rPr sz="3300" spc="-30" dirty="0">
                <a:latin typeface="Microsoft Sans Serif"/>
                <a:cs typeface="Microsoft Sans Serif"/>
              </a:rPr>
              <a:t>=</a:t>
            </a:r>
            <a:r>
              <a:rPr sz="3300" spc="-40" dirty="0">
                <a:latin typeface="Microsoft Sans Serif"/>
                <a:cs typeface="Microsoft Sans Serif"/>
              </a:rPr>
              <a:t> </a:t>
            </a:r>
            <a:r>
              <a:rPr sz="3300" spc="-95" dirty="0">
                <a:latin typeface="Microsoft Sans Serif"/>
                <a:cs typeface="Microsoft Sans Serif"/>
              </a:rPr>
              <a:t>O(1)</a:t>
            </a:r>
            <a:endParaRPr sz="33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766047"/>
            <a:ext cx="18288000" cy="1521460"/>
          </a:xfrm>
          <a:custGeom>
            <a:avLst/>
            <a:gdLst/>
            <a:ahLst/>
            <a:cxnLst/>
            <a:rect l="l" t="t" r="r" b="b"/>
            <a:pathLst>
              <a:path w="18288000" h="1521459">
                <a:moveTo>
                  <a:pt x="18288000" y="0"/>
                </a:moveTo>
                <a:lnTo>
                  <a:pt x="0" y="0"/>
                </a:lnTo>
                <a:lnTo>
                  <a:pt x="0" y="1520952"/>
                </a:lnTo>
                <a:lnTo>
                  <a:pt x="18288000" y="1520952"/>
                </a:lnTo>
                <a:lnTo>
                  <a:pt x="18288000" y="0"/>
                </a:lnTo>
                <a:close/>
              </a:path>
            </a:pathLst>
          </a:custGeom>
          <a:solidFill>
            <a:srgbClr val="D1A2E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27075" y="1888235"/>
            <a:ext cx="10233660" cy="5850890"/>
            <a:chOff x="227075" y="1888235"/>
            <a:chExt cx="10233660" cy="58508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075" y="2851403"/>
              <a:ext cx="4221480" cy="48874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48555" y="1888235"/>
              <a:ext cx="6012180" cy="512825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35855" y="453643"/>
            <a:ext cx="6768465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2.</a:t>
            </a:r>
            <a:r>
              <a:rPr spc="50" dirty="0"/>
              <a:t> </a:t>
            </a:r>
            <a:r>
              <a:rPr spc="-15" dirty="0"/>
              <a:t>Binary</a:t>
            </a:r>
            <a:r>
              <a:rPr spc="20" dirty="0"/>
              <a:t> </a:t>
            </a:r>
            <a:r>
              <a:rPr spc="-5" dirty="0"/>
              <a:t>Search</a:t>
            </a:r>
            <a:r>
              <a:rPr spc="-70" dirty="0"/>
              <a:t> </a:t>
            </a:r>
            <a:r>
              <a:rPr spc="-55" dirty="0"/>
              <a:t>Tree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197590" y="7907528"/>
            <a:ext cx="589089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204210" algn="l"/>
              </a:tabLst>
            </a:pPr>
            <a:r>
              <a:rPr sz="3400" spc="-70" dirty="0">
                <a:latin typeface="Microsoft Sans Serif"/>
                <a:cs typeface="Microsoft Sans Serif"/>
              </a:rPr>
              <a:t>w(n)</a:t>
            </a:r>
            <a:r>
              <a:rPr sz="3400" spc="-40" dirty="0">
                <a:latin typeface="Microsoft Sans Serif"/>
                <a:cs typeface="Microsoft Sans Serif"/>
              </a:rPr>
              <a:t> </a:t>
            </a:r>
            <a:r>
              <a:rPr sz="3400" spc="-50" dirty="0">
                <a:latin typeface="Microsoft Sans Serif"/>
                <a:cs typeface="Microsoft Sans Serif"/>
              </a:rPr>
              <a:t>=</a:t>
            </a:r>
            <a:r>
              <a:rPr sz="3400" spc="-10" dirty="0">
                <a:latin typeface="Microsoft Sans Serif"/>
                <a:cs typeface="Microsoft Sans Serif"/>
              </a:rPr>
              <a:t> </a:t>
            </a:r>
            <a:r>
              <a:rPr sz="3400" spc="25" dirty="0">
                <a:latin typeface="Microsoft Sans Serif"/>
                <a:cs typeface="Microsoft Sans Serif"/>
              </a:rPr>
              <a:t>logn	</a:t>
            </a:r>
            <a:r>
              <a:rPr sz="3400" spc="-70" dirty="0">
                <a:latin typeface="Microsoft Sans Serif"/>
                <a:cs typeface="Microsoft Sans Serif"/>
              </a:rPr>
              <a:t>w(n)</a:t>
            </a:r>
            <a:r>
              <a:rPr sz="3400" spc="-80" dirty="0">
                <a:latin typeface="Microsoft Sans Serif"/>
                <a:cs typeface="Microsoft Sans Serif"/>
              </a:rPr>
              <a:t> </a:t>
            </a:r>
            <a:r>
              <a:rPr sz="3400" spc="-50" dirty="0">
                <a:latin typeface="Microsoft Sans Serif"/>
                <a:cs typeface="Microsoft Sans Serif"/>
              </a:rPr>
              <a:t>=</a:t>
            </a:r>
            <a:r>
              <a:rPr sz="3400" spc="-65" dirty="0">
                <a:latin typeface="Microsoft Sans Serif"/>
                <a:cs typeface="Microsoft Sans Serif"/>
              </a:rPr>
              <a:t> </a:t>
            </a:r>
            <a:r>
              <a:rPr sz="3400" spc="-50" dirty="0">
                <a:latin typeface="Microsoft Sans Serif"/>
                <a:cs typeface="Microsoft Sans Serif"/>
              </a:rPr>
              <a:t>O(logn)</a:t>
            </a:r>
            <a:endParaRPr sz="34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98460" y="7993126"/>
            <a:ext cx="284353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120" dirty="0">
                <a:latin typeface="Microsoft Sans Serif"/>
                <a:cs typeface="Microsoft Sans Serif"/>
              </a:rPr>
              <a:t>for</a:t>
            </a:r>
            <a:r>
              <a:rPr sz="3400" spc="-60" dirty="0">
                <a:latin typeface="Microsoft Sans Serif"/>
                <a:cs typeface="Microsoft Sans Serif"/>
              </a:rPr>
              <a:t> </a:t>
            </a:r>
            <a:r>
              <a:rPr sz="3400" spc="110" dirty="0">
                <a:latin typeface="Microsoft Sans Serif"/>
                <a:cs typeface="Microsoft Sans Serif"/>
              </a:rPr>
              <a:t>n</a:t>
            </a:r>
            <a:r>
              <a:rPr sz="3400" spc="-50" dirty="0">
                <a:latin typeface="Microsoft Sans Serif"/>
                <a:cs typeface="Microsoft Sans Serif"/>
              </a:rPr>
              <a:t> </a:t>
            </a:r>
            <a:r>
              <a:rPr sz="3400" spc="30" dirty="0">
                <a:latin typeface="Microsoft Sans Serif"/>
                <a:cs typeface="Microsoft Sans Serif"/>
              </a:rPr>
              <a:t>elements</a:t>
            </a:r>
            <a:endParaRPr sz="34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544685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Worst</a:t>
            </a:r>
            <a:r>
              <a:rPr spc="-185" dirty="0"/>
              <a:t> </a:t>
            </a:r>
            <a:r>
              <a:rPr spc="-60" dirty="0"/>
              <a:t>Case</a:t>
            </a:r>
          </a:p>
          <a:p>
            <a:pPr marL="10263505" marR="657225">
              <a:lnSpc>
                <a:spcPct val="116700"/>
              </a:lnSpc>
              <a:spcBef>
                <a:spcPts val="2625"/>
              </a:spcBef>
              <a:tabLst>
                <a:tab pos="14973300" algn="l"/>
              </a:tabLst>
            </a:pPr>
            <a:r>
              <a:rPr sz="3000" b="0" spc="-40" dirty="0">
                <a:latin typeface="Microsoft Sans Serif"/>
                <a:cs typeface="Microsoft Sans Serif"/>
              </a:rPr>
              <a:t>Searching</a:t>
            </a:r>
            <a:r>
              <a:rPr sz="3000" b="0" spc="15" dirty="0">
                <a:latin typeface="Microsoft Sans Serif"/>
                <a:cs typeface="Microsoft Sans Serif"/>
              </a:rPr>
              <a:t> </a:t>
            </a:r>
            <a:r>
              <a:rPr sz="3000" b="0" spc="80" dirty="0">
                <a:latin typeface="Microsoft Sans Serif"/>
                <a:cs typeface="Microsoft Sans Serif"/>
              </a:rPr>
              <a:t>the</a:t>
            </a:r>
            <a:r>
              <a:rPr sz="3000" b="0" spc="-5" dirty="0">
                <a:latin typeface="Microsoft Sans Serif"/>
                <a:cs typeface="Microsoft Sans Serif"/>
              </a:rPr>
              <a:t> </a:t>
            </a:r>
            <a:r>
              <a:rPr sz="3000" b="0" spc="-65" dirty="0">
                <a:latin typeface="Microsoft Sans Serif"/>
                <a:cs typeface="Microsoft Sans Serif"/>
              </a:rPr>
              <a:t>key</a:t>
            </a:r>
            <a:r>
              <a:rPr sz="3000" b="0" spc="-5" dirty="0">
                <a:latin typeface="Microsoft Sans Serif"/>
                <a:cs typeface="Microsoft Sans Serif"/>
              </a:rPr>
              <a:t> </a:t>
            </a:r>
            <a:r>
              <a:rPr sz="3000" b="0" spc="45" dirty="0">
                <a:latin typeface="Microsoft Sans Serif"/>
                <a:cs typeface="Microsoft Sans Serif"/>
              </a:rPr>
              <a:t>element	</a:t>
            </a:r>
            <a:r>
              <a:rPr sz="3000" b="0" spc="50" dirty="0">
                <a:latin typeface="Microsoft Sans Serif"/>
                <a:cs typeface="Microsoft Sans Serif"/>
              </a:rPr>
              <a:t>present</a:t>
            </a:r>
            <a:r>
              <a:rPr sz="3000" b="0" spc="-85" dirty="0">
                <a:latin typeface="Microsoft Sans Serif"/>
                <a:cs typeface="Microsoft Sans Serif"/>
              </a:rPr>
              <a:t> </a:t>
            </a:r>
            <a:r>
              <a:rPr sz="3000" b="0" spc="45" dirty="0">
                <a:latin typeface="Microsoft Sans Serif"/>
                <a:cs typeface="Microsoft Sans Serif"/>
              </a:rPr>
              <a:t>at </a:t>
            </a:r>
            <a:r>
              <a:rPr sz="3000" b="0" spc="-780" dirty="0">
                <a:latin typeface="Microsoft Sans Serif"/>
                <a:cs typeface="Microsoft Sans Serif"/>
              </a:rPr>
              <a:t> </a:t>
            </a:r>
            <a:r>
              <a:rPr sz="3000" b="0" spc="-15" dirty="0">
                <a:latin typeface="Microsoft Sans Serif"/>
                <a:cs typeface="Microsoft Sans Serif"/>
              </a:rPr>
              <a:t>leaf</a:t>
            </a:r>
            <a:r>
              <a:rPr sz="3000" b="0" spc="-25" dirty="0">
                <a:latin typeface="Microsoft Sans Serif"/>
                <a:cs typeface="Microsoft Sans Serif"/>
              </a:rPr>
              <a:t> </a:t>
            </a:r>
            <a:r>
              <a:rPr sz="3000" b="0" spc="65" dirty="0">
                <a:latin typeface="Microsoft Sans Serif"/>
                <a:cs typeface="Microsoft Sans Serif"/>
              </a:rPr>
              <a:t>node</a:t>
            </a:r>
            <a:r>
              <a:rPr sz="3000" b="0" spc="-10" dirty="0">
                <a:latin typeface="Microsoft Sans Serif"/>
                <a:cs typeface="Microsoft Sans Serif"/>
              </a:rPr>
              <a:t> </a:t>
            </a:r>
            <a:r>
              <a:rPr sz="3000" b="0" spc="75" dirty="0">
                <a:latin typeface="Microsoft Sans Serif"/>
                <a:cs typeface="Microsoft Sans Serif"/>
              </a:rPr>
              <a:t>of</a:t>
            </a:r>
            <a:r>
              <a:rPr sz="3000" b="0" spc="-25" dirty="0">
                <a:latin typeface="Microsoft Sans Serif"/>
                <a:cs typeface="Microsoft Sans Serif"/>
              </a:rPr>
              <a:t> </a:t>
            </a:r>
            <a:r>
              <a:rPr sz="3000" b="0" spc="-80" dirty="0">
                <a:latin typeface="Microsoft Sans Serif"/>
                <a:cs typeface="Microsoft Sans Serif"/>
              </a:rPr>
              <a:t>a</a:t>
            </a:r>
            <a:r>
              <a:rPr sz="3000" b="0" spc="-20" dirty="0">
                <a:latin typeface="Microsoft Sans Serif"/>
                <a:cs typeface="Microsoft Sans Serif"/>
              </a:rPr>
              <a:t> </a:t>
            </a:r>
            <a:r>
              <a:rPr sz="3000" b="0" spc="70" dirty="0">
                <a:latin typeface="Microsoft Sans Serif"/>
                <a:cs typeface="Microsoft Sans Serif"/>
              </a:rPr>
              <a:t>tree</a:t>
            </a:r>
            <a:endParaRPr sz="3000">
              <a:latin typeface="Microsoft Sans Serif"/>
              <a:cs typeface="Microsoft Sans Serif"/>
            </a:endParaRPr>
          </a:p>
          <a:p>
            <a:pPr marL="9987280">
              <a:lnSpc>
                <a:spcPct val="100000"/>
              </a:lnSpc>
              <a:spcBef>
                <a:spcPts val="3345"/>
              </a:spcBef>
            </a:pPr>
            <a:r>
              <a:rPr sz="4100" spc="-30" dirty="0"/>
              <a:t>Worst</a:t>
            </a:r>
            <a:r>
              <a:rPr sz="4100" spc="-170" dirty="0"/>
              <a:t> </a:t>
            </a:r>
            <a:r>
              <a:rPr sz="4100" spc="-50" dirty="0"/>
              <a:t>Case</a:t>
            </a:r>
            <a:r>
              <a:rPr sz="4100" spc="-150" dirty="0"/>
              <a:t> </a:t>
            </a:r>
            <a:r>
              <a:rPr sz="4100" spc="-10" dirty="0"/>
              <a:t>Time</a:t>
            </a:r>
            <a:r>
              <a:rPr sz="4100" spc="-165" dirty="0"/>
              <a:t> </a:t>
            </a:r>
            <a:r>
              <a:rPr sz="4100" spc="-10" dirty="0"/>
              <a:t>Complexity</a:t>
            </a:r>
            <a:endParaRPr sz="4100"/>
          </a:p>
          <a:p>
            <a:pPr marL="10112375">
              <a:lnSpc>
                <a:spcPct val="100000"/>
              </a:lnSpc>
              <a:spcBef>
                <a:spcPts val="2070"/>
              </a:spcBef>
            </a:pPr>
            <a:r>
              <a:rPr sz="3200" b="0" spc="-50" dirty="0">
                <a:latin typeface="Microsoft Sans Serif"/>
                <a:cs typeface="Microsoft Sans Serif"/>
              </a:rPr>
              <a:t>Key</a:t>
            </a:r>
            <a:r>
              <a:rPr sz="3200" b="0" spc="-35" dirty="0">
                <a:latin typeface="Microsoft Sans Serif"/>
                <a:cs typeface="Microsoft Sans Serif"/>
              </a:rPr>
              <a:t> </a:t>
            </a:r>
            <a:r>
              <a:rPr sz="3200" b="0" spc="65" dirty="0">
                <a:latin typeface="Microsoft Sans Serif"/>
                <a:cs typeface="Microsoft Sans Serif"/>
              </a:rPr>
              <a:t>Element</a:t>
            </a:r>
            <a:r>
              <a:rPr sz="3200" b="0" spc="-50" dirty="0">
                <a:latin typeface="Microsoft Sans Serif"/>
                <a:cs typeface="Microsoft Sans Serif"/>
              </a:rPr>
              <a:t> </a:t>
            </a:r>
            <a:r>
              <a:rPr sz="3200" b="0" spc="-40" dirty="0">
                <a:latin typeface="Microsoft Sans Serif"/>
                <a:cs typeface="Microsoft Sans Serif"/>
              </a:rPr>
              <a:t>=</a:t>
            </a:r>
            <a:r>
              <a:rPr sz="3200" b="0" spc="-35" dirty="0">
                <a:latin typeface="Microsoft Sans Serif"/>
                <a:cs typeface="Microsoft Sans Serif"/>
              </a:rPr>
              <a:t> </a:t>
            </a:r>
            <a:r>
              <a:rPr sz="3200" b="0" spc="50" dirty="0">
                <a:latin typeface="Microsoft Sans Serif"/>
                <a:cs typeface="Microsoft Sans Serif"/>
              </a:rPr>
              <a:t>8</a:t>
            </a:r>
            <a:endParaRPr sz="3200">
              <a:latin typeface="Microsoft Sans Serif"/>
              <a:cs typeface="Microsoft Sans Serif"/>
            </a:endParaRPr>
          </a:p>
          <a:p>
            <a:pPr marL="10182860">
              <a:lnSpc>
                <a:spcPct val="100000"/>
              </a:lnSpc>
              <a:spcBef>
                <a:spcPts val="1995"/>
              </a:spcBef>
            </a:pPr>
            <a:r>
              <a:rPr sz="3200" b="0" spc="55" dirty="0">
                <a:latin typeface="Microsoft Sans Serif"/>
                <a:cs typeface="Microsoft Sans Serif"/>
              </a:rPr>
              <a:t>Total</a:t>
            </a:r>
            <a:r>
              <a:rPr sz="3200" b="0" spc="-30" dirty="0">
                <a:latin typeface="Microsoft Sans Serif"/>
                <a:cs typeface="Microsoft Sans Serif"/>
              </a:rPr>
              <a:t> </a:t>
            </a:r>
            <a:r>
              <a:rPr sz="3200" b="0" spc="175" dirty="0">
                <a:latin typeface="Microsoft Sans Serif"/>
                <a:cs typeface="Microsoft Sans Serif"/>
              </a:rPr>
              <a:t>Number</a:t>
            </a:r>
            <a:r>
              <a:rPr sz="3200" b="0" spc="-30" dirty="0">
                <a:latin typeface="Microsoft Sans Serif"/>
                <a:cs typeface="Microsoft Sans Serif"/>
              </a:rPr>
              <a:t> </a:t>
            </a:r>
            <a:r>
              <a:rPr sz="3200" b="0" spc="175" dirty="0">
                <a:latin typeface="Microsoft Sans Serif"/>
                <a:cs typeface="Microsoft Sans Serif"/>
              </a:rPr>
              <a:t>of</a:t>
            </a:r>
            <a:r>
              <a:rPr sz="3200" b="0" spc="-25" dirty="0">
                <a:latin typeface="Microsoft Sans Serif"/>
                <a:cs typeface="Microsoft Sans Serif"/>
              </a:rPr>
              <a:t> </a:t>
            </a:r>
            <a:r>
              <a:rPr sz="3200" b="0" spc="90" dirty="0">
                <a:latin typeface="Microsoft Sans Serif"/>
                <a:cs typeface="Microsoft Sans Serif"/>
              </a:rPr>
              <a:t>Comparision</a:t>
            </a:r>
            <a:r>
              <a:rPr sz="3200" b="0" spc="-15" dirty="0">
                <a:latin typeface="Microsoft Sans Serif"/>
                <a:cs typeface="Microsoft Sans Serif"/>
              </a:rPr>
              <a:t> </a:t>
            </a:r>
            <a:r>
              <a:rPr sz="3200" b="0" spc="-40" dirty="0">
                <a:latin typeface="Microsoft Sans Serif"/>
                <a:cs typeface="Microsoft Sans Serif"/>
              </a:rPr>
              <a:t>=</a:t>
            </a:r>
            <a:r>
              <a:rPr sz="3200" b="0" spc="-30" dirty="0">
                <a:latin typeface="Microsoft Sans Serif"/>
                <a:cs typeface="Microsoft Sans Serif"/>
              </a:rPr>
              <a:t> </a:t>
            </a:r>
            <a:r>
              <a:rPr sz="3200" b="0" spc="50" dirty="0">
                <a:latin typeface="Microsoft Sans Serif"/>
                <a:cs typeface="Microsoft Sans Serif"/>
              </a:rPr>
              <a:t>3</a:t>
            </a:r>
            <a:endParaRPr sz="3200">
              <a:latin typeface="Microsoft Sans Serif"/>
              <a:cs typeface="Microsoft Sans Serif"/>
            </a:endParaRPr>
          </a:p>
          <a:p>
            <a:pPr marL="10020935">
              <a:lnSpc>
                <a:spcPct val="100000"/>
              </a:lnSpc>
              <a:spcBef>
                <a:spcPts val="1935"/>
              </a:spcBef>
            </a:pPr>
            <a:r>
              <a:rPr sz="3200" b="0" spc="5" dirty="0">
                <a:latin typeface="Microsoft Sans Serif"/>
                <a:cs typeface="Microsoft Sans Serif"/>
              </a:rPr>
              <a:t>i.e.</a:t>
            </a:r>
            <a:r>
              <a:rPr sz="3200" b="0" spc="-40" dirty="0">
                <a:latin typeface="Microsoft Sans Serif"/>
                <a:cs typeface="Microsoft Sans Serif"/>
              </a:rPr>
              <a:t> </a:t>
            </a:r>
            <a:r>
              <a:rPr sz="3200" b="0" spc="70" dirty="0">
                <a:latin typeface="Microsoft Sans Serif"/>
                <a:cs typeface="Microsoft Sans Serif"/>
              </a:rPr>
              <a:t>log</a:t>
            </a:r>
            <a:r>
              <a:rPr sz="3200" b="0" spc="-40" dirty="0">
                <a:latin typeface="Microsoft Sans Serif"/>
                <a:cs typeface="Microsoft Sans Serif"/>
              </a:rPr>
              <a:t> </a:t>
            </a:r>
            <a:r>
              <a:rPr sz="3200" b="0" spc="50" dirty="0">
                <a:latin typeface="Microsoft Sans Serif"/>
                <a:cs typeface="Microsoft Sans Serif"/>
              </a:rPr>
              <a:t>8</a:t>
            </a:r>
            <a:r>
              <a:rPr sz="3200" b="0" spc="-30" dirty="0">
                <a:latin typeface="Microsoft Sans Serif"/>
                <a:cs typeface="Microsoft Sans Serif"/>
              </a:rPr>
              <a:t> </a:t>
            </a:r>
            <a:r>
              <a:rPr sz="3200" b="0" spc="5" dirty="0">
                <a:latin typeface="Microsoft Sans Serif"/>
                <a:cs typeface="Microsoft Sans Serif"/>
              </a:rPr>
              <a:t>=3</a:t>
            </a:r>
            <a:endParaRPr sz="3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766047"/>
            <a:ext cx="18288000" cy="1521460"/>
          </a:xfrm>
          <a:custGeom>
            <a:avLst/>
            <a:gdLst/>
            <a:ahLst/>
            <a:cxnLst/>
            <a:rect l="l" t="t" r="r" b="b"/>
            <a:pathLst>
              <a:path w="18288000" h="1521459">
                <a:moveTo>
                  <a:pt x="18288000" y="0"/>
                </a:moveTo>
                <a:lnTo>
                  <a:pt x="0" y="0"/>
                </a:lnTo>
                <a:lnTo>
                  <a:pt x="0" y="1520952"/>
                </a:lnTo>
                <a:lnTo>
                  <a:pt x="18288000" y="1520952"/>
                </a:lnTo>
                <a:lnTo>
                  <a:pt x="18288000" y="0"/>
                </a:lnTo>
                <a:close/>
              </a:path>
            </a:pathLst>
          </a:custGeom>
          <a:solidFill>
            <a:srgbClr val="D1A2E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075" y="2851404"/>
            <a:ext cx="4221480" cy="488746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858511" y="1982723"/>
            <a:ext cx="11247120" cy="6678295"/>
            <a:chOff x="4858511" y="1982723"/>
            <a:chExt cx="11247120" cy="667829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58511" y="1982723"/>
              <a:ext cx="6746748" cy="575614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542008" y="1982723"/>
              <a:ext cx="1564005" cy="1973580"/>
            </a:xfrm>
            <a:custGeom>
              <a:avLst/>
              <a:gdLst/>
              <a:ahLst/>
              <a:cxnLst/>
              <a:rect l="l" t="t" r="r" b="b"/>
              <a:pathLst>
                <a:path w="1564005" h="1973579">
                  <a:moveTo>
                    <a:pt x="861060" y="1543050"/>
                  </a:moveTo>
                  <a:lnTo>
                    <a:pt x="858342" y="1494269"/>
                  </a:lnTo>
                  <a:lnTo>
                    <a:pt x="850290" y="1446657"/>
                  </a:lnTo>
                  <a:lnTo>
                    <a:pt x="837031" y="1400581"/>
                  </a:lnTo>
                  <a:lnTo>
                    <a:pt x="835279" y="1396352"/>
                  </a:lnTo>
                  <a:lnTo>
                    <a:pt x="835279" y="1543050"/>
                  </a:lnTo>
                  <a:lnTo>
                    <a:pt x="831799" y="1596478"/>
                  </a:lnTo>
                  <a:lnTo>
                    <a:pt x="821512" y="1648307"/>
                  </a:lnTo>
                  <a:lnTo>
                    <a:pt x="804633" y="1698028"/>
                  </a:lnTo>
                  <a:lnTo>
                    <a:pt x="781392" y="1745094"/>
                  </a:lnTo>
                  <a:lnTo>
                    <a:pt x="751992" y="1788998"/>
                  </a:lnTo>
                  <a:lnTo>
                    <a:pt x="716661" y="1829181"/>
                  </a:lnTo>
                  <a:lnTo>
                    <a:pt x="676465" y="1864525"/>
                  </a:lnTo>
                  <a:lnTo>
                    <a:pt x="632561" y="1893925"/>
                  </a:lnTo>
                  <a:lnTo>
                    <a:pt x="585495" y="1917166"/>
                  </a:lnTo>
                  <a:lnTo>
                    <a:pt x="535774" y="1934044"/>
                  </a:lnTo>
                  <a:lnTo>
                    <a:pt x="483946" y="1944331"/>
                  </a:lnTo>
                  <a:lnTo>
                    <a:pt x="430530" y="1947799"/>
                  </a:lnTo>
                  <a:lnTo>
                    <a:pt x="377101" y="1944331"/>
                  </a:lnTo>
                  <a:lnTo>
                    <a:pt x="325272" y="1934044"/>
                  </a:lnTo>
                  <a:lnTo>
                    <a:pt x="275551" y="1917166"/>
                  </a:lnTo>
                  <a:lnTo>
                    <a:pt x="228485" y="1893925"/>
                  </a:lnTo>
                  <a:lnTo>
                    <a:pt x="184581" y="1864525"/>
                  </a:lnTo>
                  <a:lnTo>
                    <a:pt x="144399" y="1829181"/>
                  </a:lnTo>
                  <a:lnTo>
                    <a:pt x="109054" y="1788998"/>
                  </a:lnTo>
                  <a:lnTo>
                    <a:pt x="79654" y="1745094"/>
                  </a:lnTo>
                  <a:lnTo>
                    <a:pt x="56413" y="1698028"/>
                  </a:lnTo>
                  <a:lnTo>
                    <a:pt x="39535" y="1648307"/>
                  </a:lnTo>
                  <a:lnTo>
                    <a:pt x="29248" y="1596478"/>
                  </a:lnTo>
                  <a:lnTo>
                    <a:pt x="25781" y="1543050"/>
                  </a:lnTo>
                  <a:lnTo>
                    <a:pt x="29248" y="1489633"/>
                  </a:lnTo>
                  <a:lnTo>
                    <a:pt x="39535" y="1437805"/>
                  </a:lnTo>
                  <a:lnTo>
                    <a:pt x="56413" y="1388084"/>
                  </a:lnTo>
                  <a:lnTo>
                    <a:pt x="79654" y="1341018"/>
                  </a:lnTo>
                  <a:lnTo>
                    <a:pt x="109054" y="1297114"/>
                  </a:lnTo>
                  <a:lnTo>
                    <a:pt x="144399" y="1256919"/>
                  </a:lnTo>
                  <a:lnTo>
                    <a:pt x="184581" y="1221587"/>
                  </a:lnTo>
                  <a:lnTo>
                    <a:pt x="228485" y="1192187"/>
                  </a:lnTo>
                  <a:lnTo>
                    <a:pt x="275551" y="1168946"/>
                  </a:lnTo>
                  <a:lnTo>
                    <a:pt x="325272" y="1152067"/>
                  </a:lnTo>
                  <a:lnTo>
                    <a:pt x="377101" y="1141780"/>
                  </a:lnTo>
                  <a:lnTo>
                    <a:pt x="430530" y="1138301"/>
                  </a:lnTo>
                  <a:lnTo>
                    <a:pt x="483946" y="1141780"/>
                  </a:lnTo>
                  <a:lnTo>
                    <a:pt x="535774" y="1152067"/>
                  </a:lnTo>
                  <a:lnTo>
                    <a:pt x="585495" y="1168946"/>
                  </a:lnTo>
                  <a:lnTo>
                    <a:pt x="632561" y="1192187"/>
                  </a:lnTo>
                  <a:lnTo>
                    <a:pt x="676465" y="1221587"/>
                  </a:lnTo>
                  <a:lnTo>
                    <a:pt x="716661" y="1256919"/>
                  </a:lnTo>
                  <a:lnTo>
                    <a:pt x="751992" y="1297114"/>
                  </a:lnTo>
                  <a:lnTo>
                    <a:pt x="781392" y="1341018"/>
                  </a:lnTo>
                  <a:lnTo>
                    <a:pt x="804633" y="1388084"/>
                  </a:lnTo>
                  <a:lnTo>
                    <a:pt x="821512" y="1437805"/>
                  </a:lnTo>
                  <a:lnTo>
                    <a:pt x="831799" y="1489633"/>
                  </a:lnTo>
                  <a:lnTo>
                    <a:pt x="835279" y="1543050"/>
                  </a:lnTo>
                  <a:lnTo>
                    <a:pt x="835279" y="1396352"/>
                  </a:lnTo>
                  <a:lnTo>
                    <a:pt x="818730" y="1356385"/>
                  </a:lnTo>
                  <a:lnTo>
                    <a:pt x="795502" y="1314424"/>
                  </a:lnTo>
                  <a:lnTo>
                    <a:pt x="767524" y="1275067"/>
                  </a:lnTo>
                  <a:lnTo>
                    <a:pt x="734949" y="1238631"/>
                  </a:lnTo>
                  <a:lnTo>
                    <a:pt x="698512" y="1206017"/>
                  </a:lnTo>
                  <a:lnTo>
                    <a:pt x="659155" y="1178039"/>
                  </a:lnTo>
                  <a:lnTo>
                    <a:pt x="617194" y="1154823"/>
                  </a:lnTo>
                  <a:lnTo>
                    <a:pt x="577291" y="1138301"/>
                  </a:lnTo>
                  <a:lnTo>
                    <a:pt x="526923" y="1123289"/>
                  </a:lnTo>
                  <a:lnTo>
                    <a:pt x="479310" y="1115237"/>
                  </a:lnTo>
                  <a:lnTo>
                    <a:pt x="430530" y="1112520"/>
                  </a:lnTo>
                  <a:lnTo>
                    <a:pt x="381736" y="1115237"/>
                  </a:lnTo>
                  <a:lnTo>
                    <a:pt x="334124" y="1123289"/>
                  </a:lnTo>
                  <a:lnTo>
                    <a:pt x="288048" y="1136535"/>
                  </a:lnTo>
                  <a:lnTo>
                    <a:pt x="243852" y="1154823"/>
                  </a:lnTo>
                  <a:lnTo>
                    <a:pt x="201891" y="1178039"/>
                  </a:lnTo>
                  <a:lnTo>
                    <a:pt x="162534" y="1206017"/>
                  </a:lnTo>
                  <a:lnTo>
                    <a:pt x="126111" y="1238631"/>
                  </a:lnTo>
                  <a:lnTo>
                    <a:pt x="93459" y="1275105"/>
                  </a:lnTo>
                  <a:lnTo>
                    <a:pt x="65468" y="1314488"/>
                  </a:lnTo>
                  <a:lnTo>
                    <a:pt x="42265" y="1356436"/>
                  </a:lnTo>
                  <a:lnTo>
                    <a:pt x="23990" y="1400619"/>
                  </a:lnTo>
                  <a:lnTo>
                    <a:pt x="10756" y="1446682"/>
                  </a:lnTo>
                  <a:lnTo>
                    <a:pt x="2705" y="1494282"/>
                  </a:lnTo>
                  <a:lnTo>
                    <a:pt x="0" y="1543050"/>
                  </a:lnTo>
                  <a:lnTo>
                    <a:pt x="2705" y="1591843"/>
                  </a:lnTo>
                  <a:lnTo>
                    <a:pt x="10756" y="1639455"/>
                  </a:lnTo>
                  <a:lnTo>
                    <a:pt x="23990" y="1685531"/>
                  </a:lnTo>
                  <a:lnTo>
                    <a:pt x="42291" y="1729727"/>
                  </a:lnTo>
                  <a:lnTo>
                    <a:pt x="65506" y="1771688"/>
                  </a:lnTo>
                  <a:lnTo>
                    <a:pt x="93484" y="1811045"/>
                  </a:lnTo>
                  <a:lnTo>
                    <a:pt x="126111" y="1847469"/>
                  </a:lnTo>
                  <a:lnTo>
                    <a:pt x="162534" y="1880095"/>
                  </a:lnTo>
                  <a:lnTo>
                    <a:pt x="201891" y="1908073"/>
                  </a:lnTo>
                  <a:lnTo>
                    <a:pt x="243852" y="1931289"/>
                  </a:lnTo>
                  <a:lnTo>
                    <a:pt x="288048" y="1949577"/>
                  </a:lnTo>
                  <a:lnTo>
                    <a:pt x="334124" y="1962823"/>
                  </a:lnTo>
                  <a:lnTo>
                    <a:pt x="381736" y="1970874"/>
                  </a:lnTo>
                  <a:lnTo>
                    <a:pt x="430530" y="1973580"/>
                  </a:lnTo>
                  <a:lnTo>
                    <a:pt x="479310" y="1970874"/>
                  </a:lnTo>
                  <a:lnTo>
                    <a:pt x="526923" y="1962823"/>
                  </a:lnTo>
                  <a:lnTo>
                    <a:pt x="572998" y="1949577"/>
                  </a:lnTo>
                  <a:lnTo>
                    <a:pt x="577291" y="1947799"/>
                  </a:lnTo>
                  <a:lnTo>
                    <a:pt x="617194" y="1931289"/>
                  </a:lnTo>
                  <a:lnTo>
                    <a:pt x="659155" y="1908073"/>
                  </a:lnTo>
                  <a:lnTo>
                    <a:pt x="698512" y="1880095"/>
                  </a:lnTo>
                  <a:lnTo>
                    <a:pt x="734949" y="1847469"/>
                  </a:lnTo>
                  <a:lnTo>
                    <a:pt x="767562" y="1811045"/>
                  </a:lnTo>
                  <a:lnTo>
                    <a:pt x="795540" y="1771688"/>
                  </a:lnTo>
                  <a:lnTo>
                    <a:pt x="818756" y="1729727"/>
                  </a:lnTo>
                  <a:lnTo>
                    <a:pt x="837057" y="1685531"/>
                  </a:lnTo>
                  <a:lnTo>
                    <a:pt x="850290" y="1639455"/>
                  </a:lnTo>
                  <a:lnTo>
                    <a:pt x="858342" y="1591843"/>
                  </a:lnTo>
                  <a:lnTo>
                    <a:pt x="861060" y="1543050"/>
                  </a:lnTo>
                  <a:close/>
                </a:path>
                <a:path w="1564005" h="1973579">
                  <a:moveTo>
                    <a:pt x="1563624" y="431292"/>
                  </a:moveTo>
                  <a:lnTo>
                    <a:pt x="1560906" y="382409"/>
                  </a:lnTo>
                  <a:lnTo>
                    <a:pt x="1552854" y="334708"/>
                  </a:lnTo>
                  <a:lnTo>
                    <a:pt x="1539595" y="288556"/>
                  </a:lnTo>
                  <a:lnTo>
                    <a:pt x="1537843" y="284327"/>
                  </a:lnTo>
                  <a:lnTo>
                    <a:pt x="1537843" y="431292"/>
                  </a:lnTo>
                  <a:lnTo>
                    <a:pt x="1534363" y="484797"/>
                  </a:lnTo>
                  <a:lnTo>
                    <a:pt x="1524076" y="536714"/>
                  </a:lnTo>
                  <a:lnTo>
                    <a:pt x="1507197" y="586524"/>
                  </a:lnTo>
                  <a:lnTo>
                    <a:pt x="1483956" y="633691"/>
                  </a:lnTo>
                  <a:lnTo>
                    <a:pt x="1454556" y="677672"/>
                  </a:lnTo>
                  <a:lnTo>
                    <a:pt x="1419225" y="717931"/>
                  </a:lnTo>
                  <a:lnTo>
                    <a:pt x="1379029" y="753325"/>
                  </a:lnTo>
                  <a:lnTo>
                    <a:pt x="1335125" y="782764"/>
                  </a:lnTo>
                  <a:lnTo>
                    <a:pt x="1288059" y="806030"/>
                  </a:lnTo>
                  <a:lnTo>
                    <a:pt x="1238338" y="822909"/>
                  </a:lnTo>
                  <a:lnTo>
                    <a:pt x="1186510" y="833208"/>
                  </a:lnTo>
                  <a:lnTo>
                    <a:pt x="1133094" y="836676"/>
                  </a:lnTo>
                  <a:lnTo>
                    <a:pt x="1079665" y="833208"/>
                  </a:lnTo>
                  <a:lnTo>
                    <a:pt x="1027836" y="822909"/>
                  </a:lnTo>
                  <a:lnTo>
                    <a:pt x="978115" y="806030"/>
                  </a:lnTo>
                  <a:lnTo>
                    <a:pt x="931049" y="782764"/>
                  </a:lnTo>
                  <a:lnTo>
                    <a:pt x="887145" y="753325"/>
                  </a:lnTo>
                  <a:lnTo>
                    <a:pt x="846963" y="717931"/>
                  </a:lnTo>
                  <a:lnTo>
                    <a:pt x="811618" y="677672"/>
                  </a:lnTo>
                  <a:lnTo>
                    <a:pt x="782218" y="633691"/>
                  </a:lnTo>
                  <a:lnTo>
                    <a:pt x="758977" y="586524"/>
                  </a:lnTo>
                  <a:lnTo>
                    <a:pt x="742099" y="536714"/>
                  </a:lnTo>
                  <a:lnTo>
                    <a:pt x="731812" y="484797"/>
                  </a:lnTo>
                  <a:lnTo>
                    <a:pt x="728345" y="431292"/>
                  </a:lnTo>
                  <a:lnTo>
                    <a:pt x="731812" y="377799"/>
                  </a:lnTo>
                  <a:lnTo>
                    <a:pt x="742099" y="325882"/>
                  </a:lnTo>
                  <a:lnTo>
                    <a:pt x="758977" y="276072"/>
                  </a:lnTo>
                  <a:lnTo>
                    <a:pt x="782218" y="228904"/>
                  </a:lnTo>
                  <a:lnTo>
                    <a:pt x="811618" y="184924"/>
                  </a:lnTo>
                  <a:lnTo>
                    <a:pt x="846963" y="144653"/>
                  </a:lnTo>
                  <a:lnTo>
                    <a:pt x="887145" y="109270"/>
                  </a:lnTo>
                  <a:lnTo>
                    <a:pt x="931049" y="79832"/>
                  </a:lnTo>
                  <a:lnTo>
                    <a:pt x="978115" y="56565"/>
                  </a:lnTo>
                  <a:lnTo>
                    <a:pt x="1027836" y="39687"/>
                  </a:lnTo>
                  <a:lnTo>
                    <a:pt x="1079665" y="29387"/>
                  </a:lnTo>
                  <a:lnTo>
                    <a:pt x="1133094" y="25908"/>
                  </a:lnTo>
                  <a:lnTo>
                    <a:pt x="1186510" y="29387"/>
                  </a:lnTo>
                  <a:lnTo>
                    <a:pt x="1238338" y="39687"/>
                  </a:lnTo>
                  <a:lnTo>
                    <a:pt x="1288059" y="56565"/>
                  </a:lnTo>
                  <a:lnTo>
                    <a:pt x="1335125" y="79832"/>
                  </a:lnTo>
                  <a:lnTo>
                    <a:pt x="1379029" y="109270"/>
                  </a:lnTo>
                  <a:lnTo>
                    <a:pt x="1419225" y="144653"/>
                  </a:lnTo>
                  <a:lnTo>
                    <a:pt x="1454556" y="184924"/>
                  </a:lnTo>
                  <a:lnTo>
                    <a:pt x="1483956" y="228904"/>
                  </a:lnTo>
                  <a:lnTo>
                    <a:pt x="1507197" y="276072"/>
                  </a:lnTo>
                  <a:lnTo>
                    <a:pt x="1524076" y="325882"/>
                  </a:lnTo>
                  <a:lnTo>
                    <a:pt x="1534363" y="377799"/>
                  </a:lnTo>
                  <a:lnTo>
                    <a:pt x="1537843" y="431292"/>
                  </a:lnTo>
                  <a:lnTo>
                    <a:pt x="1537843" y="284327"/>
                  </a:lnTo>
                  <a:lnTo>
                    <a:pt x="1521294" y="244297"/>
                  </a:lnTo>
                  <a:lnTo>
                    <a:pt x="1498066" y="202272"/>
                  </a:lnTo>
                  <a:lnTo>
                    <a:pt x="1470088" y="162852"/>
                  </a:lnTo>
                  <a:lnTo>
                    <a:pt x="1437513" y="126365"/>
                  </a:lnTo>
                  <a:lnTo>
                    <a:pt x="1401076" y="93700"/>
                  </a:lnTo>
                  <a:lnTo>
                    <a:pt x="1361719" y="65659"/>
                  </a:lnTo>
                  <a:lnTo>
                    <a:pt x="1319758" y="42405"/>
                  </a:lnTo>
                  <a:lnTo>
                    <a:pt x="1280007" y="25908"/>
                  </a:lnTo>
                  <a:lnTo>
                    <a:pt x="1229487" y="10795"/>
                  </a:lnTo>
                  <a:lnTo>
                    <a:pt x="1181874" y="2730"/>
                  </a:lnTo>
                  <a:lnTo>
                    <a:pt x="1133094" y="0"/>
                  </a:lnTo>
                  <a:lnTo>
                    <a:pt x="1084300" y="2730"/>
                  </a:lnTo>
                  <a:lnTo>
                    <a:pt x="1036688" y="10795"/>
                  </a:lnTo>
                  <a:lnTo>
                    <a:pt x="990612" y="24066"/>
                  </a:lnTo>
                  <a:lnTo>
                    <a:pt x="946416" y="42405"/>
                  </a:lnTo>
                  <a:lnTo>
                    <a:pt x="904455" y="65659"/>
                  </a:lnTo>
                  <a:lnTo>
                    <a:pt x="865098" y="93700"/>
                  </a:lnTo>
                  <a:lnTo>
                    <a:pt x="828675" y="126365"/>
                  </a:lnTo>
                  <a:lnTo>
                    <a:pt x="796023" y="162890"/>
                  </a:lnTo>
                  <a:lnTo>
                    <a:pt x="768032" y="202323"/>
                  </a:lnTo>
                  <a:lnTo>
                    <a:pt x="744829" y="244348"/>
                  </a:lnTo>
                  <a:lnTo>
                    <a:pt x="726554" y="288594"/>
                  </a:lnTo>
                  <a:lnTo>
                    <a:pt x="713320" y="334733"/>
                  </a:lnTo>
                  <a:lnTo>
                    <a:pt x="705269" y="382422"/>
                  </a:lnTo>
                  <a:lnTo>
                    <a:pt x="702564" y="431292"/>
                  </a:lnTo>
                  <a:lnTo>
                    <a:pt x="705269" y="480187"/>
                  </a:lnTo>
                  <a:lnTo>
                    <a:pt x="713320" y="527888"/>
                  </a:lnTo>
                  <a:lnTo>
                    <a:pt x="726567" y="574040"/>
                  </a:lnTo>
                  <a:lnTo>
                    <a:pt x="744855" y="618299"/>
                  </a:lnTo>
                  <a:lnTo>
                    <a:pt x="768070" y="660323"/>
                  </a:lnTo>
                  <a:lnTo>
                    <a:pt x="796048" y="699744"/>
                  </a:lnTo>
                  <a:lnTo>
                    <a:pt x="828675" y="736219"/>
                  </a:lnTo>
                  <a:lnTo>
                    <a:pt x="865098" y="768896"/>
                  </a:lnTo>
                  <a:lnTo>
                    <a:pt x="904455" y="796937"/>
                  </a:lnTo>
                  <a:lnTo>
                    <a:pt x="946416" y="820191"/>
                  </a:lnTo>
                  <a:lnTo>
                    <a:pt x="990612" y="838530"/>
                  </a:lnTo>
                  <a:lnTo>
                    <a:pt x="1036688" y="851801"/>
                  </a:lnTo>
                  <a:lnTo>
                    <a:pt x="1084300" y="859866"/>
                  </a:lnTo>
                  <a:lnTo>
                    <a:pt x="1133094" y="862584"/>
                  </a:lnTo>
                  <a:lnTo>
                    <a:pt x="1181874" y="859866"/>
                  </a:lnTo>
                  <a:lnTo>
                    <a:pt x="1229487" y="851801"/>
                  </a:lnTo>
                  <a:lnTo>
                    <a:pt x="1275562" y="838530"/>
                  </a:lnTo>
                  <a:lnTo>
                    <a:pt x="1280007" y="836676"/>
                  </a:lnTo>
                  <a:lnTo>
                    <a:pt x="1319758" y="820191"/>
                  </a:lnTo>
                  <a:lnTo>
                    <a:pt x="1361719" y="796937"/>
                  </a:lnTo>
                  <a:lnTo>
                    <a:pt x="1401076" y="768896"/>
                  </a:lnTo>
                  <a:lnTo>
                    <a:pt x="1437513" y="736219"/>
                  </a:lnTo>
                  <a:lnTo>
                    <a:pt x="1470126" y="699744"/>
                  </a:lnTo>
                  <a:lnTo>
                    <a:pt x="1498104" y="660323"/>
                  </a:lnTo>
                  <a:lnTo>
                    <a:pt x="1521320" y="618299"/>
                  </a:lnTo>
                  <a:lnTo>
                    <a:pt x="1539621" y="574040"/>
                  </a:lnTo>
                  <a:lnTo>
                    <a:pt x="1552854" y="527888"/>
                  </a:lnTo>
                  <a:lnTo>
                    <a:pt x="1560906" y="480187"/>
                  </a:lnTo>
                  <a:lnTo>
                    <a:pt x="1563624" y="431292"/>
                  </a:lnTo>
                  <a:close/>
                </a:path>
              </a:pathLst>
            </a:custGeom>
            <a:solidFill>
              <a:srgbClr val="0080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33777" y="2750946"/>
              <a:ext cx="196850" cy="416559"/>
            </a:xfrm>
            <a:custGeom>
              <a:avLst/>
              <a:gdLst/>
              <a:ahLst/>
              <a:cxnLst/>
              <a:rect l="l" t="t" r="r" b="b"/>
              <a:pathLst>
                <a:path w="196850" h="416560">
                  <a:moveTo>
                    <a:pt x="0" y="416305"/>
                  </a:moveTo>
                  <a:lnTo>
                    <a:pt x="196596" y="0"/>
                  </a:lnTo>
                </a:path>
              </a:pathLst>
            </a:custGeom>
            <a:ln w="47624">
              <a:solidFill>
                <a:srgbClr val="0080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958316" y="4233672"/>
              <a:ext cx="862965" cy="862965"/>
            </a:xfrm>
            <a:custGeom>
              <a:avLst/>
              <a:gdLst/>
              <a:ahLst/>
              <a:cxnLst/>
              <a:rect l="l" t="t" r="r" b="b"/>
              <a:pathLst>
                <a:path w="862965" h="862964">
                  <a:moveTo>
                    <a:pt x="431292" y="0"/>
                  </a:moveTo>
                  <a:lnTo>
                    <a:pt x="382403" y="2721"/>
                  </a:lnTo>
                  <a:lnTo>
                    <a:pt x="334706" y="10789"/>
                  </a:lnTo>
                  <a:lnTo>
                    <a:pt x="288550" y="24062"/>
                  </a:lnTo>
                  <a:lnTo>
                    <a:pt x="244287" y="42399"/>
                  </a:lnTo>
                  <a:lnTo>
                    <a:pt x="202268" y="65656"/>
                  </a:lnTo>
                  <a:lnTo>
                    <a:pt x="162843" y="93692"/>
                  </a:lnTo>
                  <a:lnTo>
                    <a:pt x="126365" y="126364"/>
                  </a:lnTo>
                  <a:lnTo>
                    <a:pt x="93664" y="162883"/>
                  </a:lnTo>
                  <a:lnTo>
                    <a:pt x="65626" y="202323"/>
                  </a:lnTo>
                  <a:lnTo>
                    <a:pt x="42377" y="244340"/>
                  </a:lnTo>
                  <a:lnTo>
                    <a:pt x="24051" y="288590"/>
                  </a:lnTo>
                  <a:lnTo>
                    <a:pt x="10785" y="334728"/>
                  </a:lnTo>
                  <a:lnTo>
                    <a:pt x="2720" y="382410"/>
                  </a:lnTo>
                  <a:lnTo>
                    <a:pt x="0" y="431291"/>
                  </a:lnTo>
                  <a:lnTo>
                    <a:pt x="2721" y="480180"/>
                  </a:lnTo>
                  <a:lnTo>
                    <a:pt x="10789" y="527877"/>
                  </a:lnTo>
                  <a:lnTo>
                    <a:pt x="24062" y="574033"/>
                  </a:lnTo>
                  <a:lnTo>
                    <a:pt x="42399" y="618296"/>
                  </a:lnTo>
                  <a:lnTo>
                    <a:pt x="65656" y="660315"/>
                  </a:lnTo>
                  <a:lnTo>
                    <a:pt x="93692" y="699740"/>
                  </a:lnTo>
                  <a:lnTo>
                    <a:pt x="126365" y="736218"/>
                  </a:lnTo>
                  <a:lnTo>
                    <a:pt x="162843" y="768891"/>
                  </a:lnTo>
                  <a:lnTo>
                    <a:pt x="202268" y="796927"/>
                  </a:lnTo>
                  <a:lnTo>
                    <a:pt x="244287" y="820184"/>
                  </a:lnTo>
                  <a:lnTo>
                    <a:pt x="288550" y="838521"/>
                  </a:lnTo>
                  <a:lnTo>
                    <a:pt x="334706" y="851794"/>
                  </a:lnTo>
                  <a:lnTo>
                    <a:pt x="382403" y="859862"/>
                  </a:lnTo>
                  <a:lnTo>
                    <a:pt x="431292" y="862583"/>
                  </a:lnTo>
                  <a:lnTo>
                    <a:pt x="480180" y="859862"/>
                  </a:lnTo>
                  <a:lnTo>
                    <a:pt x="527877" y="851794"/>
                  </a:lnTo>
                  <a:lnTo>
                    <a:pt x="574033" y="838521"/>
                  </a:lnTo>
                  <a:lnTo>
                    <a:pt x="578487" y="836676"/>
                  </a:lnTo>
                  <a:lnTo>
                    <a:pt x="431292" y="836676"/>
                  </a:lnTo>
                  <a:lnTo>
                    <a:pt x="377797" y="833198"/>
                  </a:lnTo>
                  <a:lnTo>
                    <a:pt x="325877" y="822908"/>
                  </a:lnTo>
                  <a:lnTo>
                    <a:pt x="276066" y="806021"/>
                  </a:lnTo>
                  <a:lnTo>
                    <a:pt x="228901" y="782752"/>
                  </a:lnTo>
                  <a:lnTo>
                    <a:pt x="184917" y="753317"/>
                  </a:lnTo>
                  <a:lnTo>
                    <a:pt x="144653" y="717930"/>
                  </a:lnTo>
                  <a:lnTo>
                    <a:pt x="109266" y="677666"/>
                  </a:lnTo>
                  <a:lnTo>
                    <a:pt x="79831" y="633682"/>
                  </a:lnTo>
                  <a:lnTo>
                    <a:pt x="56562" y="586517"/>
                  </a:lnTo>
                  <a:lnTo>
                    <a:pt x="39675" y="536706"/>
                  </a:lnTo>
                  <a:lnTo>
                    <a:pt x="29385" y="484786"/>
                  </a:lnTo>
                  <a:lnTo>
                    <a:pt x="25907" y="431291"/>
                  </a:lnTo>
                  <a:lnTo>
                    <a:pt x="29385" y="377797"/>
                  </a:lnTo>
                  <a:lnTo>
                    <a:pt x="39675" y="325877"/>
                  </a:lnTo>
                  <a:lnTo>
                    <a:pt x="56562" y="276066"/>
                  </a:lnTo>
                  <a:lnTo>
                    <a:pt x="79831" y="228901"/>
                  </a:lnTo>
                  <a:lnTo>
                    <a:pt x="109266" y="184917"/>
                  </a:lnTo>
                  <a:lnTo>
                    <a:pt x="144653" y="144652"/>
                  </a:lnTo>
                  <a:lnTo>
                    <a:pt x="184917" y="109266"/>
                  </a:lnTo>
                  <a:lnTo>
                    <a:pt x="228901" y="79831"/>
                  </a:lnTo>
                  <a:lnTo>
                    <a:pt x="276066" y="56562"/>
                  </a:lnTo>
                  <a:lnTo>
                    <a:pt x="325877" y="39675"/>
                  </a:lnTo>
                  <a:lnTo>
                    <a:pt x="377797" y="29385"/>
                  </a:lnTo>
                  <a:lnTo>
                    <a:pt x="431292" y="25907"/>
                  </a:lnTo>
                  <a:lnTo>
                    <a:pt x="578487" y="25907"/>
                  </a:lnTo>
                  <a:lnTo>
                    <a:pt x="574033" y="24062"/>
                  </a:lnTo>
                  <a:lnTo>
                    <a:pt x="527877" y="10789"/>
                  </a:lnTo>
                  <a:lnTo>
                    <a:pt x="480180" y="2721"/>
                  </a:lnTo>
                  <a:lnTo>
                    <a:pt x="431292" y="0"/>
                  </a:lnTo>
                  <a:close/>
                </a:path>
                <a:path w="862965" h="862964">
                  <a:moveTo>
                    <a:pt x="578487" y="25907"/>
                  </a:moveTo>
                  <a:lnTo>
                    <a:pt x="431292" y="25907"/>
                  </a:lnTo>
                  <a:lnTo>
                    <a:pt x="484786" y="29385"/>
                  </a:lnTo>
                  <a:lnTo>
                    <a:pt x="536706" y="39675"/>
                  </a:lnTo>
                  <a:lnTo>
                    <a:pt x="586517" y="56562"/>
                  </a:lnTo>
                  <a:lnTo>
                    <a:pt x="633682" y="79831"/>
                  </a:lnTo>
                  <a:lnTo>
                    <a:pt x="677666" y="109266"/>
                  </a:lnTo>
                  <a:lnTo>
                    <a:pt x="717930" y="144652"/>
                  </a:lnTo>
                  <a:lnTo>
                    <a:pt x="753317" y="184917"/>
                  </a:lnTo>
                  <a:lnTo>
                    <a:pt x="782752" y="228901"/>
                  </a:lnTo>
                  <a:lnTo>
                    <a:pt x="806021" y="276066"/>
                  </a:lnTo>
                  <a:lnTo>
                    <a:pt x="822908" y="325877"/>
                  </a:lnTo>
                  <a:lnTo>
                    <a:pt x="833198" y="377797"/>
                  </a:lnTo>
                  <a:lnTo>
                    <a:pt x="836676" y="431291"/>
                  </a:lnTo>
                  <a:lnTo>
                    <a:pt x="833198" y="484786"/>
                  </a:lnTo>
                  <a:lnTo>
                    <a:pt x="822908" y="536706"/>
                  </a:lnTo>
                  <a:lnTo>
                    <a:pt x="806021" y="586517"/>
                  </a:lnTo>
                  <a:lnTo>
                    <a:pt x="782752" y="633682"/>
                  </a:lnTo>
                  <a:lnTo>
                    <a:pt x="753317" y="677666"/>
                  </a:lnTo>
                  <a:lnTo>
                    <a:pt x="717930" y="717930"/>
                  </a:lnTo>
                  <a:lnTo>
                    <a:pt x="677666" y="753317"/>
                  </a:lnTo>
                  <a:lnTo>
                    <a:pt x="633682" y="782752"/>
                  </a:lnTo>
                  <a:lnTo>
                    <a:pt x="586517" y="806021"/>
                  </a:lnTo>
                  <a:lnTo>
                    <a:pt x="536706" y="822908"/>
                  </a:lnTo>
                  <a:lnTo>
                    <a:pt x="484786" y="833198"/>
                  </a:lnTo>
                  <a:lnTo>
                    <a:pt x="431292" y="836676"/>
                  </a:lnTo>
                  <a:lnTo>
                    <a:pt x="578487" y="836676"/>
                  </a:lnTo>
                  <a:lnTo>
                    <a:pt x="618296" y="820184"/>
                  </a:lnTo>
                  <a:lnTo>
                    <a:pt x="660315" y="796927"/>
                  </a:lnTo>
                  <a:lnTo>
                    <a:pt x="699740" y="768891"/>
                  </a:lnTo>
                  <a:lnTo>
                    <a:pt x="736219" y="736218"/>
                  </a:lnTo>
                  <a:lnTo>
                    <a:pt x="768891" y="699740"/>
                  </a:lnTo>
                  <a:lnTo>
                    <a:pt x="796927" y="660315"/>
                  </a:lnTo>
                  <a:lnTo>
                    <a:pt x="820184" y="618296"/>
                  </a:lnTo>
                  <a:lnTo>
                    <a:pt x="838521" y="574033"/>
                  </a:lnTo>
                  <a:lnTo>
                    <a:pt x="851794" y="527877"/>
                  </a:lnTo>
                  <a:lnTo>
                    <a:pt x="859862" y="480180"/>
                  </a:lnTo>
                  <a:lnTo>
                    <a:pt x="862584" y="431291"/>
                  </a:lnTo>
                  <a:lnTo>
                    <a:pt x="859861" y="382403"/>
                  </a:lnTo>
                  <a:lnTo>
                    <a:pt x="851788" y="334706"/>
                  </a:lnTo>
                  <a:lnTo>
                    <a:pt x="838504" y="288550"/>
                  </a:lnTo>
                  <a:lnTo>
                    <a:pt x="820155" y="244287"/>
                  </a:lnTo>
                  <a:lnTo>
                    <a:pt x="796887" y="202268"/>
                  </a:lnTo>
                  <a:lnTo>
                    <a:pt x="768855" y="162843"/>
                  </a:lnTo>
                  <a:lnTo>
                    <a:pt x="736219" y="126364"/>
                  </a:lnTo>
                  <a:lnTo>
                    <a:pt x="699740" y="93692"/>
                  </a:lnTo>
                  <a:lnTo>
                    <a:pt x="660315" y="65656"/>
                  </a:lnTo>
                  <a:lnTo>
                    <a:pt x="618296" y="42399"/>
                  </a:lnTo>
                  <a:lnTo>
                    <a:pt x="578487" y="25907"/>
                  </a:lnTo>
                  <a:close/>
                </a:path>
              </a:pathLst>
            </a:custGeom>
            <a:solidFill>
              <a:srgbClr val="0080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572106" y="3889120"/>
              <a:ext cx="196215" cy="415290"/>
            </a:xfrm>
            <a:custGeom>
              <a:avLst/>
              <a:gdLst/>
              <a:ahLst/>
              <a:cxnLst/>
              <a:rect l="l" t="t" r="r" b="b"/>
              <a:pathLst>
                <a:path w="196215" h="415289">
                  <a:moveTo>
                    <a:pt x="0" y="414908"/>
                  </a:moveTo>
                  <a:lnTo>
                    <a:pt x="195960" y="0"/>
                  </a:lnTo>
                </a:path>
              </a:pathLst>
            </a:custGeom>
            <a:ln w="47625">
              <a:solidFill>
                <a:srgbClr val="0080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333476" y="5439155"/>
              <a:ext cx="862965" cy="859790"/>
            </a:xfrm>
            <a:custGeom>
              <a:avLst/>
              <a:gdLst/>
              <a:ahLst/>
              <a:cxnLst/>
              <a:rect l="l" t="t" r="r" b="b"/>
              <a:pathLst>
                <a:path w="862965" h="859789">
                  <a:moveTo>
                    <a:pt x="431291" y="0"/>
                  </a:moveTo>
                  <a:lnTo>
                    <a:pt x="382403" y="2712"/>
                  </a:lnTo>
                  <a:lnTo>
                    <a:pt x="334706" y="10755"/>
                  </a:lnTo>
                  <a:lnTo>
                    <a:pt x="288550" y="23983"/>
                  </a:lnTo>
                  <a:lnTo>
                    <a:pt x="244287" y="42251"/>
                  </a:lnTo>
                  <a:lnTo>
                    <a:pt x="202268" y="65416"/>
                  </a:lnTo>
                  <a:lnTo>
                    <a:pt x="162843" y="93332"/>
                  </a:lnTo>
                  <a:lnTo>
                    <a:pt x="126364" y="125857"/>
                  </a:lnTo>
                  <a:lnTo>
                    <a:pt x="93664" y="162266"/>
                  </a:lnTo>
                  <a:lnTo>
                    <a:pt x="65625" y="201591"/>
                  </a:lnTo>
                  <a:lnTo>
                    <a:pt x="42377" y="243486"/>
                  </a:lnTo>
                  <a:lnTo>
                    <a:pt x="24051" y="287599"/>
                  </a:lnTo>
                  <a:lnTo>
                    <a:pt x="10785" y="333583"/>
                  </a:lnTo>
                  <a:lnTo>
                    <a:pt x="2720" y="381089"/>
                  </a:lnTo>
                  <a:lnTo>
                    <a:pt x="0" y="429768"/>
                  </a:lnTo>
                  <a:lnTo>
                    <a:pt x="2721" y="478453"/>
                  </a:lnTo>
                  <a:lnTo>
                    <a:pt x="10789" y="525974"/>
                  </a:lnTo>
                  <a:lnTo>
                    <a:pt x="24062" y="571976"/>
                  </a:lnTo>
                  <a:lnTo>
                    <a:pt x="42399" y="616103"/>
                  </a:lnTo>
                  <a:lnTo>
                    <a:pt x="65656" y="657999"/>
                  </a:lnTo>
                  <a:lnTo>
                    <a:pt x="93692" y="697309"/>
                  </a:lnTo>
                  <a:lnTo>
                    <a:pt x="126364" y="733679"/>
                  </a:lnTo>
                  <a:lnTo>
                    <a:pt x="162843" y="766203"/>
                  </a:lnTo>
                  <a:lnTo>
                    <a:pt x="202268" y="794119"/>
                  </a:lnTo>
                  <a:lnTo>
                    <a:pt x="244287" y="817284"/>
                  </a:lnTo>
                  <a:lnTo>
                    <a:pt x="288550" y="835552"/>
                  </a:lnTo>
                  <a:lnTo>
                    <a:pt x="334706" y="848780"/>
                  </a:lnTo>
                  <a:lnTo>
                    <a:pt x="382403" y="856823"/>
                  </a:lnTo>
                  <a:lnTo>
                    <a:pt x="431291" y="859536"/>
                  </a:lnTo>
                  <a:lnTo>
                    <a:pt x="480180" y="856823"/>
                  </a:lnTo>
                  <a:lnTo>
                    <a:pt x="527877" y="848780"/>
                  </a:lnTo>
                  <a:lnTo>
                    <a:pt x="574033" y="835552"/>
                  </a:lnTo>
                  <a:lnTo>
                    <a:pt x="578390" y="833755"/>
                  </a:lnTo>
                  <a:lnTo>
                    <a:pt x="431291" y="833755"/>
                  </a:lnTo>
                  <a:lnTo>
                    <a:pt x="377797" y="830287"/>
                  </a:lnTo>
                  <a:lnTo>
                    <a:pt x="325877" y="820029"/>
                  </a:lnTo>
                  <a:lnTo>
                    <a:pt x="276066" y="803195"/>
                  </a:lnTo>
                  <a:lnTo>
                    <a:pt x="228901" y="780001"/>
                  </a:lnTo>
                  <a:lnTo>
                    <a:pt x="184917" y="750661"/>
                  </a:lnTo>
                  <a:lnTo>
                    <a:pt x="144652" y="715391"/>
                  </a:lnTo>
                  <a:lnTo>
                    <a:pt x="109266" y="675263"/>
                  </a:lnTo>
                  <a:lnTo>
                    <a:pt x="79831" y="631434"/>
                  </a:lnTo>
                  <a:lnTo>
                    <a:pt x="56562" y="584438"/>
                  </a:lnTo>
                  <a:lnTo>
                    <a:pt x="39675" y="534806"/>
                  </a:lnTo>
                  <a:lnTo>
                    <a:pt x="29385" y="483072"/>
                  </a:lnTo>
                  <a:lnTo>
                    <a:pt x="25907" y="429768"/>
                  </a:lnTo>
                  <a:lnTo>
                    <a:pt x="29385" y="376463"/>
                  </a:lnTo>
                  <a:lnTo>
                    <a:pt x="39675" y="324729"/>
                  </a:lnTo>
                  <a:lnTo>
                    <a:pt x="56562" y="275097"/>
                  </a:lnTo>
                  <a:lnTo>
                    <a:pt x="79831" y="228101"/>
                  </a:lnTo>
                  <a:lnTo>
                    <a:pt x="109266" y="184272"/>
                  </a:lnTo>
                  <a:lnTo>
                    <a:pt x="144652" y="144145"/>
                  </a:lnTo>
                  <a:lnTo>
                    <a:pt x="184917" y="108874"/>
                  </a:lnTo>
                  <a:lnTo>
                    <a:pt x="228901" y="79534"/>
                  </a:lnTo>
                  <a:lnTo>
                    <a:pt x="276066" y="56340"/>
                  </a:lnTo>
                  <a:lnTo>
                    <a:pt x="325877" y="39506"/>
                  </a:lnTo>
                  <a:lnTo>
                    <a:pt x="377797" y="29248"/>
                  </a:lnTo>
                  <a:lnTo>
                    <a:pt x="431291" y="25781"/>
                  </a:lnTo>
                  <a:lnTo>
                    <a:pt x="578390" y="25781"/>
                  </a:lnTo>
                  <a:lnTo>
                    <a:pt x="574033" y="23983"/>
                  </a:lnTo>
                  <a:lnTo>
                    <a:pt x="527877" y="10755"/>
                  </a:lnTo>
                  <a:lnTo>
                    <a:pt x="480180" y="2712"/>
                  </a:lnTo>
                  <a:lnTo>
                    <a:pt x="431291" y="0"/>
                  </a:lnTo>
                  <a:close/>
                </a:path>
                <a:path w="862965" h="859789">
                  <a:moveTo>
                    <a:pt x="578390" y="25781"/>
                  </a:moveTo>
                  <a:lnTo>
                    <a:pt x="431291" y="25781"/>
                  </a:lnTo>
                  <a:lnTo>
                    <a:pt x="484786" y="29248"/>
                  </a:lnTo>
                  <a:lnTo>
                    <a:pt x="536706" y="39506"/>
                  </a:lnTo>
                  <a:lnTo>
                    <a:pt x="586517" y="56340"/>
                  </a:lnTo>
                  <a:lnTo>
                    <a:pt x="633682" y="79534"/>
                  </a:lnTo>
                  <a:lnTo>
                    <a:pt x="677666" y="108874"/>
                  </a:lnTo>
                  <a:lnTo>
                    <a:pt x="717930" y="144145"/>
                  </a:lnTo>
                  <a:lnTo>
                    <a:pt x="753317" y="184272"/>
                  </a:lnTo>
                  <a:lnTo>
                    <a:pt x="782752" y="228101"/>
                  </a:lnTo>
                  <a:lnTo>
                    <a:pt x="806021" y="275097"/>
                  </a:lnTo>
                  <a:lnTo>
                    <a:pt x="822908" y="324729"/>
                  </a:lnTo>
                  <a:lnTo>
                    <a:pt x="833198" y="376463"/>
                  </a:lnTo>
                  <a:lnTo>
                    <a:pt x="836675" y="429768"/>
                  </a:lnTo>
                  <a:lnTo>
                    <a:pt x="833198" y="483072"/>
                  </a:lnTo>
                  <a:lnTo>
                    <a:pt x="822908" y="534806"/>
                  </a:lnTo>
                  <a:lnTo>
                    <a:pt x="806021" y="584438"/>
                  </a:lnTo>
                  <a:lnTo>
                    <a:pt x="782752" y="631434"/>
                  </a:lnTo>
                  <a:lnTo>
                    <a:pt x="753317" y="675263"/>
                  </a:lnTo>
                  <a:lnTo>
                    <a:pt x="717930" y="715391"/>
                  </a:lnTo>
                  <a:lnTo>
                    <a:pt x="677666" y="750661"/>
                  </a:lnTo>
                  <a:lnTo>
                    <a:pt x="633682" y="780001"/>
                  </a:lnTo>
                  <a:lnTo>
                    <a:pt x="586517" y="803195"/>
                  </a:lnTo>
                  <a:lnTo>
                    <a:pt x="536706" y="820029"/>
                  </a:lnTo>
                  <a:lnTo>
                    <a:pt x="484786" y="830287"/>
                  </a:lnTo>
                  <a:lnTo>
                    <a:pt x="431291" y="833755"/>
                  </a:lnTo>
                  <a:lnTo>
                    <a:pt x="578390" y="833755"/>
                  </a:lnTo>
                  <a:lnTo>
                    <a:pt x="618296" y="817284"/>
                  </a:lnTo>
                  <a:lnTo>
                    <a:pt x="660315" y="794119"/>
                  </a:lnTo>
                  <a:lnTo>
                    <a:pt x="699740" y="766203"/>
                  </a:lnTo>
                  <a:lnTo>
                    <a:pt x="736218" y="733679"/>
                  </a:lnTo>
                  <a:lnTo>
                    <a:pt x="768891" y="697309"/>
                  </a:lnTo>
                  <a:lnTo>
                    <a:pt x="796927" y="657999"/>
                  </a:lnTo>
                  <a:lnTo>
                    <a:pt x="820184" y="616103"/>
                  </a:lnTo>
                  <a:lnTo>
                    <a:pt x="838521" y="571976"/>
                  </a:lnTo>
                  <a:lnTo>
                    <a:pt x="851794" y="525974"/>
                  </a:lnTo>
                  <a:lnTo>
                    <a:pt x="859862" y="478453"/>
                  </a:lnTo>
                  <a:lnTo>
                    <a:pt x="862583" y="429768"/>
                  </a:lnTo>
                  <a:lnTo>
                    <a:pt x="859861" y="381082"/>
                  </a:lnTo>
                  <a:lnTo>
                    <a:pt x="851788" y="333561"/>
                  </a:lnTo>
                  <a:lnTo>
                    <a:pt x="838504" y="287559"/>
                  </a:lnTo>
                  <a:lnTo>
                    <a:pt x="820154" y="243432"/>
                  </a:lnTo>
                  <a:lnTo>
                    <a:pt x="796887" y="201536"/>
                  </a:lnTo>
                  <a:lnTo>
                    <a:pt x="768855" y="162226"/>
                  </a:lnTo>
                  <a:lnTo>
                    <a:pt x="736218" y="125857"/>
                  </a:lnTo>
                  <a:lnTo>
                    <a:pt x="699740" y="93332"/>
                  </a:lnTo>
                  <a:lnTo>
                    <a:pt x="660315" y="65416"/>
                  </a:lnTo>
                  <a:lnTo>
                    <a:pt x="618296" y="42251"/>
                  </a:lnTo>
                  <a:lnTo>
                    <a:pt x="578390" y="25781"/>
                  </a:lnTo>
                  <a:close/>
                </a:path>
              </a:pathLst>
            </a:custGeom>
            <a:solidFill>
              <a:srgbClr val="0080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956156" y="5016245"/>
              <a:ext cx="196215" cy="415290"/>
            </a:xfrm>
            <a:custGeom>
              <a:avLst/>
              <a:gdLst/>
              <a:ahLst/>
              <a:cxnLst/>
              <a:rect l="l" t="t" r="r" b="b"/>
              <a:pathLst>
                <a:path w="196215" h="415289">
                  <a:moveTo>
                    <a:pt x="0" y="414908"/>
                  </a:moveTo>
                  <a:lnTo>
                    <a:pt x="195960" y="0"/>
                  </a:lnTo>
                </a:path>
              </a:pathLst>
            </a:custGeom>
            <a:ln w="47625">
              <a:solidFill>
                <a:srgbClr val="0080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749783" y="6597395"/>
              <a:ext cx="861060" cy="862965"/>
            </a:xfrm>
            <a:custGeom>
              <a:avLst/>
              <a:gdLst/>
              <a:ahLst/>
              <a:cxnLst/>
              <a:rect l="l" t="t" r="r" b="b"/>
              <a:pathLst>
                <a:path w="861059" h="862965">
                  <a:moveTo>
                    <a:pt x="430529" y="0"/>
                  </a:moveTo>
                  <a:lnTo>
                    <a:pt x="381743" y="2721"/>
                  </a:lnTo>
                  <a:lnTo>
                    <a:pt x="334133" y="10789"/>
                  </a:lnTo>
                  <a:lnTo>
                    <a:pt x="288054" y="24062"/>
                  </a:lnTo>
                  <a:lnTo>
                    <a:pt x="243859" y="42399"/>
                  </a:lnTo>
                  <a:lnTo>
                    <a:pt x="201902" y="65656"/>
                  </a:lnTo>
                  <a:lnTo>
                    <a:pt x="162534" y="93692"/>
                  </a:lnTo>
                  <a:lnTo>
                    <a:pt x="126111" y="126364"/>
                  </a:lnTo>
                  <a:lnTo>
                    <a:pt x="93464" y="162883"/>
                  </a:lnTo>
                  <a:lnTo>
                    <a:pt x="65477" y="202323"/>
                  </a:lnTo>
                  <a:lnTo>
                    <a:pt x="42276" y="244340"/>
                  </a:lnTo>
                  <a:lnTo>
                    <a:pt x="23991" y="288590"/>
                  </a:lnTo>
                  <a:lnTo>
                    <a:pt x="10757" y="334728"/>
                  </a:lnTo>
                  <a:lnTo>
                    <a:pt x="2713" y="382410"/>
                  </a:lnTo>
                  <a:lnTo>
                    <a:pt x="0" y="431291"/>
                  </a:lnTo>
                  <a:lnTo>
                    <a:pt x="2713" y="480180"/>
                  </a:lnTo>
                  <a:lnTo>
                    <a:pt x="10761" y="527877"/>
                  </a:lnTo>
                  <a:lnTo>
                    <a:pt x="24003" y="574033"/>
                  </a:lnTo>
                  <a:lnTo>
                    <a:pt x="42298" y="618296"/>
                  </a:lnTo>
                  <a:lnTo>
                    <a:pt x="65508" y="660315"/>
                  </a:lnTo>
                  <a:lnTo>
                    <a:pt x="93492" y="699740"/>
                  </a:lnTo>
                  <a:lnTo>
                    <a:pt x="126111" y="736218"/>
                  </a:lnTo>
                  <a:lnTo>
                    <a:pt x="162534" y="768891"/>
                  </a:lnTo>
                  <a:lnTo>
                    <a:pt x="201902" y="796927"/>
                  </a:lnTo>
                  <a:lnTo>
                    <a:pt x="243859" y="820184"/>
                  </a:lnTo>
                  <a:lnTo>
                    <a:pt x="288054" y="838521"/>
                  </a:lnTo>
                  <a:lnTo>
                    <a:pt x="334133" y="851794"/>
                  </a:lnTo>
                  <a:lnTo>
                    <a:pt x="381743" y="859862"/>
                  </a:lnTo>
                  <a:lnTo>
                    <a:pt x="430529" y="862583"/>
                  </a:lnTo>
                  <a:lnTo>
                    <a:pt x="479316" y="859862"/>
                  </a:lnTo>
                  <a:lnTo>
                    <a:pt x="526926" y="851794"/>
                  </a:lnTo>
                  <a:lnTo>
                    <a:pt x="573005" y="838521"/>
                  </a:lnTo>
                  <a:lnTo>
                    <a:pt x="577452" y="836676"/>
                  </a:lnTo>
                  <a:lnTo>
                    <a:pt x="430529" y="836676"/>
                  </a:lnTo>
                  <a:lnTo>
                    <a:pt x="377108" y="833198"/>
                  </a:lnTo>
                  <a:lnTo>
                    <a:pt x="325275" y="822908"/>
                  </a:lnTo>
                  <a:lnTo>
                    <a:pt x="275558" y="806021"/>
                  </a:lnTo>
                  <a:lnTo>
                    <a:pt x="228487" y="782752"/>
                  </a:lnTo>
                  <a:lnTo>
                    <a:pt x="184590" y="753317"/>
                  </a:lnTo>
                  <a:lnTo>
                    <a:pt x="144399" y="717930"/>
                  </a:lnTo>
                  <a:lnTo>
                    <a:pt x="109065" y="677666"/>
                  </a:lnTo>
                  <a:lnTo>
                    <a:pt x="79666" y="633682"/>
                  </a:lnTo>
                  <a:lnTo>
                    <a:pt x="56419" y="586517"/>
                  </a:lnTo>
                  <a:lnTo>
                    <a:pt x="39544" y="536706"/>
                  </a:lnTo>
                  <a:lnTo>
                    <a:pt x="29258" y="484786"/>
                  </a:lnTo>
                  <a:lnTo>
                    <a:pt x="25781" y="431291"/>
                  </a:lnTo>
                  <a:lnTo>
                    <a:pt x="29258" y="377797"/>
                  </a:lnTo>
                  <a:lnTo>
                    <a:pt x="39544" y="325877"/>
                  </a:lnTo>
                  <a:lnTo>
                    <a:pt x="56419" y="276066"/>
                  </a:lnTo>
                  <a:lnTo>
                    <a:pt x="79666" y="228901"/>
                  </a:lnTo>
                  <a:lnTo>
                    <a:pt x="109065" y="184917"/>
                  </a:lnTo>
                  <a:lnTo>
                    <a:pt x="144399" y="144652"/>
                  </a:lnTo>
                  <a:lnTo>
                    <a:pt x="184590" y="109266"/>
                  </a:lnTo>
                  <a:lnTo>
                    <a:pt x="228487" y="79831"/>
                  </a:lnTo>
                  <a:lnTo>
                    <a:pt x="275558" y="56562"/>
                  </a:lnTo>
                  <a:lnTo>
                    <a:pt x="325275" y="39675"/>
                  </a:lnTo>
                  <a:lnTo>
                    <a:pt x="377108" y="29385"/>
                  </a:lnTo>
                  <a:lnTo>
                    <a:pt x="430529" y="25907"/>
                  </a:lnTo>
                  <a:lnTo>
                    <a:pt x="577452" y="25907"/>
                  </a:lnTo>
                  <a:lnTo>
                    <a:pt x="573005" y="24062"/>
                  </a:lnTo>
                  <a:lnTo>
                    <a:pt x="526926" y="10789"/>
                  </a:lnTo>
                  <a:lnTo>
                    <a:pt x="479316" y="2721"/>
                  </a:lnTo>
                  <a:lnTo>
                    <a:pt x="430529" y="0"/>
                  </a:lnTo>
                  <a:close/>
                </a:path>
                <a:path w="861059" h="862965">
                  <a:moveTo>
                    <a:pt x="577452" y="25907"/>
                  </a:moveTo>
                  <a:lnTo>
                    <a:pt x="430529" y="25907"/>
                  </a:lnTo>
                  <a:lnTo>
                    <a:pt x="483951" y="29385"/>
                  </a:lnTo>
                  <a:lnTo>
                    <a:pt x="535784" y="39675"/>
                  </a:lnTo>
                  <a:lnTo>
                    <a:pt x="585501" y="56562"/>
                  </a:lnTo>
                  <a:lnTo>
                    <a:pt x="632572" y="79831"/>
                  </a:lnTo>
                  <a:lnTo>
                    <a:pt x="676469" y="109266"/>
                  </a:lnTo>
                  <a:lnTo>
                    <a:pt x="716660" y="144652"/>
                  </a:lnTo>
                  <a:lnTo>
                    <a:pt x="751994" y="184917"/>
                  </a:lnTo>
                  <a:lnTo>
                    <a:pt x="781393" y="228901"/>
                  </a:lnTo>
                  <a:lnTo>
                    <a:pt x="804640" y="276066"/>
                  </a:lnTo>
                  <a:lnTo>
                    <a:pt x="821515" y="325877"/>
                  </a:lnTo>
                  <a:lnTo>
                    <a:pt x="831801" y="377797"/>
                  </a:lnTo>
                  <a:lnTo>
                    <a:pt x="835279" y="431291"/>
                  </a:lnTo>
                  <a:lnTo>
                    <a:pt x="831801" y="484786"/>
                  </a:lnTo>
                  <a:lnTo>
                    <a:pt x="821515" y="536706"/>
                  </a:lnTo>
                  <a:lnTo>
                    <a:pt x="804640" y="586517"/>
                  </a:lnTo>
                  <a:lnTo>
                    <a:pt x="781393" y="633682"/>
                  </a:lnTo>
                  <a:lnTo>
                    <a:pt x="751994" y="677666"/>
                  </a:lnTo>
                  <a:lnTo>
                    <a:pt x="716660" y="717930"/>
                  </a:lnTo>
                  <a:lnTo>
                    <a:pt x="676469" y="753317"/>
                  </a:lnTo>
                  <a:lnTo>
                    <a:pt x="632572" y="782752"/>
                  </a:lnTo>
                  <a:lnTo>
                    <a:pt x="585501" y="806021"/>
                  </a:lnTo>
                  <a:lnTo>
                    <a:pt x="535784" y="822908"/>
                  </a:lnTo>
                  <a:lnTo>
                    <a:pt x="483951" y="833198"/>
                  </a:lnTo>
                  <a:lnTo>
                    <a:pt x="430529" y="836676"/>
                  </a:lnTo>
                  <a:lnTo>
                    <a:pt x="577452" y="836676"/>
                  </a:lnTo>
                  <a:lnTo>
                    <a:pt x="617200" y="820184"/>
                  </a:lnTo>
                  <a:lnTo>
                    <a:pt x="659157" y="796927"/>
                  </a:lnTo>
                  <a:lnTo>
                    <a:pt x="698525" y="768891"/>
                  </a:lnTo>
                  <a:lnTo>
                    <a:pt x="734949" y="736218"/>
                  </a:lnTo>
                  <a:lnTo>
                    <a:pt x="767567" y="699740"/>
                  </a:lnTo>
                  <a:lnTo>
                    <a:pt x="795551" y="660315"/>
                  </a:lnTo>
                  <a:lnTo>
                    <a:pt x="818761" y="618296"/>
                  </a:lnTo>
                  <a:lnTo>
                    <a:pt x="837057" y="574033"/>
                  </a:lnTo>
                  <a:lnTo>
                    <a:pt x="850298" y="527877"/>
                  </a:lnTo>
                  <a:lnTo>
                    <a:pt x="858346" y="480180"/>
                  </a:lnTo>
                  <a:lnTo>
                    <a:pt x="861060" y="431291"/>
                  </a:lnTo>
                  <a:lnTo>
                    <a:pt x="858345" y="382403"/>
                  </a:lnTo>
                  <a:lnTo>
                    <a:pt x="850292" y="334706"/>
                  </a:lnTo>
                  <a:lnTo>
                    <a:pt x="837040" y="288550"/>
                  </a:lnTo>
                  <a:lnTo>
                    <a:pt x="818731" y="244287"/>
                  </a:lnTo>
                  <a:lnTo>
                    <a:pt x="795511" y="202268"/>
                  </a:lnTo>
                  <a:lnTo>
                    <a:pt x="767531" y="162843"/>
                  </a:lnTo>
                  <a:lnTo>
                    <a:pt x="734949" y="126364"/>
                  </a:lnTo>
                  <a:lnTo>
                    <a:pt x="698525" y="93692"/>
                  </a:lnTo>
                  <a:lnTo>
                    <a:pt x="659157" y="65656"/>
                  </a:lnTo>
                  <a:lnTo>
                    <a:pt x="617200" y="42399"/>
                  </a:lnTo>
                  <a:lnTo>
                    <a:pt x="577452" y="25907"/>
                  </a:lnTo>
                  <a:close/>
                </a:path>
              </a:pathLst>
            </a:custGeom>
            <a:solidFill>
              <a:srgbClr val="0080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354557" y="6224270"/>
              <a:ext cx="196215" cy="415290"/>
            </a:xfrm>
            <a:custGeom>
              <a:avLst/>
              <a:gdLst/>
              <a:ahLst/>
              <a:cxnLst/>
              <a:rect l="l" t="t" r="r" b="b"/>
              <a:pathLst>
                <a:path w="196215" h="415290">
                  <a:moveTo>
                    <a:pt x="0" y="414908"/>
                  </a:moveTo>
                  <a:lnTo>
                    <a:pt x="195834" y="0"/>
                  </a:lnTo>
                </a:path>
              </a:pathLst>
            </a:custGeom>
            <a:ln w="47625">
              <a:solidFill>
                <a:srgbClr val="0080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202668" y="7799832"/>
              <a:ext cx="862965" cy="861060"/>
            </a:xfrm>
            <a:custGeom>
              <a:avLst/>
              <a:gdLst/>
              <a:ahLst/>
              <a:cxnLst/>
              <a:rect l="l" t="t" r="r" b="b"/>
              <a:pathLst>
                <a:path w="862965" h="861059">
                  <a:moveTo>
                    <a:pt x="431291" y="0"/>
                  </a:moveTo>
                  <a:lnTo>
                    <a:pt x="382403" y="2713"/>
                  </a:lnTo>
                  <a:lnTo>
                    <a:pt x="334706" y="10761"/>
                  </a:lnTo>
                  <a:lnTo>
                    <a:pt x="288550" y="24003"/>
                  </a:lnTo>
                  <a:lnTo>
                    <a:pt x="244287" y="42298"/>
                  </a:lnTo>
                  <a:lnTo>
                    <a:pt x="202268" y="65508"/>
                  </a:lnTo>
                  <a:lnTo>
                    <a:pt x="162843" y="93492"/>
                  </a:lnTo>
                  <a:lnTo>
                    <a:pt x="126364" y="126111"/>
                  </a:lnTo>
                  <a:lnTo>
                    <a:pt x="93664" y="162574"/>
                  </a:lnTo>
                  <a:lnTo>
                    <a:pt x="65625" y="201957"/>
                  </a:lnTo>
                  <a:lnTo>
                    <a:pt x="42377" y="243913"/>
                  </a:lnTo>
                  <a:lnTo>
                    <a:pt x="24051" y="288094"/>
                  </a:lnTo>
                  <a:lnTo>
                    <a:pt x="10785" y="334155"/>
                  </a:lnTo>
                  <a:lnTo>
                    <a:pt x="2720" y="381749"/>
                  </a:lnTo>
                  <a:lnTo>
                    <a:pt x="0" y="430530"/>
                  </a:lnTo>
                  <a:lnTo>
                    <a:pt x="2721" y="479316"/>
                  </a:lnTo>
                  <a:lnTo>
                    <a:pt x="10789" y="526926"/>
                  </a:lnTo>
                  <a:lnTo>
                    <a:pt x="24062" y="573005"/>
                  </a:lnTo>
                  <a:lnTo>
                    <a:pt x="42399" y="617200"/>
                  </a:lnTo>
                  <a:lnTo>
                    <a:pt x="65656" y="659157"/>
                  </a:lnTo>
                  <a:lnTo>
                    <a:pt x="93692" y="698525"/>
                  </a:lnTo>
                  <a:lnTo>
                    <a:pt x="126364" y="734949"/>
                  </a:lnTo>
                  <a:lnTo>
                    <a:pt x="162843" y="767567"/>
                  </a:lnTo>
                  <a:lnTo>
                    <a:pt x="202268" y="795551"/>
                  </a:lnTo>
                  <a:lnTo>
                    <a:pt x="244287" y="818761"/>
                  </a:lnTo>
                  <a:lnTo>
                    <a:pt x="288550" y="837057"/>
                  </a:lnTo>
                  <a:lnTo>
                    <a:pt x="334706" y="850298"/>
                  </a:lnTo>
                  <a:lnTo>
                    <a:pt x="382403" y="858346"/>
                  </a:lnTo>
                  <a:lnTo>
                    <a:pt x="431291" y="861060"/>
                  </a:lnTo>
                  <a:lnTo>
                    <a:pt x="480180" y="858346"/>
                  </a:lnTo>
                  <a:lnTo>
                    <a:pt x="527877" y="850298"/>
                  </a:lnTo>
                  <a:lnTo>
                    <a:pt x="574033" y="837057"/>
                  </a:lnTo>
                  <a:lnTo>
                    <a:pt x="578335" y="835279"/>
                  </a:lnTo>
                  <a:lnTo>
                    <a:pt x="431291" y="835279"/>
                  </a:lnTo>
                  <a:lnTo>
                    <a:pt x="377797" y="831801"/>
                  </a:lnTo>
                  <a:lnTo>
                    <a:pt x="325877" y="821515"/>
                  </a:lnTo>
                  <a:lnTo>
                    <a:pt x="276066" y="804640"/>
                  </a:lnTo>
                  <a:lnTo>
                    <a:pt x="228901" y="781393"/>
                  </a:lnTo>
                  <a:lnTo>
                    <a:pt x="184917" y="751994"/>
                  </a:lnTo>
                  <a:lnTo>
                    <a:pt x="144652" y="716661"/>
                  </a:lnTo>
                  <a:lnTo>
                    <a:pt x="109266" y="676469"/>
                  </a:lnTo>
                  <a:lnTo>
                    <a:pt x="79831" y="632572"/>
                  </a:lnTo>
                  <a:lnTo>
                    <a:pt x="56562" y="585501"/>
                  </a:lnTo>
                  <a:lnTo>
                    <a:pt x="39675" y="535784"/>
                  </a:lnTo>
                  <a:lnTo>
                    <a:pt x="29385" y="483951"/>
                  </a:lnTo>
                  <a:lnTo>
                    <a:pt x="25907" y="430530"/>
                  </a:lnTo>
                  <a:lnTo>
                    <a:pt x="29385" y="377108"/>
                  </a:lnTo>
                  <a:lnTo>
                    <a:pt x="39675" y="325275"/>
                  </a:lnTo>
                  <a:lnTo>
                    <a:pt x="56562" y="275558"/>
                  </a:lnTo>
                  <a:lnTo>
                    <a:pt x="79831" y="228487"/>
                  </a:lnTo>
                  <a:lnTo>
                    <a:pt x="109266" y="184590"/>
                  </a:lnTo>
                  <a:lnTo>
                    <a:pt x="144652" y="144399"/>
                  </a:lnTo>
                  <a:lnTo>
                    <a:pt x="184917" y="109065"/>
                  </a:lnTo>
                  <a:lnTo>
                    <a:pt x="228901" y="79666"/>
                  </a:lnTo>
                  <a:lnTo>
                    <a:pt x="276066" y="56419"/>
                  </a:lnTo>
                  <a:lnTo>
                    <a:pt x="325877" y="39544"/>
                  </a:lnTo>
                  <a:lnTo>
                    <a:pt x="377797" y="29258"/>
                  </a:lnTo>
                  <a:lnTo>
                    <a:pt x="431291" y="25781"/>
                  </a:lnTo>
                  <a:lnTo>
                    <a:pt x="578335" y="25781"/>
                  </a:lnTo>
                  <a:lnTo>
                    <a:pt x="574033" y="24003"/>
                  </a:lnTo>
                  <a:lnTo>
                    <a:pt x="527877" y="10761"/>
                  </a:lnTo>
                  <a:lnTo>
                    <a:pt x="480180" y="2713"/>
                  </a:lnTo>
                  <a:lnTo>
                    <a:pt x="431291" y="0"/>
                  </a:lnTo>
                  <a:close/>
                </a:path>
                <a:path w="862965" h="861059">
                  <a:moveTo>
                    <a:pt x="578335" y="25781"/>
                  </a:moveTo>
                  <a:lnTo>
                    <a:pt x="431291" y="25781"/>
                  </a:lnTo>
                  <a:lnTo>
                    <a:pt x="484786" y="29258"/>
                  </a:lnTo>
                  <a:lnTo>
                    <a:pt x="536706" y="39544"/>
                  </a:lnTo>
                  <a:lnTo>
                    <a:pt x="586517" y="56419"/>
                  </a:lnTo>
                  <a:lnTo>
                    <a:pt x="633682" y="79666"/>
                  </a:lnTo>
                  <a:lnTo>
                    <a:pt x="677666" y="109065"/>
                  </a:lnTo>
                  <a:lnTo>
                    <a:pt x="717930" y="144399"/>
                  </a:lnTo>
                  <a:lnTo>
                    <a:pt x="753317" y="184590"/>
                  </a:lnTo>
                  <a:lnTo>
                    <a:pt x="782752" y="228487"/>
                  </a:lnTo>
                  <a:lnTo>
                    <a:pt x="806021" y="275558"/>
                  </a:lnTo>
                  <a:lnTo>
                    <a:pt x="822908" y="325275"/>
                  </a:lnTo>
                  <a:lnTo>
                    <a:pt x="833198" y="377108"/>
                  </a:lnTo>
                  <a:lnTo>
                    <a:pt x="836676" y="430530"/>
                  </a:lnTo>
                  <a:lnTo>
                    <a:pt x="833198" y="483951"/>
                  </a:lnTo>
                  <a:lnTo>
                    <a:pt x="822908" y="535784"/>
                  </a:lnTo>
                  <a:lnTo>
                    <a:pt x="806021" y="585501"/>
                  </a:lnTo>
                  <a:lnTo>
                    <a:pt x="782752" y="632572"/>
                  </a:lnTo>
                  <a:lnTo>
                    <a:pt x="753317" y="676469"/>
                  </a:lnTo>
                  <a:lnTo>
                    <a:pt x="717930" y="716661"/>
                  </a:lnTo>
                  <a:lnTo>
                    <a:pt x="677666" y="751994"/>
                  </a:lnTo>
                  <a:lnTo>
                    <a:pt x="633682" y="781393"/>
                  </a:lnTo>
                  <a:lnTo>
                    <a:pt x="586517" y="804640"/>
                  </a:lnTo>
                  <a:lnTo>
                    <a:pt x="536706" y="821515"/>
                  </a:lnTo>
                  <a:lnTo>
                    <a:pt x="484786" y="831801"/>
                  </a:lnTo>
                  <a:lnTo>
                    <a:pt x="431291" y="835279"/>
                  </a:lnTo>
                  <a:lnTo>
                    <a:pt x="578335" y="835279"/>
                  </a:lnTo>
                  <a:lnTo>
                    <a:pt x="618296" y="818761"/>
                  </a:lnTo>
                  <a:lnTo>
                    <a:pt x="660315" y="795551"/>
                  </a:lnTo>
                  <a:lnTo>
                    <a:pt x="699740" y="767567"/>
                  </a:lnTo>
                  <a:lnTo>
                    <a:pt x="736218" y="734949"/>
                  </a:lnTo>
                  <a:lnTo>
                    <a:pt x="768891" y="698525"/>
                  </a:lnTo>
                  <a:lnTo>
                    <a:pt x="796927" y="659157"/>
                  </a:lnTo>
                  <a:lnTo>
                    <a:pt x="820184" y="617200"/>
                  </a:lnTo>
                  <a:lnTo>
                    <a:pt x="838521" y="573005"/>
                  </a:lnTo>
                  <a:lnTo>
                    <a:pt x="851794" y="526926"/>
                  </a:lnTo>
                  <a:lnTo>
                    <a:pt x="859862" y="479316"/>
                  </a:lnTo>
                  <a:lnTo>
                    <a:pt x="862583" y="430530"/>
                  </a:lnTo>
                  <a:lnTo>
                    <a:pt x="859861" y="381743"/>
                  </a:lnTo>
                  <a:lnTo>
                    <a:pt x="851788" y="334133"/>
                  </a:lnTo>
                  <a:lnTo>
                    <a:pt x="838504" y="288054"/>
                  </a:lnTo>
                  <a:lnTo>
                    <a:pt x="820154" y="243859"/>
                  </a:lnTo>
                  <a:lnTo>
                    <a:pt x="796887" y="201902"/>
                  </a:lnTo>
                  <a:lnTo>
                    <a:pt x="768855" y="162534"/>
                  </a:lnTo>
                  <a:lnTo>
                    <a:pt x="736218" y="126111"/>
                  </a:lnTo>
                  <a:lnTo>
                    <a:pt x="699740" y="93492"/>
                  </a:lnTo>
                  <a:lnTo>
                    <a:pt x="660315" y="65508"/>
                  </a:lnTo>
                  <a:lnTo>
                    <a:pt x="618296" y="42298"/>
                  </a:lnTo>
                  <a:lnTo>
                    <a:pt x="578335" y="25781"/>
                  </a:lnTo>
                  <a:close/>
                </a:path>
              </a:pathLst>
            </a:custGeom>
            <a:solidFill>
              <a:srgbClr val="0080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769977" y="7378572"/>
              <a:ext cx="196850" cy="416559"/>
            </a:xfrm>
            <a:custGeom>
              <a:avLst/>
              <a:gdLst/>
              <a:ahLst/>
              <a:cxnLst/>
              <a:rect l="l" t="t" r="r" b="b"/>
              <a:pathLst>
                <a:path w="196850" h="416559">
                  <a:moveTo>
                    <a:pt x="0" y="416178"/>
                  </a:moveTo>
                  <a:lnTo>
                    <a:pt x="196596" y="0"/>
                  </a:lnTo>
                </a:path>
              </a:pathLst>
            </a:custGeom>
            <a:ln w="47625">
              <a:solidFill>
                <a:srgbClr val="0080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435855" y="453643"/>
            <a:ext cx="6768465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2.</a:t>
            </a:r>
            <a:r>
              <a:rPr spc="50" dirty="0"/>
              <a:t> </a:t>
            </a:r>
            <a:r>
              <a:rPr spc="-15" dirty="0"/>
              <a:t>Binary</a:t>
            </a:r>
            <a:r>
              <a:rPr spc="20" dirty="0"/>
              <a:t> </a:t>
            </a:r>
            <a:r>
              <a:rPr spc="-5" dirty="0"/>
              <a:t>Search</a:t>
            </a:r>
            <a:r>
              <a:rPr spc="-70" dirty="0"/>
              <a:t> </a:t>
            </a:r>
            <a:r>
              <a:rPr spc="-55" dirty="0"/>
              <a:t>Tree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5383383" y="2064207"/>
            <a:ext cx="51943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1" spc="45" dirty="0">
                <a:solidFill>
                  <a:srgbClr val="EA4335"/>
                </a:solidFill>
                <a:latin typeface="Arial"/>
                <a:cs typeface="Arial"/>
              </a:rPr>
              <a:t>20</a:t>
            </a:r>
            <a:endParaRPr sz="3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707615" y="3201415"/>
            <a:ext cx="51943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1" spc="50" dirty="0">
                <a:solidFill>
                  <a:srgbClr val="EA4335"/>
                </a:solidFill>
                <a:latin typeface="Arial"/>
                <a:cs typeface="Arial"/>
              </a:rPr>
              <a:t>12</a:t>
            </a:r>
            <a:endParaRPr sz="3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123669" y="4322445"/>
            <a:ext cx="51943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1" spc="50" dirty="0">
                <a:solidFill>
                  <a:srgbClr val="EA4335"/>
                </a:solidFill>
                <a:latin typeface="Arial"/>
                <a:cs typeface="Arial"/>
              </a:rPr>
              <a:t>10</a:t>
            </a:r>
            <a:endParaRPr sz="3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053440" y="5559298"/>
            <a:ext cx="848360" cy="1703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3400" b="1" spc="45" dirty="0">
                <a:solidFill>
                  <a:srgbClr val="EA4335"/>
                </a:solidFill>
                <a:latin typeface="Arial"/>
                <a:cs typeface="Arial"/>
              </a:rPr>
              <a:t>8</a:t>
            </a:r>
            <a:endParaRPr sz="3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400" b="1" spc="45" dirty="0">
                <a:solidFill>
                  <a:srgbClr val="EA4335"/>
                </a:solidFill>
                <a:latin typeface="Arial"/>
                <a:cs typeface="Arial"/>
              </a:rPr>
              <a:t>5</a:t>
            </a:r>
            <a:endParaRPr sz="3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491466" y="7921879"/>
            <a:ext cx="27178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1" spc="45" dirty="0">
                <a:solidFill>
                  <a:srgbClr val="EA4335"/>
                </a:solidFill>
                <a:latin typeface="Arial"/>
                <a:cs typeface="Arial"/>
              </a:rPr>
              <a:t>4</a:t>
            </a:r>
            <a:endParaRPr sz="34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858511" y="2182367"/>
            <a:ext cx="7904480" cy="4342130"/>
            <a:chOff x="4858511" y="2182367"/>
            <a:chExt cx="7904480" cy="4342130"/>
          </a:xfrm>
        </p:grpSpPr>
        <p:sp>
          <p:nvSpPr>
            <p:cNvPr id="23" name="object 23"/>
            <p:cNvSpPr/>
            <p:nvPr/>
          </p:nvSpPr>
          <p:spPr>
            <a:xfrm>
              <a:off x="10425683" y="3748690"/>
              <a:ext cx="2337435" cy="212725"/>
            </a:xfrm>
            <a:custGeom>
              <a:avLst/>
              <a:gdLst/>
              <a:ahLst/>
              <a:cxnLst/>
              <a:rect l="l" t="t" r="r" b="b"/>
              <a:pathLst>
                <a:path w="2337434" h="212725">
                  <a:moveTo>
                    <a:pt x="2265299" y="106267"/>
                  </a:moveTo>
                  <a:lnTo>
                    <a:pt x="2191131" y="171164"/>
                  </a:lnTo>
                  <a:lnTo>
                    <a:pt x="2185398" y="178631"/>
                  </a:lnTo>
                  <a:lnTo>
                    <a:pt x="2183082" y="187372"/>
                  </a:lnTo>
                  <a:lnTo>
                    <a:pt x="2184219" y="196328"/>
                  </a:lnTo>
                  <a:lnTo>
                    <a:pt x="2188845" y="204438"/>
                  </a:lnTo>
                  <a:lnTo>
                    <a:pt x="2196314" y="210188"/>
                  </a:lnTo>
                  <a:lnTo>
                    <a:pt x="2205069" y="212534"/>
                  </a:lnTo>
                  <a:lnTo>
                    <a:pt x="2214062" y="211403"/>
                  </a:lnTo>
                  <a:lnTo>
                    <a:pt x="2222246" y="206724"/>
                  </a:lnTo>
                  <a:lnTo>
                    <a:pt x="2310057" y="129889"/>
                  </a:lnTo>
                  <a:lnTo>
                    <a:pt x="2301113" y="129889"/>
                  </a:lnTo>
                  <a:lnTo>
                    <a:pt x="2310322" y="128037"/>
                  </a:lnTo>
                  <a:lnTo>
                    <a:pt x="2316249" y="124047"/>
                  </a:lnTo>
                  <a:lnTo>
                    <a:pt x="2285619" y="124047"/>
                  </a:lnTo>
                  <a:lnTo>
                    <a:pt x="2265299" y="106267"/>
                  </a:lnTo>
                  <a:close/>
                </a:path>
                <a:path w="2337434" h="212725">
                  <a:moveTo>
                    <a:pt x="2238302" y="82645"/>
                  </a:moveTo>
                  <a:lnTo>
                    <a:pt x="23622" y="82645"/>
                  </a:lnTo>
                  <a:lnTo>
                    <a:pt x="14412" y="84496"/>
                  </a:lnTo>
                  <a:lnTo>
                    <a:pt x="6905" y="89550"/>
                  </a:lnTo>
                  <a:lnTo>
                    <a:pt x="1851" y="97057"/>
                  </a:lnTo>
                  <a:lnTo>
                    <a:pt x="0" y="106267"/>
                  </a:lnTo>
                  <a:lnTo>
                    <a:pt x="1851" y="115476"/>
                  </a:lnTo>
                  <a:lnTo>
                    <a:pt x="6905" y="122983"/>
                  </a:lnTo>
                  <a:lnTo>
                    <a:pt x="14412" y="128037"/>
                  </a:lnTo>
                  <a:lnTo>
                    <a:pt x="23622" y="129889"/>
                  </a:lnTo>
                  <a:lnTo>
                    <a:pt x="2238302" y="129889"/>
                  </a:lnTo>
                  <a:lnTo>
                    <a:pt x="2265299" y="106267"/>
                  </a:lnTo>
                  <a:lnTo>
                    <a:pt x="2238302" y="82645"/>
                  </a:lnTo>
                  <a:close/>
                </a:path>
                <a:path w="2337434" h="212725">
                  <a:moveTo>
                    <a:pt x="2310057" y="82645"/>
                  </a:moveTo>
                  <a:lnTo>
                    <a:pt x="2301113" y="82645"/>
                  </a:lnTo>
                  <a:lnTo>
                    <a:pt x="2310322" y="84496"/>
                  </a:lnTo>
                  <a:lnTo>
                    <a:pt x="2317829" y="89550"/>
                  </a:lnTo>
                  <a:lnTo>
                    <a:pt x="2322883" y="97057"/>
                  </a:lnTo>
                  <a:lnTo>
                    <a:pt x="2324735" y="106267"/>
                  </a:lnTo>
                  <a:lnTo>
                    <a:pt x="2322883" y="115476"/>
                  </a:lnTo>
                  <a:lnTo>
                    <a:pt x="2317829" y="122983"/>
                  </a:lnTo>
                  <a:lnTo>
                    <a:pt x="2310322" y="128037"/>
                  </a:lnTo>
                  <a:lnTo>
                    <a:pt x="2301113" y="129889"/>
                  </a:lnTo>
                  <a:lnTo>
                    <a:pt x="2310057" y="129889"/>
                  </a:lnTo>
                  <a:lnTo>
                    <a:pt x="2337054" y="106267"/>
                  </a:lnTo>
                  <a:lnTo>
                    <a:pt x="2310057" y="82645"/>
                  </a:lnTo>
                  <a:close/>
                </a:path>
                <a:path w="2337434" h="212725">
                  <a:moveTo>
                    <a:pt x="2285619" y="88487"/>
                  </a:moveTo>
                  <a:lnTo>
                    <a:pt x="2265299" y="106267"/>
                  </a:lnTo>
                  <a:lnTo>
                    <a:pt x="2285619" y="124047"/>
                  </a:lnTo>
                  <a:lnTo>
                    <a:pt x="2285619" y="88487"/>
                  </a:lnTo>
                  <a:close/>
                </a:path>
                <a:path w="2337434" h="212725">
                  <a:moveTo>
                    <a:pt x="2316249" y="88487"/>
                  </a:moveTo>
                  <a:lnTo>
                    <a:pt x="2285619" y="88487"/>
                  </a:lnTo>
                  <a:lnTo>
                    <a:pt x="2285619" y="124047"/>
                  </a:lnTo>
                  <a:lnTo>
                    <a:pt x="2316249" y="124047"/>
                  </a:lnTo>
                  <a:lnTo>
                    <a:pt x="2317829" y="122983"/>
                  </a:lnTo>
                  <a:lnTo>
                    <a:pt x="2322883" y="115476"/>
                  </a:lnTo>
                  <a:lnTo>
                    <a:pt x="2324735" y="106267"/>
                  </a:lnTo>
                  <a:lnTo>
                    <a:pt x="2322883" y="97057"/>
                  </a:lnTo>
                  <a:lnTo>
                    <a:pt x="2317829" y="89550"/>
                  </a:lnTo>
                  <a:lnTo>
                    <a:pt x="2316249" y="88487"/>
                  </a:lnTo>
                  <a:close/>
                </a:path>
                <a:path w="2337434" h="212725">
                  <a:moveTo>
                    <a:pt x="2205069" y="0"/>
                  </a:moveTo>
                  <a:lnTo>
                    <a:pt x="2196314" y="2345"/>
                  </a:lnTo>
                  <a:lnTo>
                    <a:pt x="2188845" y="8096"/>
                  </a:lnTo>
                  <a:lnTo>
                    <a:pt x="2184219" y="16206"/>
                  </a:lnTo>
                  <a:lnTo>
                    <a:pt x="2183082" y="25161"/>
                  </a:lnTo>
                  <a:lnTo>
                    <a:pt x="2185398" y="33903"/>
                  </a:lnTo>
                  <a:lnTo>
                    <a:pt x="2191131" y="41370"/>
                  </a:lnTo>
                  <a:lnTo>
                    <a:pt x="2265299" y="106267"/>
                  </a:lnTo>
                  <a:lnTo>
                    <a:pt x="2285619" y="88487"/>
                  </a:lnTo>
                  <a:lnTo>
                    <a:pt x="2316249" y="88487"/>
                  </a:lnTo>
                  <a:lnTo>
                    <a:pt x="2310322" y="84496"/>
                  </a:lnTo>
                  <a:lnTo>
                    <a:pt x="2301113" y="82645"/>
                  </a:lnTo>
                  <a:lnTo>
                    <a:pt x="2310057" y="82645"/>
                  </a:lnTo>
                  <a:lnTo>
                    <a:pt x="2222246" y="5810"/>
                  </a:lnTo>
                  <a:lnTo>
                    <a:pt x="2214062" y="1131"/>
                  </a:lnTo>
                  <a:lnTo>
                    <a:pt x="2205069" y="0"/>
                  </a:lnTo>
                  <a:close/>
                </a:path>
              </a:pathLst>
            </a:custGeom>
            <a:solidFill>
              <a:srgbClr val="0080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882133" y="2205989"/>
              <a:ext cx="45720" cy="4295140"/>
            </a:xfrm>
            <a:custGeom>
              <a:avLst/>
              <a:gdLst/>
              <a:ahLst/>
              <a:cxnLst/>
              <a:rect l="l" t="t" r="r" b="b"/>
              <a:pathLst>
                <a:path w="45720" h="4295140">
                  <a:moveTo>
                    <a:pt x="0" y="4294632"/>
                  </a:moveTo>
                  <a:lnTo>
                    <a:pt x="45719" y="0"/>
                  </a:lnTo>
                </a:path>
              </a:pathLst>
            </a:custGeom>
            <a:ln w="47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4033754" y="7335113"/>
            <a:ext cx="2797175" cy="1068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8285" marR="5080" indent="-236220">
              <a:lnSpc>
                <a:spcPct val="115900"/>
              </a:lnSpc>
              <a:spcBef>
                <a:spcPts val="95"/>
              </a:spcBef>
              <a:tabLst>
                <a:tab pos="1715770" algn="l"/>
              </a:tabLst>
            </a:pPr>
            <a:r>
              <a:rPr sz="2950" b="1" spc="65" dirty="0">
                <a:latin typeface="Arial"/>
                <a:cs typeface="Arial"/>
              </a:rPr>
              <a:t>Skewed</a:t>
            </a:r>
            <a:r>
              <a:rPr sz="2950" b="1" spc="-120" dirty="0">
                <a:latin typeface="Arial"/>
                <a:cs typeface="Arial"/>
              </a:rPr>
              <a:t> </a:t>
            </a:r>
            <a:r>
              <a:rPr sz="2950" b="1" spc="75" dirty="0">
                <a:latin typeface="Arial"/>
                <a:cs typeface="Arial"/>
              </a:rPr>
              <a:t>Binary </a:t>
            </a:r>
            <a:r>
              <a:rPr sz="2950" b="1" spc="-805" dirty="0">
                <a:latin typeface="Arial"/>
                <a:cs typeface="Arial"/>
              </a:rPr>
              <a:t> </a:t>
            </a:r>
            <a:r>
              <a:rPr sz="2950" b="1" spc="25" dirty="0">
                <a:latin typeface="Arial"/>
                <a:cs typeface="Arial"/>
              </a:rPr>
              <a:t>Search	</a:t>
            </a:r>
            <a:r>
              <a:rPr sz="2950" b="1" spc="75" dirty="0">
                <a:latin typeface="Arial"/>
                <a:cs typeface="Arial"/>
              </a:rPr>
              <a:t>Tree</a:t>
            </a:r>
            <a:endParaRPr sz="295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7295876" y="1944623"/>
            <a:ext cx="0" cy="6640195"/>
          </a:xfrm>
          <a:custGeom>
            <a:avLst/>
            <a:gdLst/>
            <a:ahLst/>
            <a:cxnLst/>
            <a:rect l="l" t="t" r="r" b="b"/>
            <a:pathLst>
              <a:path h="6640195">
                <a:moveTo>
                  <a:pt x="0" y="6640068"/>
                </a:moveTo>
                <a:lnTo>
                  <a:pt x="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6125570" y="4537328"/>
            <a:ext cx="591820" cy="11322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250" spc="420" dirty="0">
                <a:latin typeface="Microsoft Sans Serif"/>
                <a:cs typeface="Microsoft Sans Serif"/>
              </a:rPr>
              <a:t>n</a:t>
            </a:r>
            <a:endParaRPr sz="725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294503" y="3089859"/>
            <a:ext cx="120459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600" spc="135" dirty="0">
                <a:latin typeface="Microsoft Sans Serif"/>
                <a:cs typeface="Microsoft Sans Serif"/>
              </a:rPr>
              <a:t>logn</a:t>
            </a:r>
            <a:endParaRPr sz="460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3232998" y="8815831"/>
            <a:ext cx="268351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50" dirty="0">
                <a:latin typeface="Microsoft Sans Serif"/>
                <a:cs typeface="Microsoft Sans Serif"/>
              </a:rPr>
              <a:t>Time</a:t>
            </a:r>
            <a:r>
              <a:rPr sz="3200" spc="-40" dirty="0">
                <a:latin typeface="Microsoft Sans Serif"/>
                <a:cs typeface="Microsoft Sans Serif"/>
              </a:rPr>
              <a:t> =</a:t>
            </a:r>
            <a:r>
              <a:rPr sz="3200" spc="-45" dirty="0">
                <a:latin typeface="Microsoft Sans Serif"/>
                <a:cs typeface="Microsoft Sans Serif"/>
              </a:rPr>
              <a:t> </a:t>
            </a:r>
            <a:r>
              <a:rPr sz="3200" spc="50" dirty="0">
                <a:latin typeface="Microsoft Sans Serif"/>
                <a:cs typeface="Microsoft Sans Serif"/>
              </a:rPr>
              <a:t>6</a:t>
            </a:r>
            <a:r>
              <a:rPr sz="3200" spc="-55" dirty="0">
                <a:latin typeface="Microsoft Sans Serif"/>
                <a:cs typeface="Microsoft Sans Serif"/>
              </a:rPr>
              <a:t> </a:t>
            </a:r>
            <a:r>
              <a:rPr sz="3200" spc="125" dirty="0">
                <a:latin typeface="Microsoft Sans Serif"/>
                <a:cs typeface="Microsoft Sans Serif"/>
              </a:rPr>
              <a:t>units</a:t>
            </a:r>
            <a:endParaRPr sz="320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419225" y="7907222"/>
            <a:ext cx="7414895" cy="651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100" b="1" spc="-30" dirty="0">
                <a:latin typeface="Tahoma"/>
                <a:cs typeface="Tahoma"/>
              </a:rPr>
              <a:t>Worst</a:t>
            </a:r>
            <a:r>
              <a:rPr sz="4100" b="1" spc="-170" dirty="0">
                <a:latin typeface="Tahoma"/>
                <a:cs typeface="Tahoma"/>
              </a:rPr>
              <a:t> </a:t>
            </a:r>
            <a:r>
              <a:rPr sz="4100" b="1" spc="-50" dirty="0">
                <a:latin typeface="Tahoma"/>
                <a:cs typeface="Tahoma"/>
              </a:rPr>
              <a:t>Case</a:t>
            </a:r>
            <a:r>
              <a:rPr sz="4100" b="1" spc="-145" dirty="0">
                <a:latin typeface="Tahoma"/>
                <a:cs typeface="Tahoma"/>
              </a:rPr>
              <a:t> </a:t>
            </a:r>
            <a:r>
              <a:rPr sz="4100" b="1" spc="-10" dirty="0">
                <a:latin typeface="Tahoma"/>
                <a:cs typeface="Tahoma"/>
              </a:rPr>
              <a:t>Time</a:t>
            </a:r>
            <a:r>
              <a:rPr sz="4100" b="1" spc="-165" dirty="0">
                <a:latin typeface="Tahoma"/>
                <a:cs typeface="Tahoma"/>
              </a:rPr>
              <a:t> </a:t>
            </a:r>
            <a:r>
              <a:rPr sz="4100" b="1" spc="-10" dirty="0">
                <a:latin typeface="Tahoma"/>
                <a:cs typeface="Tahoma"/>
              </a:rPr>
              <a:t>Complexity</a:t>
            </a:r>
            <a:endParaRPr sz="41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750433" y="8574733"/>
            <a:ext cx="6447790" cy="1528445"/>
          </a:xfrm>
          <a:prstGeom prst="rect">
            <a:avLst/>
          </a:prstGeom>
        </p:spPr>
        <p:txBody>
          <a:bodyPr vert="horz" wrap="square" lIns="0" tIns="2540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00"/>
              </a:spcBef>
            </a:pPr>
            <a:r>
              <a:rPr sz="3200" spc="55" dirty="0">
                <a:latin typeface="Microsoft Sans Serif"/>
                <a:cs typeface="Microsoft Sans Serif"/>
              </a:rPr>
              <a:t>Total</a:t>
            </a:r>
            <a:r>
              <a:rPr sz="3200" spc="-30" dirty="0">
                <a:latin typeface="Microsoft Sans Serif"/>
                <a:cs typeface="Microsoft Sans Serif"/>
              </a:rPr>
              <a:t> </a:t>
            </a:r>
            <a:r>
              <a:rPr sz="3200" spc="175" dirty="0">
                <a:latin typeface="Microsoft Sans Serif"/>
                <a:cs typeface="Microsoft Sans Serif"/>
              </a:rPr>
              <a:t>Number</a:t>
            </a:r>
            <a:r>
              <a:rPr sz="3200" spc="-25" dirty="0">
                <a:latin typeface="Microsoft Sans Serif"/>
                <a:cs typeface="Microsoft Sans Serif"/>
              </a:rPr>
              <a:t> </a:t>
            </a:r>
            <a:r>
              <a:rPr sz="3200" spc="175" dirty="0">
                <a:latin typeface="Microsoft Sans Serif"/>
                <a:cs typeface="Microsoft Sans Serif"/>
              </a:rPr>
              <a:t>of</a:t>
            </a:r>
            <a:r>
              <a:rPr sz="3200" spc="-20" dirty="0">
                <a:latin typeface="Microsoft Sans Serif"/>
                <a:cs typeface="Microsoft Sans Serif"/>
              </a:rPr>
              <a:t> </a:t>
            </a:r>
            <a:r>
              <a:rPr sz="3200" spc="90" dirty="0">
                <a:latin typeface="Microsoft Sans Serif"/>
                <a:cs typeface="Microsoft Sans Serif"/>
              </a:rPr>
              <a:t>Comparision</a:t>
            </a:r>
            <a:r>
              <a:rPr sz="3200" spc="-25" dirty="0">
                <a:latin typeface="Microsoft Sans Serif"/>
                <a:cs typeface="Microsoft Sans Serif"/>
              </a:rPr>
              <a:t> </a:t>
            </a:r>
            <a:r>
              <a:rPr sz="3200" spc="-40" dirty="0">
                <a:latin typeface="Microsoft Sans Serif"/>
                <a:cs typeface="Microsoft Sans Serif"/>
              </a:rPr>
              <a:t>=</a:t>
            </a:r>
            <a:r>
              <a:rPr sz="3200" spc="-20" dirty="0">
                <a:latin typeface="Microsoft Sans Serif"/>
                <a:cs typeface="Microsoft Sans Serif"/>
              </a:rPr>
              <a:t> </a:t>
            </a:r>
            <a:r>
              <a:rPr sz="3200" spc="-30" dirty="0">
                <a:latin typeface="Microsoft Sans Serif"/>
                <a:cs typeface="Microsoft Sans Serif"/>
              </a:rPr>
              <a:t>6,</a:t>
            </a:r>
            <a:endParaRPr sz="3200">
              <a:latin typeface="Microsoft Sans Serif"/>
              <a:cs typeface="Microsoft Sans Serif"/>
            </a:endParaRPr>
          </a:p>
          <a:p>
            <a:pPr marL="610235">
              <a:lnSpc>
                <a:spcPct val="100000"/>
              </a:lnSpc>
              <a:spcBef>
                <a:spcPts val="2014"/>
              </a:spcBef>
              <a:tabLst>
                <a:tab pos="3696970" algn="l"/>
              </a:tabLst>
            </a:pPr>
            <a:r>
              <a:rPr sz="3400" b="1" spc="110" dirty="0">
                <a:latin typeface="Arial"/>
                <a:cs typeface="Arial"/>
              </a:rPr>
              <a:t>w(n)</a:t>
            </a:r>
            <a:r>
              <a:rPr sz="3400" b="1" spc="-50" dirty="0">
                <a:latin typeface="Arial"/>
                <a:cs typeface="Arial"/>
              </a:rPr>
              <a:t> =</a:t>
            </a:r>
            <a:r>
              <a:rPr sz="3400" b="1" spc="-55" dirty="0">
                <a:latin typeface="Arial"/>
                <a:cs typeface="Arial"/>
              </a:rPr>
              <a:t> </a:t>
            </a:r>
            <a:r>
              <a:rPr sz="3400" b="1" spc="155" dirty="0">
                <a:latin typeface="Arial"/>
                <a:cs typeface="Arial"/>
              </a:rPr>
              <a:t>n	</a:t>
            </a:r>
            <a:r>
              <a:rPr sz="3400" b="1" spc="110" dirty="0">
                <a:latin typeface="Arial"/>
                <a:cs typeface="Arial"/>
              </a:rPr>
              <a:t>w(n)</a:t>
            </a:r>
            <a:r>
              <a:rPr sz="3400" b="1" spc="-75" dirty="0">
                <a:latin typeface="Arial"/>
                <a:cs typeface="Arial"/>
              </a:rPr>
              <a:t> </a:t>
            </a:r>
            <a:r>
              <a:rPr sz="3400" b="1" spc="-50" dirty="0">
                <a:latin typeface="Arial"/>
                <a:cs typeface="Arial"/>
              </a:rPr>
              <a:t>=</a:t>
            </a:r>
            <a:r>
              <a:rPr sz="3400" b="1" spc="-75" dirty="0">
                <a:latin typeface="Arial"/>
                <a:cs typeface="Arial"/>
              </a:rPr>
              <a:t> </a:t>
            </a:r>
            <a:r>
              <a:rPr sz="3400" b="1" spc="60" dirty="0">
                <a:latin typeface="Arial"/>
                <a:cs typeface="Arial"/>
              </a:rPr>
              <a:t>O(n)</a:t>
            </a:r>
            <a:endParaRPr sz="3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96949" y="8664150"/>
            <a:ext cx="3665220" cy="1439545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0"/>
              </a:spcBef>
            </a:pPr>
            <a:r>
              <a:rPr sz="3200" spc="-50" dirty="0">
                <a:latin typeface="Microsoft Sans Serif"/>
                <a:cs typeface="Microsoft Sans Serif"/>
              </a:rPr>
              <a:t>Key</a:t>
            </a:r>
            <a:r>
              <a:rPr sz="3200" spc="-35" dirty="0">
                <a:latin typeface="Microsoft Sans Serif"/>
                <a:cs typeface="Microsoft Sans Serif"/>
              </a:rPr>
              <a:t> </a:t>
            </a:r>
            <a:r>
              <a:rPr sz="3200" spc="65" dirty="0">
                <a:latin typeface="Microsoft Sans Serif"/>
                <a:cs typeface="Microsoft Sans Serif"/>
              </a:rPr>
              <a:t>Element</a:t>
            </a:r>
            <a:r>
              <a:rPr sz="3200" spc="-50" dirty="0">
                <a:latin typeface="Microsoft Sans Serif"/>
                <a:cs typeface="Microsoft Sans Serif"/>
              </a:rPr>
              <a:t> </a:t>
            </a:r>
            <a:r>
              <a:rPr sz="3200" spc="-40" dirty="0">
                <a:latin typeface="Microsoft Sans Serif"/>
                <a:cs typeface="Microsoft Sans Serif"/>
              </a:rPr>
              <a:t>=</a:t>
            </a:r>
            <a:r>
              <a:rPr sz="3200" spc="-35" dirty="0">
                <a:latin typeface="Microsoft Sans Serif"/>
                <a:cs typeface="Microsoft Sans Serif"/>
              </a:rPr>
              <a:t> </a:t>
            </a:r>
            <a:r>
              <a:rPr sz="3200" spc="50" dirty="0">
                <a:latin typeface="Microsoft Sans Serif"/>
                <a:cs typeface="Microsoft Sans Serif"/>
              </a:rPr>
              <a:t>4</a:t>
            </a:r>
            <a:endParaRPr sz="3200">
              <a:latin typeface="Microsoft Sans Serif"/>
              <a:cs typeface="Microsoft Sans Serif"/>
            </a:endParaRPr>
          </a:p>
          <a:p>
            <a:pPr marL="496570" algn="ctr">
              <a:lnSpc>
                <a:spcPct val="100000"/>
              </a:lnSpc>
              <a:spcBef>
                <a:spcPts val="1650"/>
              </a:spcBef>
            </a:pPr>
            <a:r>
              <a:rPr sz="3400" b="1" spc="140" dirty="0">
                <a:latin typeface="Arial"/>
                <a:cs typeface="Arial"/>
              </a:rPr>
              <a:t>for</a:t>
            </a:r>
            <a:r>
              <a:rPr sz="3400" b="1" spc="-125" dirty="0">
                <a:latin typeface="Arial"/>
                <a:cs typeface="Arial"/>
              </a:rPr>
              <a:t> </a:t>
            </a:r>
            <a:r>
              <a:rPr sz="3400" b="1" spc="155" dirty="0">
                <a:latin typeface="Arial"/>
                <a:cs typeface="Arial"/>
              </a:rPr>
              <a:t>n</a:t>
            </a:r>
            <a:r>
              <a:rPr sz="3400" b="1" spc="-95" dirty="0">
                <a:latin typeface="Arial"/>
                <a:cs typeface="Arial"/>
              </a:rPr>
              <a:t> </a:t>
            </a:r>
            <a:r>
              <a:rPr sz="3400" b="1" spc="130" dirty="0">
                <a:latin typeface="Arial"/>
                <a:cs typeface="Arial"/>
              </a:rPr>
              <a:t>elements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766047"/>
            <a:ext cx="18288000" cy="1521460"/>
          </a:xfrm>
          <a:custGeom>
            <a:avLst/>
            <a:gdLst/>
            <a:ahLst/>
            <a:cxnLst/>
            <a:rect l="l" t="t" r="r" b="b"/>
            <a:pathLst>
              <a:path w="18288000" h="1521459">
                <a:moveTo>
                  <a:pt x="18288000" y="0"/>
                </a:moveTo>
                <a:lnTo>
                  <a:pt x="0" y="0"/>
                </a:lnTo>
                <a:lnTo>
                  <a:pt x="0" y="1520952"/>
                </a:lnTo>
                <a:lnTo>
                  <a:pt x="18288000" y="1520952"/>
                </a:lnTo>
                <a:lnTo>
                  <a:pt x="18288000" y="0"/>
                </a:lnTo>
                <a:close/>
              </a:path>
            </a:pathLst>
          </a:custGeom>
          <a:solidFill>
            <a:srgbClr val="D1A2E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075" y="2851404"/>
            <a:ext cx="4221480" cy="488746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858511" y="1982723"/>
            <a:ext cx="11247120" cy="6678295"/>
            <a:chOff x="4858511" y="1982723"/>
            <a:chExt cx="11247120" cy="667829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58511" y="1982723"/>
              <a:ext cx="6746748" cy="575614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542008" y="1982723"/>
              <a:ext cx="1564005" cy="1973580"/>
            </a:xfrm>
            <a:custGeom>
              <a:avLst/>
              <a:gdLst/>
              <a:ahLst/>
              <a:cxnLst/>
              <a:rect l="l" t="t" r="r" b="b"/>
              <a:pathLst>
                <a:path w="1564005" h="1973579">
                  <a:moveTo>
                    <a:pt x="861060" y="1543050"/>
                  </a:moveTo>
                  <a:lnTo>
                    <a:pt x="858342" y="1494269"/>
                  </a:lnTo>
                  <a:lnTo>
                    <a:pt x="850290" y="1446657"/>
                  </a:lnTo>
                  <a:lnTo>
                    <a:pt x="837031" y="1400581"/>
                  </a:lnTo>
                  <a:lnTo>
                    <a:pt x="835279" y="1396352"/>
                  </a:lnTo>
                  <a:lnTo>
                    <a:pt x="835279" y="1543050"/>
                  </a:lnTo>
                  <a:lnTo>
                    <a:pt x="831799" y="1596478"/>
                  </a:lnTo>
                  <a:lnTo>
                    <a:pt x="821512" y="1648307"/>
                  </a:lnTo>
                  <a:lnTo>
                    <a:pt x="804633" y="1698028"/>
                  </a:lnTo>
                  <a:lnTo>
                    <a:pt x="781392" y="1745094"/>
                  </a:lnTo>
                  <a:lnTo>
                    <a:pt x="751992" y="1788998"/>
                  </a:lnTo>
                  <a:lnTo>
                    <a:pt x="716661" y="1829181"/>
                  </a:lnTo>
                  <a:lnTo>
                    <a:pt x="676465" y="1864525"/>
                  </a:lnTo>
                  <a:lnTo>
                    <a:pt x="632561" y="1893925"/>
                  </a:lnTo>
                  <a:lnTo>
                    <a:pt x="585495" y="1917166"/>
                  </a:lnTo>
                  <a:lnTo>
                    <a:pt x="535774" y="1934044"/>
                  </a:lnTo>
                  <a:lnTo>
                    <a:pt x="483946" y="1944331"/>
                  </a:lnTo>
                  <a:lnTo>
                    <a:pt x="430530" y="1947799"/>
                  </a:lnTo>
                  <a:lnTo>
                    <a:pt x="377101" y="1944331"/>
                  </a:lnTo>
                  <a:lnTo>
                    <a:pt x="325272" y="1934044"/>
                  </a:lnTo>
                  <a:lnTo>
                    <a:pt x="275551" y="1917166"/>
                  </a:lnTo>
                  <a:lnTo>
                    <a:pt x="228485" y="1893925"/>
                  </a:lnTo>
                  <a:lnTo>
                    <a:pt x="184581" y="1864525"/>
                  </a:lnTo>
                  <a:lnTo>
                    <a:pt x="144399" y="1829181"/>
                  </a:lnTo>
                  <a:lnTo>
                    <a:pt x="109054" y="1788998"/>
                  </a:lnTo>
                  <a:lnTo>
                    <a:pt x="79654" y="1745094"/>
                  </a:lnTo>
                  <a:lnTo>
                    <a:pt x="56413" y="1698028"/>
                  </a:lnTo>
                  <a:lnTo>
                    <a:pt x="39535" y="1648307"/>
                  </a:lnTo>
                  <a:lnTo>
                    <a:pt x="29248" y="1596478"/>
                  </a:lnTo>
                  <a:lnTo>
                    <a:pt x="25781" y="1543050"/>
                  </a:lnTo>
                  <a:lnTo>
                    <a:pt x="29248" y="1489633"/>
                  </a:lnTo>
                  <a:lnTo>
                    <a:pt x="39535" y="1437805"/>
                  </a:lnTo>
                  <a:lnTo>
                    <a:pt x="56413" y="1388084"/>
                  </a:lnTo>
                  <a:lnTo>
                    <a:pt x="79654" y="1341018"/>
                  </a:lnTo>
                  <a:lnTo>
                    <a:pt x="109054" y="1297114"/>
                  </a:lnTo>
                  <a:lnTo>
                    <a:pt x="144399" y="1256919"/>
                  </a:lnTo>
                  <a:lnTo>
                    <a:pt x="184581" y="1221587"/>
                  </a:lnTo>
                  <a:lnTo>
                    <a:pt x="228485" y="1192187"/>
                  </a:lnTo>
                  <a:lnTo>
                    <a:pt x="275551" y="1168946"/>
                  </a:lnTo>
                  <a:lnTo>
                    <a:pt x="325272" y="1152067"/>
                  </a:lnTo>
                  <a:lnTo>
                    <a:pt x="377101" y="1141780"/>
                  </a:lnTo>
                  <a:lnTo>
                    <a:pt x="430530" y="1138301"/>
                  </a:lnTo>
                  <a:lnTo>
                    <a:pt x="483946" y="1141780"/>
                  </a:lnTo>
                  <a:lnTo>
                    <a:pt x="535774" y="1152067"/>
                  </a:lnTo>
                  <a:lnTo>
                    <a:pt x="585495" y="1168946"/>
                  </a:lnTo>
                  <a:lnTo>
                    <a:pt x="632561" y="1192187"/>
                  </a:lnTo>
                  <a:lnTo>
                    <a:pt x="676465" y="1221587"/>
                  </a:lnTo>
                  <a:lnTo>
                    <a:pt x="716661" y="1256919"/>
                  </a:lnTo>
                  <a:lnTo>
                    <a:pt x="751992" y="1297114"/>
                  </a:lnTo>
                  <a:lnTo>
                    <a:pt x="781392" y="1341018"/>
                  </a:lnTo>
                  <a:lnTo>
                    <a:pt x="804633" y="1388084"/>
                  </a:lnTo>
                  <a:lnTo>
                    <a:pt x="821512" y="1437805"/>
                  </a:lnTo>
                  <a:lnTo>
                    <a:pt x="831799" y="1489633"/>
                  </a:lnTo>
                  <a:lnTo>
                    <a:pt x="835279" y="1543050"/>
                  </a:lnTo>
                  <a:lnTo>
                    <a:pt x="835279" y="1396352"/>
                  </a:lnTo>
                  <a:lnTo>
                    <a:pt x="818730" y="1356385"/>
                  </a:lnTo>
                  <a:lnTo>
                    <a:pt x="795502" y="1314424"/>
                  </a:lnTo>
                  <a:lnTo>
                    <a:pt x="767524" y="1275067"/>
                  </a:lnTo>
                  <a:lnTo>
                    <a:pt x="734949" y="1238631"/>
                  </a:lnTo>
                  <a:lnTo>
                    <a:pt x="698512" y="1206017"/>
                  </a:lnTo>
                  <a:lnTo>
                    <a:pt x="659155" y="1178039"/>
                  </a:lnTo>
                  <a:lnTo>
                    <a:pt x="617194" y="1154823"/>
                  </a:lnTo>
                  <a:lnTo>
                    <a:pt x="577291" y="1138301"/>
                  </a:lnTo>
                  <a:lnTo>
                    <a:pt x="526923" y="1123289"/>
                  </a:lnTo>
                  <a:lnTo>
                    <a:pt x="479310" y="1115237"/>
                  </a:lnTo>
                  <a:lnTo>
                    <a:pt x="430530" y="1112520"/>
                  </a:lnTo>
                  <a:lnTo>
                    <a:pt x="381736" y="1115237"/>
                  </a:lnTo>
                  <a:lnTo>
                    <a:pt x="334124" y="1123289"/>
                  </a:lnTo>
                  <a:lnTo>
                    <a:pt x="288048" y="1136535"/>
                  </a:lnTo>
                  <a:lnTo>
                    <a:pt x="243852" y="1154823"/>
                  </a:lnTo>
                  <a:lnTo>
                    <a:pt x="201891" y="1178039"/>
                  </a:lnTo>
                  <a:lnTo>
                    <a:pt x="162534" y="1206017"/>
                  </a:lnTo>
                  <a:lnTo>
                    <a:pt x="126111" y="1238631"/>
                  </a:lnTo>
                  <a:lnTo>
                    <a:pt x="93459" y="1275105"/>
                  </a:lnTo>
                  <a:lnTo>
                    <a:pt x="65468" y="1314488"/>
                  </a:lnTo>
                  <a:lnTo>
                    <a:pt x="42265" y="1356436"/>
                  </a:lnTo>
                  <a:lnTo>
                    <a:pt x="23990" y="1400619"/>
                  </a:lnTo>
                  <a:lnTo>
                    <a:pt x="10756" y="1446682"/>
                  </a:lnTo>
                  <a:lnTo>
                    <a:pt x="2705" y="1494282"/>
                  </a:lnTo>
                  <a:lnTo>
                    <a:pt x="0" y="1543050"/>
                  </a:lnTo>
                  <a:lnTo>
                    <a:pt x="2705" y="1591843"/>
                  </a:lnTo>
                  <a:lnTo>
                    <a:pt x="10756" y="1639455"/>
                  </a:lnTo>
                  <a:lnTo>
                    <a:pt x="23990" y="1685531"/>
                  </a:lnTo>
                  <a:lnTo>
                    <a:pt x="42291" y="1729727"/>
                  </a:lnTo>
                  <a:lnTo>
                    <a:pt x="65506" y="1771688"/>
                  </a:lnTo>
                  <a:lnTo>
                    <a:pt x="93484" y="1811045"/>
                  </a:lnTo>
                  <a:lnTo>
                    <a:pt x="126111" y="1847469"/>
                  </a:lnTo>
                  <a:lnTo>
                    <a:pt x="162534" y="1880095"/>
                  </a:lnTo>
                  <a:lnTo>
                    <a:pt x="201891" y="1908073"/>
                  </a:lnTo>
                  <a:lnTo>
                    <a:pt x="243852" y="1931289"/>
                  </a:lnTo>
                  <a:lnTo>
                    <a:pt x="288048" y="1949577"/>
                  </a:lnTo>
                  <a:lnTo>
                    <a:pt x="334124" y="1962823"/>
                  </a:lnTo>
                  <a:lnTo>
                    <a:pt x="381736" y="1970874"/>
                  </a:lnTo>
                  <a:lnTo>
                    <a:pt x="430530" y="1973580"/>
                  </a:lnTo>
                  <a:lnTo>
                    <a:pt x="479310" y="1970874"/>
                  </a:lnTo>
                  <a:lnTo>
                    <a:pt x="526923" y="1962823"/>
                  </a:lnTo>
                  <a:lnTo>
                    <a:pt x="572998" y="1949577"/>
                  </a:lnTo>
                  <a:lnTo>
                    <a:pt x="577291" y="1947799"/>
                  </a:lnTo>
                  <a:lnTo>
                    <a:pt x="617194" y="1931289"/>
                  </a:lnTo>
                  <a:lnTo>
                    <a:pt x="659155" y="1908073"/>
                  </a:lnTo>
                  <a:lnTo>
                    <a:pt x="698512" y="1880095"/>
                  </a:lnTo>
                  <a:lnTo>
                    <a:pt x="734949" y="1847469"/>
                  </a:lnTo>
                  <a:lnTo>
                    <a:pt x="767562" y="1811045"/>
                  </a:lnTo>
                  <a:lnTo>
                    <a:pt x="795540" y="1771688"/>
                  </a:lnTo>
                  <a:lnTo>
                    <a:pt x="818756" y="1729727"/>
                  </a:lnTo>
                  <a:lnTo>
                    <a:pt x="837057" y="1685531"/>
                  </a:lnTo>
                  <a:lnTo>
                    <a:pt x="850290" y="1639455"/>
                  </a:lnTo>
                  <a:lnTo>
                    <a:pt x="858342" y="1591843"/>
                  </a:lnTo>
                  <a:lnTo>
                    <a:pt x="861060" y="1543050"/>
                  </a:lnTo>
                  <a:close/>
                </a:path>
                <a:path w="1564005" h="1973579">
                  <a:moveTo>
                    <a:pt x="1563624" y="430530"/>
                  </a:moveTo>
                  <a:lnTo>
                    <a:pt x="1560906" y="381749"/>
                  </a:lnTo>
                  <a:lnTo>
                    <a:pt x="1552854" y="334137"/>
                  </a:lnTo>
                  <a:lnTo>
                    <a:pt x="1539595" y="288061"/>
                  </a:lnTo>
                  <a:lnTo>
                    <a:pt x="1537843" y="283832"/>
                  </a:lnTo>
                  <a:lnTo>
                    <a:pt x="1537843" y="430530"/>
                  </a:lnTo>
                  <a:lnTo>
                    <a:pt x="1534363" y="483958"/>
                  </a:lnTo>
                  <a:lnTo>
                    <a:pt x="1524076" y="535787"/>
                  </a:lnTo>
                  <a:lnTo>
                    <a:pt x="1507197" y="585508"/>
                  </a:lnTo>
                  <a:lnTo>
                    <a:pt x="1483956" y="632574"/>
                  </a:lnTo>
                  <a:lnTo>
                    <a:pt x="1454556" y="676478"/>
                  </a:lnTo>
                  <a:lnTo>
                    <a:pt x="1419225" y="716661"/>
                  </a:lnTo>
                  <a:lnTo>
                    <a:pt x="1379029" y="752005"/>
                  </a:lnTo>
                  <a:lnTo>
                    <a:pt x="1335125" y="781405"/>
                  </a:lnTo>
                  <a:lnTo>
                    <a:pt x="1288059" y="804646"/>
                  </a:lnTo>
                  <a:lnTo>
                    <a:pt x="1238338" y="821524"/>
                  </a:lnTo>
                  <a:lnTo>
                    <a:pt x="1186510" y="831811"/>
                  </a:lnTo>
                  <a:lnTo>
                    <a:pt x="1133094" y="835279"/>
                  </a:lnTo>
                  <a:lnTo>
                    <a:pt x="1079665" y="831811"/>
                  </a:lnTo>
                  <a:lnTo>
                    <a:pt x="1027836" y="821524"/>
                  </a:lnTo>
                  <a:lnTo>
                    <a:pt x="978115" y="804646"/>
                  </a:lnTo>
                  <a:lnTo>
                    <a:pt x="931049" y="781405"/>
                  </a:lnTo>
                  <a:lnTo>
                    <a:pt x="887145" y="752005"/>
                  </a:lnTo>
                  <a:lnTo>
                    <a:pt x="846963" y="716661"/>
                  </a:lnTo>
                  <a:lnTo>
                    <a:pt x="811618" y="676478"/>
                  </a:lnTo>
                  <a:lnTo>
                    <a:pt x="782218" y="632574"/>
                  </a:lnTo>
                  <a:lnTo>
                    <a:pt x="758977" y="585508"/>
                  </a:lnTo>
                  <a:lnTo>
                    <a:pt x="742099" y="535787"/>
                  </a:lnTo>
                  <a:lnTo>
                    <a:pt x="731812" y="483958"/>
                  </a:lnTo>
                  <a:lnTo>
                    <a:pt x="728345" y="430530"/>
                  </a:lnTo>
                  <a:lnTo>
                    <a:pt x="731812" y="377113"/>
                  </a:lnTo>
                  <a:lnTo>
                    <a:pt x="742099" y="325285"/>
                  </a:lnTo>
                  <a:lnTo>
                    <a:pt x="758977" y="275564"/>
                  </a:lnTo>
                  <a:lnTo>
                    <a:pt x="782218" y="228498"/>
                  </a:lnTo>
                  <a:lnTo>
                    <a:pt x="811618" y="184594"/>
                  </a:lnTo>
                  <a:lnTo>
                    <a:pt x="846963" y="144399"/>
                  </a:lnTo>
                  <a:lnTo>
                    <a:pt x="887145" y="109067"/>
                  </a:lnTo>
                  <a:lnTo>
                    <a:pt x="931049" y="79667"/>
                  </a:lnTo>
                  <a:lnTo>
                    <a:pt x="978115" y="56426"/>
                  </a:lnTo>
                  <a:lnTo>
                    <a:pt x="1027836" y="39547"/>
                  </a:lnTo>
                  <a:lnTo>
                    <a:pt x="1079665" y="29260"/>
                  </a:lnTo>
                  <a:lnTo>
                    <a:pt x="1133094" y="25781"/>
                  </a:lnTo>
                  <a:lnTo>
                    <a:pt x="1186510" y="29260"/>
                  </a:lnTo>
                  <a:lnTo>
                    <a:pt x="1238338" y="39547"/>
                  </a:lnTo>
                  <a:lnTo>
                    <a:pt x="1288059" y="56426"/>
                  </a:lnTo>
                  <a:lnTo>
                    <a:pt x="1335125" y="79667"/>
                  </a:lnTo>
                  <a:lnTo>
                    <a:pt x="1379029" y="109067"/>
                  </a:lnTo>
                  <a:lnTo>
                    <a:pt x="1419225" y="144399"/>
                  </a:lnTo>
                  <a:lnTo>
                    <a:pt x="1454556" y="184594"/>
                  </a:lnTo>
                  <a:lnTo>
                    <a:pt x="1483956" y="228498"/>
                  </a:lnTo>
                  <a:lnTo>
                    <a:pt x="1507197" y="275564"/>
                  </a:lnTo>
                  <a:lnTo>
                    <a:pt x="1524076" y="325285"/>
                  </a:lnTo>
                  <a:lnTo>
                    <a:pt x="1534363" y="377113"/>
                  </a:lnTo>
                  <a:lnTo>
                    <a:pt x="1537843" y="430530"/>
                  </a:lnTo>
                  <a:lnTo>
                    <a:pt x="1537843" y="283832"/>
                  </a:lnTo>
                  <a:lnTo>
                    <a:pt x="1521294" y="243865"/>
                  </a:lnTo>
                  <a:lnTo>
                    <a:pt x="1498066" y="201904"/>
                  </a:lnTo>
                  <a:lnTo>
                    <a:pt x="1470088" y="162547"/>
                  </a:lnTo>
                  <a:lnTo>
                    <a:pt x="1437513" y="126111"/>
                  </a:lnTo>
                  <a:lnTo>
                    <a:pt x="1401076" y="93497"/>
                  </a:lnTo>
                  <a:lnTo>
                    <a:pt x="1361719" y="65519"/>
                  </a:lnTo>
                  <a:lnTo>
                    <a:pt x="1319758" y="42303"/>
                  </a:lnTo>
                  <a:lnTo>
                    <a:pt x="1279855" y="25781"/>
                  </a:lnTo>
                  <a:lnTo>
                    <a:pt x="1229487" y="10769"/>
                  </a:lnTo>
                  <a:lnTo>
                    <a:pt x="1181874" y="2717"/>
                  </a:lnTo>
                  <a:lnTo>
                    <a:pt x="1133094" y="0"/>
                  </a:lnTo>
                  <a:lnTo>
                    <a:pt x="1084300" y="2717"/>
                  </a:lnTo>
                  <a:lnTo>
                    <a:pt x="1036688" y="10769"/>
                  </a:lnTo>
                  <a:lnTo>
                    <a:pt x="990612" y="24015"/>
                  </a:lnTo>
                  <a:lnTo>
                    <a:pt x="946416" y="42303"/>
                  </a:lnTo>
                  <a:lnTo>
                    <a:pt x="904455" y="65519"/>
                  </a:lnTo>
                  <a:lnTo>
                    <a:pt x="865098" y="93497"/>
                  </a:lnTo>
                  <a:lnTo>
                    <a:pt x="828675" y="126111"/>
                  </a:lnTo>
                  <a:lnTo>
                    <a:pt x="796023" y="162585"/>
                  </a:lnTo>
                  <a:lnTo>
                    <a:pt x="768032" y="201968"/>
                  </a:lnTo>
                  <a:lnTo>
                    <a:pt x="744829" y="243916"/>
                  </a:lnTo>
                  <a:lnTo>
                    <a:pt x="726554" y="288099"/>
                  </a:lnTo>
                  <a:lnTo>
                    <a:pt x="713320" y="334162"/>
                  </a:lnTo>
                  <a:lnTo>
                    <a:pt x="705269" y="381762"/>
                  </a:lnTo>
                  <a:lnTo>
                    <a:pt x="702564" y="430530"/>
                  </a:lnTo>
                  <a:lnTo>
                    <a:pt x="705269" y="479323"/>
                  </a:lnTo>
                  <a:lnTo>
                    <a:pt x="713320" y="526935"/>
                  </a:lnTo>
                  <a:lnTo>
                    <a:pt x="726567" y="573011"/>
                  </a:lnTo>
                  <a:lnTo>
                    <a:pt x="744855" y="617207"/>
                  </a:lnTo>
                  <a:lnTo>
                    <a:pt x="768070" y="659168"/>
                  </a:lnTo>
                  <a:lnTo>
                    <a:pt x="796048" y="698525"/>
                  </a:lnTo>
                  <a:lnTo>
                    <a:pt x="828675" y="734949"/>
                  </a:lnTo>
                  <a:lnTo>
                    <a:pt x="865098" y="767575"/>
                  </a:lnTo>
                  <a:lnTo>
                    <a:pt x="904455" y="795553"/>
                  </a:lnTo>
                  <a:lnTo>
                    <a:pt x="946416" y="818769"/>
                  </a:lnTo>
                  <a:lnTo>
                    <a:pt x="990612" y="837057"/>
                  </a:lnTo>
                  <a:lnTo>
                    <a:pt x="1036688" y="850303"/>
                  </a:lnTo>
                  <a:lnTo>
                    <a:pt x="1084300" y="858354"/>
                  </a:lnTo>
                  <a:lnTo>
                    <a:pt x="1133094" y="861060"/>
                  </a:lnTo>
                  <a:lnTo>
                    <a:pt x="1181874" y="858354"/>
                  </a:lnTo>
                  <a:lnTo>
                    <a:pt x="1229487" y="850303"/>
                  </a:lnTo>
                  <a:lnTo>
                    <a:pt x="1275562" y="837057"/>
                  </a:lnTo>
                  <a:lnTo>
                    <a:pt x="1279855" y="835279"/>
                  </a:lnTo>
                  <a:lnTo>
                    <a:pt x="1319758" y="818769"/>
                  </a:lnTo>
                  <a:lnTo>
                    <a:pt x="1361719" y="795553"/>
                  </a:lnTo>
                  <a:lnTo>
                    <a:pt x="1401076" y="767575"/>
                  </a:lnTo>
                  <a:lnTo>
                    <a:pt x="1437513" y="734949"/>
                  </a:lnTo>
                  <a:lnTo>
                    <a:pt x="1470126" y="698525"/>
                  </a:lnTo>
                  <a:lnTo>
                    <a:pt x="1498104" y="659168"/>
                  </a:lnTo>
                  <a:lnTo>
                    <a:pt x="1521320" y="617207"/>
                  </a:lnTo>
                  <a:lnTo>
                    <a:pt x="1539621" y="573011"/>
                  </a:lnTo>
                  <a:lnTo>
                    <a:pt x="1552854" y="526935"/>
                  </a:lnTo>
                  <a:lnTo>
                    <a:pt x="1560906" y="479323"/>
                  </a:lnTo>
                  <a:lnTo>
                    <a:pt x="1563624" y="430530"/>
                  </a:lnTo>
                  <a:close/>
                </a:path>
              </a:pathLst>
            </a:custGeom>
            <a:solidFill>
              <a:srgbClr val="0080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33777" y="2750946"/>
              <a:ext cx="196850" cy="416559"/>
            </a:xfrm>
            <a:custGeom>
              <a:avLst/>
              <a:gdLst/>
              <a:ahLst/>
              <a:cxnLst/>
              <a:rect l="l" t="t" r="r" b="b"/>
              <a:pathLst>
                <a:path w="196850" h="416560">
                  <a:moveTo>
                    <a:pt x="0" y="416305"/>
                  </a:moveTo>
                  <a:lnTo>
                    <a:pt x="196596" y="0"/>
                  </a:lnTo>
                </a:path>
              </a:pathLst>
            </a:custGeom>
            <a:ln w="47624">
              <a:solidFill>
                <a:srgbClr val="0080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958316" y="4235195"/>
              <a:ext cx="862965" cy="861060"/>
            </a:xfrm>
            <a:custGeom>
              <a:avLst/>
              <a:gdLst/>
              <a:ahLst/>
              <a:cxnLst/>
              <a:rect l="l" t="t" r="r" b="b"/>
              <a:pathLst>
                <a:path w="862965" h="861060">
                  <a:moveTo>
                    <a:pt x="431292" y="0"/>
                  </a:moveTo>
                  <a:lnTo>
                    <a:pt x="382403" y="2713"/>
                  </a:lnTo>
                  <a:lnTo>
                    <a:pt x="334706" y="10761"/>
                  </a:lnTo>
                  <a:lnTo>
                    <a:pt x="288550" y="24002"/>
                  </a:lnTo>
                  <a:lnTo>
                    <a:pt x="244287" y="42298"/>
                  </a:lnTo>
                  <a:lnTo>
                    <a:pt x="202268" y="65508"/>
                  </a:lnTo>
                  <a:lnTo>
                    <a:pt x="162843" y="93492"/>
                  </a:lnTo>
                  <a:lnTo>
                    <a:pt x="126365" y="126111"/>
                  </a:lnTo>
                  <a:lnTo>
                    <a:pt x="93664" y="162574"/>
                  </a:lnTo>
                  <a:lnTo>
                    <a:pt x="65625" y="201957"/>
                  </a:lnTo>
                  <a:lnTo>
                    <a:pt x="42377" y="243913"/>
                  </a:lnTo>
                  <a:lnTo>
                    <a:pt x="24051" y="288094"/>
                  </a:lnTo>
                  <a:lnTo>
                    <a:pt x="10785" y="334155"/>
                  </a:lnTo>
                  <a:lnTo>
                    <a:pt x="2720" y="381749"/>
                  </a:lnTo>
                  <a:lnTo>
                    <a:pt x="0" y="430529"/>
                  </a:lnTo>
                  <a:lnTo>
                    <a:pt x="2721" y="479316"/>
                  </a:lnTo>
                  <a:lnTo>
                    <a:pt x="10789" y="526926"/>
                  </a:lnTo>
                  <a:lnTo>
                    <a:pt x="24062" y="573005"/>
                  </a:lnTo>
                  <a:lnTo>
                    <a:pt x="42399" y="617200"/>
                  </a:lnTo>
                  <a:lnTo>
                    <a:pt x="65656" y="659157"/>
                  </a:lnTo>
                  <a:lnTo>
                    <a:pt x="93692" y="698525"/>
                  </a:lnTo>
                  <a:lnTo>
                    <a:pt x="126365" y="734949"/>
                  </a:lnTo>
                  <a:lnTo>
                    <a:pt x="162843" y="767567"/>
                  </a:lnTo>
                  <a:lnTo>
                    <a:pt x="202268" y="795551"/>
                  </a:lnTo>
                  <a:lnTo>
                    <a:pt x="244287" y="818761"/>
                  </a:lnTo>
                  <a:lnTo>
                    <a:pt x="288550" y="837057"/>
                  </a:lnTo>
                  <a:lnTo>
                    <a:pt x="334706" y="850298"/>
                  </a:lnTo>
                  <a:lnTo>
                    <a:pt x="382403" y="858346"/>
                  </a:lnTo>
                  <a:lnTo>
                    <a:pt x="431292" y="861059"/>
                  </a:lnTo>
                  <a:lnTo>
                    <a:pt x="480180" y="858346"/>
                  </a:lnTo>
                  <a:lnTo>
                    <a:pt x="527877" y="850298"/>
                  </a:lnTo>
                  <a:lnTo>
                    <a:pt x="574033" y="837057"/>
                  </a:lnTo>
                  <a:lnTo>
                    <a:pt x="578335" y="835278"/>
                  </a:lnTo>
                  <a:lnTo>
                    <a:pt x="431292" y="835278"/>
                  </a:lnTo>
                  <a:lnTo>
                    <a:pt x="377797" y="831801"/>
                  </a:lnTo>
                  <a:lnTo>
                    <a:pt x="325877" y="821515"/>
                  </a:lnTo>
                  <a:lnTo>
                    <a:pt x="276066" y="804640"/>
                  </a:lnTo>
                  <a:lnTo>
                    <a:pt x="228901" y="781393"/>
                  </a:lnTo>
                  <a:lnTo>
                    <a:pt x="184917" y="751994"/>
                  </a:lnTo>
                  <a:lnTo>
                    <a:pt x="144653" y="716661"/>
                  </a:lnTo>
                  <a:lnTo>
                    <a:pt x="109266" y="676469"/>
                  </a:lnTo>
                  <a:lnTo>
                    <a:pt x="79831" y="632572"/>
                  </a:lnTo>
                  <a:lnTo>
                    <a:pt x="56562" y="585501"/>
                  </a:lnTo>
                  <a:lnTo>
                    <a:pt x="39675" y="535784"/>
                  </a:lnTo>
                  <a:lnTo>
                    <a:pt x="29385" y="483951"/>
                  </a:lnTo>
                  <a:lnTo>
                    <a:pt x="25907" y="430529"/>
                  </a:lnTo>
                  <a:lnTo>
                    <a:pt x="29385" y="377108"/>
                  </a:lnTo>
                  <a:lnTo>
                    <a:pt x="39675" y="325275"/>
                  </a:lnTo>
                  <a:lnTo>
                    <a:pt x="56562" y="275558"/>
                  </a:lnTo>
                  <a:lnTo>
                    <a:pt x="79831" y="228487"/>
                  </a:lnTo>
                  <a:lnTo>
                    <a:pt x="109266" y="184590"/>
                  </a:lnTo>
                  <a:lnTo>
                    <a:pt x="144653" y="144399"/>
                  </a:lnTo>
                  <a:lnTo>
                    <a:pt x="184917" y="109065"/>
                  </a:lnTo>
                  <a:lnTo>
                    <a:pt x="228901" y="79666"/>
                  </a:lnTo>
                  <a:lnTo>
                    <a:pt x="276066" y="56419"/>
                  </a:lnTo>
                  <a:lnTo>
                    <a:pt x="325877" y="39544"/>
                  </a:lnTo>
                  <a:lnTo>
                    <a:pt x="377797" y="29258"/>
                  </a:lnTo>
                  <a:lnTo>
                    <a:pt x="431292" y="25780"/>
                  </a:lnTo>
                  <a:lnTo>
                    <a:pt x="578335" y="25780"/>
                  </a:lnTo>
                  <a:lnTo>
                    <a:pt x="574033" y="24002"/>
                  </a:lnTo>
                  <a:lnTo>
                    <a:pt x="527877" y="10761"/>
                  </a:lnTo>
                  <a:lnTo>
                    <a:pt x="480180" y="2713"/>
                  </a:lnTo>
                  <a:lnTo>
                    <a:pt x="431292" y="0"/>
                  </a:lnTo>
                  <a:close/>
                </a:path>
                <a:path w="862965" h="861060">
                  <a:moveTo>
                    <a:pt x="578335" y="25780"/>
                  </a:moveTo>
                  <a:lnTo>
                    <a:pt x="431292" y="25780"/>
                  </a:lnTo>
                  <a:lnTo>
                    <a:pt x="484786" y="29258"/>
                  </a:lnTo>
                  <a:lnTo>
                    <a:pt x="536706" y="39544"/>
                  </a:lnTo>
                  <a:lnTo>
                    <a:pt x="586517" y="56419"/>
                  </a:lnTo>
                  <a:lnTo>
                    <a:pt x="633682" y="79666"/>
                  </a:lnTo>
                  <a:lnTo>
                    <a:pt x="677666" y="109065"/>
                  </a:lnTo>
                  <a:lnTo>
                    <a:pt x="717930" y="144399"/>
                  </a:lnTo>
                  <a:lnTo>
                    <a:pt x="753317" y="184590"/>
                  </a:lnTo>
                  <a:lnTo>
                    <a:pt x="782752" y="228487"/>
                  </a:lnTo>
                  <a:lnTo>
                    <a:pt x="806021" y="275558"/>
                  </a:lnTo>
                  <a:lnTo>
                    <a:pt x="822908" y="325275"/>
                  </a:lnTo>
                  <a:lnTo>
                    <a:pt x="833198" y="377108"/>
                  </a:lnTo>
                  <a:lnTo>
                    <a:pt x="836676" y="430529"/>
                  </a:lnTo>
                  <a:lnTo>
                    <a:pt x="833198" y="483951"/>
                  </a:lnTo>
                  <a:lnTo>
                    <a:pt x="822908" y="535784"/>
                  </a:lnTo>
                  <a:lnTo>
                    <a:pt x="806021" y="585501"/>
                  </a:lnTo>
                  <a:lnTo>
                    <a:pt x="782752" y="632572"/>
                  </a:lnTo>
                  <a:lnTo>
                    <a:pt x="753317" y="676469"/>
                  </a:lnTo>
                  <a:lnTo>
                    <a:pt x="717930" y="716661"/>
                  </a:lnTo>
                  <a:lnTo>
                    <a:pt x="677666" y="751994"/>
                  </a:lnTo>
                  <a:lnTo>
                    <a:pt x="633682" y="781393"/>
                  </a:lnTo>
                  <a:lnTo>
                    <a:pt x="586517" y="804640"/>
                  </a:lnTo>
                  <a:lnTo>
                    <a:pt x="536706" y="821515"/>
                  </a:lnTo>
                  <a:lnTo>
                    <a:pt x="484786" y="831801"/>
                  </a:lnTo>
                  <a:lnTo>
                    <a:pt x="431292" y="835278"/>
                  </a:lnTo>
                  <a:lnTo>
                    <a:pt x="578335" y="835278"/>
                  </a:lnTo>
                  <a:lnTo>
                    <a:pt x="618296" y="818761"/>
                  </a:lnTo>
                  <a:lnTo>
                    <a:pt x="660315" y="795551"/>
                  </a:lnTo>
                  <a:lnTo>
                    <a:pt x="699740" y="767567"/>
                  </a:lnTo>
                  <a:lnTo>
                    <a:pt x="736219" y="734949"/>
                  </a:lnTo>
                  <a:lnTo>
                    <a:pt x="768891" y="698525"/>
                  </a:lnTo>
                  <a:lnTo>
                    <a:pt x="796927" y="659157"/>
                  </a:lnTo>
                  <a:lnTo>
                    <a:pt x="820184" y="617200"/>
                  </a:lnTo>
                  <a:lnTo>
                    <a:pt x="838521" y="573005"/>
                  </a:lnTo>
                  <a:lnTo>
                    <a:pt x="851794" y="526926"/>
                  </a:lnTo>
                  <a:lnTo>
                    <a:pt x="859862" y="479316"/>
                  </a:lnTo>
                  <a:lnTo>
                    <a:pt x="862584" y="430529"/>
                  </a:lnTo>
                  <a:lnTo>
                    <a:pt x="859861" y="381743"/>
                  </a:lnTo>
                  <a:lnTo>
                    <a:pt x="851788" y="334133"/>
                  </a:lnTo>
                  <a:lnTo>
                    <a:pt x="838504" y="288054"/>
                  </a:lnTo>
                  <a:lnTo>
                    <a:pt x="820154" y="243859"/>
                  </a:lnTo>
                  <a:lnTo>
                    <a:pt x="796887" y="201902"/>
                  </a:lnTo>
                  <a:lnTo>
                    <a:pt x="768855" y="162534"/>
                  </a:lnTo>
                  <a:lnTo>
                    <a:pt x="736219" y="126111"/>
                  </a:lnTo>
                  <a:lnTo>
                    <a:pt x="699740" y="93492"/>
                  </a:lnTo>
                  <a:lnTo>
                    <a:pt x="660315" y="65508"/>
                  </a:lnTo>
                  <a:lnTo>
                    <a:pt x="618296" y="42298"/>
                  </a:lnTo>
                  <a:lnTo>
                    <a:pt x="578335" y="25780"/>
                  </a:lnTo>
                  <a:close/>
                </a:path>
              </a:pathLst>
            </a:custGeom>
            <a:solidFill>
              <a:srgbClr val="0080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572106" y="3889120"/>
              <a:ext cx="196215" cy="415290"/>
            </a:xfrm>
            <a:custGeom>
              <a:avLst/>
              <a:gdLst/>
              <a:ahLst/>
              <a:cxnLst/>
              <a:rect l="l" t="t" r="r" b="b"/>
              <a:pathLst>
                <a:path w="196215" h="415289">
                  <a:moveTo>
                    <a:pt x="0" y="414908"/>
                  </a:moveTo>
                  <a:lnTo>
                    <a:pt x="195960" y="0"/>
                  </a:lnTo>
                </a:path>
              </a:pathLst>
            </a:custGeom>
            <a:ln w="47625">
              <a:solidFill>
                <a:srgbClr val="0080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333476" y="5439155"/>
              <a:ext cx="862965" cy="859790"/>
            </a:xfrm>
            <a:custGeom>
              <a:avLst/>
              <a:gdLst/>
              <a:ahLst/>
              <a:cxnLst/>
              <a:rect l="l" t="t" r="r" b="b"/>
              <a:pathLst>
                <a:path w="862965" h="859789">
                  <a:moveTo>
                    <a:pt x="431291" y="0"/>
                  </a:moveTo>
                  <a:lnTo>
                    <a:pt x="382403" y="2712"/>
                  </a:lnTo>
                  <a:lnTo>
                    <a:pt x="334706" y="10755"/>
                  </a:lnTo>
                  <a:lnTo>
                    <a:pt x="288550" y="23983"/>
                  </a:lnTo>
                  <a:lnTo>
                    <a:pt x="244287" y="42251"/>
                  </a:lnTo>
                  <a:lnTo>
                    <a:pt x="202268" y="65416"/>
                  </a:lnTo>
                  <a:lnTo>
                    <a:pt x="162843" y="93332"/>
                  </a:lnTo>
                  <a:lnTo>
                    <a:pt x="126364" y="125857"/>
                  </a:lnTo>
                  <a:lnTo>
                    <a:pt x="93664" y="162266"/>
                  </a:lnTo>
                  <a:lnTo>
                    <a:pt x="65625" y="201591"/>
                  </a:lnTo>
                  <a:lnTo>
                    <a:pt x="42377" y="243486"/>
                  </a:lnTo>
                  <a:lnTo>
                    <a:pt x="24051" y="287599"/>
                  </a:lnTo>
                  <a:lnTo>
                    <a:pt x="10785" y="333583"/>
                  </a:lnTo>
                  <a:lnTo>
                    <a:pt x="2720" y="381089"/>
                  </a:lnTo>
                  <a:lnTo>
                    <a:pt x="0" y="429768"/>
                  </a:lnTo>
                  <a:lnTo>
                    <a:pt x="2721" y="478453"/>
                  </a:lnTo>
                  <a:lnTo>
                    <a:pt x="10789" y="525974"/>
                  </a:lnTo>
                  <a:lnTo>
                    <a:pt x="24062" y="571976"/>
                  </a:lnTo>
                  <a:lnTo>
                    <a:pt x="42399" y="616103"/>
                  </a:lnTo>
                  <a:lnTo>
                    <a:pt x="65656" y="657999"/>
                  </a:lnTo>
                  <a:lnTo>
                    <a:pt x="93692" y="697309"/>
                  </a:lnTo>
                  <a:lnTo>
                    <a:pt x="126364" y="733679"/>
                  </a:lnTo>
                  <a:lnTo>
                    <a:pt x="162843" y="766203"/>
                  </a:lnTo>
                  <a:lnTo>
                    <a:pt x="202268" y="794119"/>
                  </a:lnTo>
                  <a:lnTo>
                    <a:pt x="244287" y="817284"/>
                  </a:lnTo>
                  <a:lnTo>
                    <a:pt x="288550" y="835552"/>
                  </a:lnTo>
                  <a:lnTo>
                    <a:pt x="334706" y="848780"/>
                  </a:lnTo>
                  <a:lnTo>
                    <a:pt x="382403" y="856823"/>
                  </a:lnTo>
                  <a:lnTo>
                    <a:pt x="431291" y="859536"/>
                  </a:lnTo>
                  <a:lnTo>
                    <a:pt x="480180" y="856823"/>
                  </a:lnTo>
                  <a:lnTo>
                    <a:pt x="527877" y="848780"/>
                  </a:lnTo>
                  <a:lnTo>
                    <a:pt x="574033" y="835552"/>
                  </a:lnTo>
                  <a:lnTo>
                    <a:pt x="578390" y="833755"/>
                  </a:lnTo>
                  <a:lnTo>
                    <a:pt x="431291" y="833755"/>
                  </a:lnTo>
                  <a:lnTo>
                    <a:pt x="377797" y="830287"/>
                  </a:lnTo>
                  <a:lnTo>
                    <a:pt x="325877" y="820029"/>
                  </a:lnTo>
                  <a:lnTo>
                    <a:pt x="276066" y="803195"/>
                  </a:lnTo>
                  <a:lnTo>
                    <a:pt x="228901" y="780001"/>
                  </a:lnTo>
                  <a:lnTo>
                    <a:pt x="184917" y="750661"/>
                  </a:lnTo>
                  <a:lnTo>
                    <a:pt x="144652" y="715391"/>
                  </a:lnTo>
                  <a:lnTo>
                    <a:pt x="109266" y="675263"/>
                  </a:lnTo>
                  <a:lnTo>
                    <a:pt x="79831" y="631434"/>
                  </a:lnTo>
                  <a:lnTo>
                    <a:pt x="56562" y="584438"/>
                  </a:lnTo>
                  <a:lnTo>
                    <a:pt x="39675" y="534806"/>
                  </a:lnTo>
                  <a:lnTo>
                    <a:pt x="29385" y="483072"/>
                  </a:lnTo>
                  <a:lnTo>
                    <a:pt x="25907" y="429768"/>
                  </a:lnTo>
                  <a:lnTo>
                    <a:pt x="29385" y="376463"/>
                  </a:lnTo>
                  <a:lnTo>
                    <a:pt x="39675" y="324729"/>
                  </a:lnTo>
                  <a:lnTo>
                    <a:pt x="56562" y="275097"/>
                  </a:lnTo>
                  <a:lnTo>
                    <a:pt x="79831" y="228101"/>
                  </a:lnTo>
                  <a:lnTo>
                    <a:pt x="109266" y="184272"/>
                  </a:lnTo>
                  <a:lnTo>
                    <a:pt x="144652" y="144145"/>
                  </a:lnTo>
                  <a:lnTo>
                    <a:pt x="184917" y="108874"/>
                  </a:lnTo>
                  <a:lnTo>
                    <a:pt x="228901" y="79534"/>
                  </a:lnTo>
                  <a:lnTo>
                    <a:pt x="276066" y="56340"/>
                  </a:lnTo>
                  <a:lnTo>
                    <a:pt x="325877" y="39506"/>
                  </a:lnTo>
                  <a:lnTo>
                    <a:pt x="377797" y="29248"/>
                  </a:lnTo>
                  <a:lnTo>
                    <a:pt x="431291" y="25781"/>
                  </a:lnTo>
                  <a:lnTo>
                    <a:pt x="578390" y="25781"/>
                  </a:lnTo>
                  <a:lnTo>
                    <a:pt x="574033" y="23983"/>
                  </a:lnTo>
                  <a:lnTo>
                    <a:pt x="527877" y="10755"/>
                  </a:lnTo>
                  <a:lnTo>
                    <a:pt x="480180" y="2712"/>
                  </a:lnTo>
                  <a:lnTo>
                    <a:pt x="431291" y="0"/>
                  </a:lnTo>
                  <a:close/>
                </a:path>
                <a:path w="862965" h="859789">
                  <a:moveTo>
                    <a:pt x="578390" y="25781"/>
                  </a:moveTo>
                  <a:lnTo>
                    <a:pt x="431291" y="25781"/>
                  </a:lnTo>
                  <a:lnTo>
                    <a:pt x="484786" y="29248"/>
                  </a:lnTo>
                  <a:lnTo>
                    <a:pt x="536706" y="39506"/>
                  </a:lnTo>
                  <a:lnTo>
                    <a:pt x="586517" y="56340"/>
                  </a:lnTo>
                  <a:lnTo>
                    <a:pt x="633682" y="79534"/>
                  </a:lnTo>
                  <a:lnTo>
                    <a:pt x="677666" y="108874"/>
                  </a:lnTo>
                  <a:lnTo>
                    <a:pt x="717930" y="144145"/>
                  </a:lnTo>
                  <a:lnTo>
                    <a:pt x="753317" y="184272"/>
                  </a:lnTo>
                  <a:lnTo>
                    <a:pt x="782752" y="228101"/>
                  </a:lnTo>
                  <a:lnTo>
                    <a:pt x="806021" y="275097"/>
                  </a:lnTo>
                  <a:lnTo>
                    <a:pt x="822908" y="324729"/>
                  </a:lnTo>
                  <a:lnTo>
                    <a:pt x="833198" y="376463"/>
                  </a:lnTo>
                  <a:lnTo>
                    <a:pt x="836675" y="429768"/>
                  </a:lnTo>
                  <a:lnTo>
                    <a:pt x="833198" y="483072"/>
                  </a:lnTo>
                  <a:lnTo>
                    <a:pt x="822908" y="534806"/>
                  </a:lnTo>
                  <a:lnTo>
                    <a:pt x="806021" y="584438"/>
                  </a:lnTo>
                  <a:lnTo>
                    <a:pt x="782752" y="631434"/>
                  </a:lnTo>
                  <a:lnTo>
                    <a:pt x="753317" y="675263"/>
                  </a:lnTo>
                  <a:lnTo>
                    <a:pt x="717930" y="715391"/>
                  </a:lnTo>
                  <a:lnTo>
                    <a:pt x="677666" y="750661"/>
                  </a:lnTo>
                  <a:lnTo>
                    <a:pt x="633682" y="780001"/>
                  </a:lnTo>
                  <a:lnTo>
                    <a:pt x="586517" y="803195"/>
                  </a:lnTo>
                  <a:lnTo>
                    <a:pt x="536706" y="820029"/>
                  </a:lnTo>
                  <a:lnTo>
                    <a:pt x="484786" y="830287"/>
                  </a:lnTo>
                  <a:lnTo>
                    <a:pt x="431291" y="833755"/>
                  </a:lnTo>
                  <a:lnTo>
                    <a:pt x="578390" y="833755"/>
                  </a:lnTo>
                  <a:lnTo>
                    <a:pt x="618296" y="817284"/>
                  </a:lnTo>
                  <a:lnTo>
                    <a:pt x="660315" y="794119"/>
                  </a:lnTo>
                  <a:lnTo>
                    <a:pt x="699740" y="766203"/>
                  </a:lnTo>
                  <a:lnTo>
                    <a:pt x="736218" y="733679"/>
                  </a:lnTo>
                  <a:lnTo>
                    <a:pt x="768891" y="697309"/>
                  </a:lnTo>
                  <a:lnTo>
                    <a:pt x="796927" y="657999"/>
                  </a:lnTo>
                  <a:lnTo>
                    <a:pt x="820184" y="616103"/>
                  </a:lnTo>
                  <a:lnTo>
                    <a:pt x="838521" y="571976"/>
                  </a:lnTo>
                  <a:lnTo>
                    <a:pt x="851794" y="525974"/>
                  </a:lnTo>
                  <a:lnTo>
                    <a:pt x="859862" y="478453"/>
                  </a:lnTo>
                  <a:lnTo>
                    <a:pt x="862583" y="429768"/>
                  </a:lnTo>
                  <a:lnTo>
                    <a:pt x="859861" y="381082"/>
                  </a:lnTo>
                  <a:lnTo>
                    <a:pt x="851788" y="333561"/>
                  </a:lnTo>
                  <a:lnTo>
                    <a:pt x="838504" y="287559"/>
                  </a:lnTo>
                  <a:lnTo>
                    <a:pt x="820154" y="243432"/>
                  </a:lnTo>
                  <a:lnTo>
                    <a:pt x="796887" y="201536"/>
                  </a:lnTo>
                  <a:lnTo>
                    <a:pt x="768855" y="162226"/>
                  </a:lnTo>
                  <a:lnTo>
                    <a:pt x="736218" y="125857"/>
                  </a:lnTo>
                  <a:lnTo>
                    <a:pt x="699740" y="93332"/>
                  </a:lnTo>
                  <a:lnTo>
                    <a:pt x="660315" y="65416"/>
                  </a:lnTo>
                  <a:lnTo>
                    <a:pt x="618296" y="42251"/>
                  </a:lnTo>
                  <a:lnTo>
                    <a:pt x="578390" y="25781"/>
                  </a:lnTo>
                  <a:close/>
                </a:path>
              </a:pathLst>
            </a:custGeom>
            <a:solidFill>
              <a:srgbClr val="0080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956156" y="5016245"/>
              <a:ext cx="196215" cy="415290"/>
            </a:xfrm>
            <a:custGeom>
              <a:avLst/>
              <a:gdLst/>
              <a:ahLst/>
              <a:cxnLst/>
              <a:rect l="l" t="t" r="r" b="b"/>
              <a:pathLst>
                <a:path w="196215" h="415289">
                  <a:moveTo>
                    <a:pt x="0" y="414908"/>
                  </a:moveTo>
                  <a:lnTo>
                    <a:pt x="195960" y="0"/>
                  </a:lnTo>
                </a:path>
              </a:pathLst>
            </a:custGeom>
            <a:ln w="47625">
              <a:solidFill>
                <a:srgbClr val="0080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749783" y="6597395"/>
              <a:ext cx="861060" cy="862965"/>
            </a:xfrm>
            <a:custGeom>
              <a:avLst/>
              <a:gdLst/>
              <a:ahLst/>
              <a:cxnLst/>
              <a:rect l="l" t="t" r="r" b="b"/>
              <a:pathLst>
                <a:path w="861059" h="862965">
                  <a:moveTo>
                    <a:pt x="430529" y="0"/>
                  </a:moveTo>
                  <a:lnTo>
                    <a:pt x="381743" y="2721"/>
                  </a:lnTo>
                  <a:lnTo>
                    <a:pt x="334133" y="10789"/>
                  </a:lnTo>
                  <a:lnTo>
                    <a:pt x="288054" y="24062"/>
                  </a:lnTo>
                  <a:lnTo>
                    <a:pt x="243859" y="42399"/>
                  </a:lnTo>
                  <a:lnTo>
                    <a:pt x="201902" y="65656"/>
                  </a:lnTo>
                  <a:lnTo>
                    <a:pt x="162534" y="93692"/>
                  </a:lnTo>
                  <a:lnTo>
                    <a:pt x="126111" y="126364"/>
                  </a:lnTo>
                  <a:lnTo>
                    <a:pt x="93464" y="162883"/>
                  </a:lnTo>
                  <a:lnTo>
                    <a:pt x="65477" y="202323"/>
                  </a:lnTo>
                  <a:lnTo>
                    <a:pt x="42276" y="244340"/>
                  </a:lnTo>
                  <a:lnTo>
                    <a:pt x="23991" y="288590"/>
                  </a:lnTo>
                  <a:lnTo>
                    <a:pt x="10757" y="334728"/>
                  </a:lnTo>
                  <a:lnTo>
                    <a:pt x="2713" y="382410"/>
                  </a:lnTo>
                  <a:lnTo>
                    <a:pt x="0" y="431291"/>
                  </a:lnTo>
                  <a:lnTo>
                    <a:pt x="2713" y="480180"/>
                  </a:lnTo>
                  <a:lnTo>
                    <a:pt x="10761" y="527877"/>
                  </a:lnTo>
                  <a:lnTo>
                    <a:pt x="24003" y="574033"/>
                  </a:lnTo>
                  <a:lnTo>
                    <a:pt x="42298" y="618296"/>
                  </a:lnTo>
                  <a:lnTo>
                    <a:pt x="65508" y="660315"/>
                  </a:lnTo>
                  <a:lnTo>
                    <a:pt x="93492" y="699740"/>
                  </a:lnTo>
                  <a:lnTo>
                    <a:pt x="126111" y="736218"/>
                  </a:lnTo>
                  <a:lnTo>
                    <a:pt x="162534" y="768891"/>
                  </a:lnTo>
                  <a:lnTo>
                    <a:pt x="201902" y="796927"/>
                  </a:lnTo>
                  <a:lnTo>
                    <a:pt x="243859" y="820184"/>
                  </a:lnTo>
                  <a:lnTo>
                    <a:pt x="288054" y="838521"/>
                  </a:lnTo>
                  <a:lnTo>
                    <a:pt x="334133" y="851794"/>
                  </a:lnTo>
                  <a:lnTo>
                    <a:pt x="381743" y="859862"/>
                  </a:lnTo>
                  <a:lnTo>
                    <a:pt x="430529" y="862583"/>
                  </a:lnTo>
                  <a:lnTo>
                    <a:pt x="479316" y="859862"/>
                  </a:lnTo>
                  <a:lnTo>
                    <a:pt x="526926" y="851794"/>
                  </a:lnTo>
                  <a:lnTo>
                    <a:pt x="573005" y="838521"/>
                  </a:lnTo>
                  <a:lnTo>
                    <a:pt x="577452" y="836676"/>
                  </a:lnTo>
                  <a:lnTo>
                    <a:pt x="430529" y="836676"/>
                  </a:lnTo>
                  <a:lnTo>
                    <a:pt x="377108" y="833198"/>
                  </a:lnTo>
                  <a:lnTo>
                    <a:pt x="325275" y="822908"/>
                  </a:lnTo>
                  <a:lnTo>
                    <a:pt x="275558" y="806021"/>
                  </a:lnTo>
                  <a:lnTo>
                    <a:pt x="228487" y="782752"/>
                  </a:lnTo>
                  <a:lnTo>
                    <a:pt x="184590" y="753317"/>
                  </a:lnTo>
                  <a:lnTo>
                    <a:pt x="144399" y="717930"/>
                  </a:lnTo>
                  <a:lnTo>
                    <a:pt x="109065" y="677666"/>
                  </a:lnTo>
                  <a:lnTo>
                    <a:pt x="79666" y="633682"/>
                  </a:lnTo>
                  <a:lnTo>
                    <a:pt x="56419" y="586517"/>
                  </a:lnTo>
                  <a:lnTo>
                    <a:pt x="39544" y="536706"/>
                  </a:lnTo>
                  <a:lnTo>
                    <a:pt x="29258" y="484786"/>
                  </a:lnTo>
                  <a:lnTo>
                    <a:pt x="25781" y="431291"/>
                  </a:lnTo>
                  <a:lnTo>
                    <a:pt x="29258" y="377797"/>
                  </a:lnTo>
                  <a:lnTo>
                    <a:pt x="39544" y="325877"/>
                  </a:lnTo>
                  <a:lnTo>
                    <a:pt x="56419" y="276066"/>
                  </a:lnTo>
                  <a:lnTo>
                    <a:pt x="79666" y="228901"/>
                  </a:lnTo>
                  <a:lnTo>
                    <a:pt x="109065" y="184917"/>
                  </a:lnTo>
                  <a:lnTo>
                    <a:pt x="144399" y="144652"/>
                  </a:lnTo>
                  <a:lnTo>
                    <a:pt x="184590" y="109266"/>
                  </a:lnTo>
                  <a:lnTo>
                    <a:pt x="228487" y="79831"/>
                  </a:lnTo>
                  <a:lnTo>
                    <a:pt x="275558" y="56562"/>
                  </a:lnTo>
                  <a:lnTo>
                    <a:pt x="325275" y="39675"/>
                  </a:lnTo>
                  <a:lnTo>
                    <a:pt x="377108" y="29385"/>
                  </a:lnTo>
                  <a:lnTo>
                    <a:pt x="430529" y="25907"/>
                  </a:lnTo>
                  <a:lnTo>
                    <a:pt x="577452" y="25907"/>
                  </a:lnTo>
                  <a:lnTo>
                    <a:pt x="573005" y="24062"/>
                  </a:lnTo>
                  <a:lnTo>
                    <a:pt x="526926" y="10789"/>
                  </a:lnTo>
                  <a:lnTo>
                    <a:pt x="479316" y="2721"/>
                  </a:lnTo>
                  <a:lnTo>
                    <a:pt x="430529" y="0"/>
                  </a:lnTo>
                  <a:close/>
                </a:path>
                <a:path w="861059" h="862965">
                  <a:moveTo>
                    <a:pt x="577452" y="25907"/>
                  </a:moveTo>
                  <a:lnTo>
                    <a:pt x="430529" y="25907"/>
                  </a:lnTo>
                  <a:lnTo>
                    <a:pt x="483951" y="29385"/>
                  </a:lnTo>
                  <a:lnTo>
                    <a:pt x="535784" y="39675"/>
                  </a:lnTo>
                  <a:lnTo>
                    <a:pt x="585501" y="56562"/>
                  </a:lnTo>
                  <a:lnTo>
                    <a:pt x="632572" y="79831"/>
                  </a:lnTo>
                  <a:lnTo>
                    <a:pt x="676469" y="109266"/>
                  </a:lnTo>
                  <a:lnTo>
                    <a:pt x="716660" y="144652"/>
                  </a:lnTo>
                  <a:lnTo>
                    <a:pt x="751994" y="184917"/>
                  </a:lnTo>
                  <a:lnTo>
                    <a:pt x="781393" y="228901"/>
                  </a:lnTo>
                  <a:lnTo>
                    <a:pt x="804640" y="276066"/>
                  </a:lnTo>
                  <a:lnTo>
                    <a:pt x="821515" y="325877"/>
                  </a:lnTo>
                  <a:lnTo>
                    <a:pt x="831801" y="377797"/>
                  </a:lnTo>
                  <a:lnTo>
                    <a:pt x="835279" y="431291"/>
                  </a:lnTo>
                  <a:lnTo>
                    <a:pt x="831801" y="484786"/>
                  </a:lnTo>
                  <a:lnTo>
                    <a:pt x="821515" y="536706"/>
                  </a:lnTo>
                  <a:lnTo>
                    <a:pt x="804640" y="586517"/>
                  </a:lnTo>
                  <a:lnTo>
                    <a:pt x="781393" y="633682"/>
                  </a:lnTo>
                  <a:lnTo>
                    <a:pt x="751994" y="677666"/>
                  </a:lnTo>
                  <a:lnTo>
                    <a:pt x="716660" y="717930"/>
                  </a:lnTo>
                  <a:lnTo>
                    <a:pt x="676469" y="753317"/>
                  </a:lnTo>
                  <a:lnTo>
                    <a:pt x="632572" y="782752"/>
                  </a:lnTo>
                  <a:lnTo>
                    <a:pt x="585501" y="806021"/>
                  </a:lnTo>
                  <a:lnTo>
                    <a:pt x="535784" y="822908"/>
                  </a:lnTo>
                  <a:lnTo>
                    <a:pt x="483951" y="833198"/>
                  </a:lnTo>
                  <a:lnTo>
                    <a:pt x="430529" y="836676"/>
                  </a:lnTo>
                  <a:lnTo>
                    <a:pt x="577452" y="836676"/>
                  </a:lnTo>
                  <a:lnTo>
                    <a:pt x="617200" y="820184"/>
                  </a:lnTo>
                  <a:lnTo>
                    <a:pt x="659157" y="796927"/>
                  </a:lnTo>
                  <a:lnTo>
                    <a:pt x="698525" y="768891"/>
                  </a:lnTo>
                  <a:lnTo>
                    <a:pt x="734949" y="736218"/>
                  </a:lnTo>
                  <a:lnTo>
                    <a:pt x="767567" y="699740"/>
                  </a:lnTo>
                  <a:lnTo>
                    <a:pt x="795551" y="660315"/>
                  </a:lnTo>
                  <a:lnTo>
                    <a:pt x="818761" y="618296"/>
                  </a:lnTo>
                  <a:lnTo>
                    <a:pt x="837057" y="574033"/>
                  </a:lnTo>
                  <a:lnTo>
                    <a:pt x="850298" y="527877"/>
                  </a:lnTo>
                  <a:lnTo>
                    <a:pt x="858346" y="480180"/>
                  </a:lnTo>
                  <a:lnTo>
                    <a:pt x="861060" y="431291"/>
                  </a:lnTo>
                  <a:lnTo>
                    <a:pt x="858345" y="382403"/>
                  </a:lnTo>
                  <a:lnTo>
                    <a:pt x="850292" y="334706"/>
                  </a:lnTo>
                  <a:lnTo>
                    <a:pt x="837040" y="288550"/>
                  </a:lnTo>
                  <a:lnTo>
                    <a:pt x="818731" y="244287"/>
                  </a:lnTo>
                  <a:lnTo>
                    <a:pt x="795511" y="202268"/>
                  </a:lnTo>
                  <a:lnTo>
                    <a:pt x="767531" y="162843"/>
                  </a:lnTo>
                  <a:lnTo>
                    <a:pt x="734949" y="126364"/>
                  </a:lnTo>
                  <a:lnTo>
                    <a:pt x="698525" y="93692"/>
                  </a:lnTo>
                  <a:lnTo>
                    <a:pt x="659157" y="65656"/>
                  </a:lnTo>
                  <a:lnTo>
                    <a:pt x="617200" y="42399"/>
                  </a:lnTo>
                  <a:lnTo>
                    <a:pt x="577452" y="25907"/>
                  </a:lnTo>
                  <a:close/>
                </a:path>
              </a:pathLst>
            </a:custGeom>
            <a:solidFill>
              <a:srgbClr val="0080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354557" y="6224270"/>
              <a:ext cx="196215" cy="415290"/>
            </a:xfrm>
            <a:custGeom>
              <a:avLst/>
              <a:gdLst/>
              <a:ahLst/>
              <a:cxnLst/>
              <a:rect l="l" t="t" r="r" b="b"/>
              <a:pathLst>
                <a:path w="196215" h="415290">
                  <a:moveTo>
                    <a:pt x="0" y="414908"/>
                  </a:moveTo>
                  <a:lnTo>
                    <a:pt x="195834" y="0"/>
                  </a:lnTo>
                </a:path>
              </a:pathLst>
            </a:custGeom>
            <a:ln w="47625">
              <a:solidFill>
                <a:srgbClr val="0080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202668" y="7799832"/>
              <a:ext cx="862965" cy="861060"/>
            </a:xfrm>
            <a:custGeom>
              <a:avLst/>
              <a:gdLst/>
              <a:ahLst/>
              <a:cxnLst/>
              <a:rect l="l" t="t" r="r" b="b"/>
              <a:pathLst>
                <a:path w="862965" h="861059">
                  <a:moveTo>
                    <a:pt x="431291" y="0"/>
                  </a:moveTo>
                  <a:lnTo>
                    <a:pt x="382403" y="2713"/>
                  </a:lnTo>
                  <a:lnTo>
                    <a:pt x="334706" y="10761"/>
                  </a:lnTo>
                  <a:lnTo>
                    <a:pt x="288550" y="24003"/>
                  </a:lnTo>
                  <a:lnTo>
                    <a:pt x="244287" y="42298"/>
                  </a:lnTo>
                  <a:lnTo>
                    <a:pt x="202268" y="65508"/>
                  </a:lnTo>
                  <a:lnTo>
                    <a:pt x="162843" y="93492"/>
                  </a:lnTo>
                  <a:lnTo>
                    <a:pt x="126364" y="126111"/>
                  </a:lnTo>
                  <a:lnTo>
                    <a:pt x="93664" y="162574"/>
                  </a:lnTo>
                  <a:lnTo>
                    <a:pt x="65625" y="201957"/>
                  </a:lnTo>
                  <a:lnTo>
                    <a:pt x="42377" y="243913"/>
                  </a:lnTo>
                  <a:lnTo>
                    <a:pt x="24051" y="288094"/>
                  </a:lnTo>
                  <a:lnTo>
                    <a:pt x="10785" y="334155"/>
                  </a:lnTo>
                  <a:lnTo>
                    <a:pt x="2720" y="381749"/>
                  </a:lnTo>
                  <a:lnTo>
                    <a:pt x="0" y="430530"/>
                  </a:lnTo>
                  <a:lnTo>
                    <a:pt x="2721" y="479316"/>
                  </a:lnTo>
                  <a:lnTo>
                    <a:pt x="10789" y="526926"/>
                  </a:lnTo>
                  <a:lnTo>
                    <a:pt x="24062" y="573005"/>
                  </a:lnTo>
                  <a:lnTo>
                    <a:pt x="42399" y="617200"/>
                  </a:lnTo>
                  <a:lnTo>
                    <a:pt x="65656" y="659157"/>
                  </a:lnTo>
                  <a:lnTo>
                    <a:pt x="93692" y="698525"/>
                  </a:lnTo>
                  <a:lnTo>
                    <a:pt x="126364" y="734949"/>
                  </a:lnTo>
                  <a:lnTo>
                    <a:pt x="162843" y="767567"/>
                  </a:lnTo>
                  <a:lnTo>
                    <a:pt x="202268" y="795551"/>
                  </a:lnTo>
                  <a:lnTo>
                    <a:pt x="244287" y="818761"/>
                  </a:lnTo>
                  <a:lnTo>
                    <a:pt x="288550" y="837057"/>
                  </a:lnTo>
                  <a:lnTo>
                    <a:pt x="334706" y="850298"/>
                  </a:lnTo>
                  <a:lnTo>
                    <a:pt x="382403" y="858346"/>
                  </a:lnTo>
                  <a:lnTo>
                    <a:pt x="431291" y="861060"/>
                  </a:lnTo>
                  <a:lnTo>
                    <a:pt x="480180" y="858346"/>
                  </a:lnTo>
                  <a:lnTo>
                    <a:pt x="527877" y="850298"/>
                  </a:lnTo>
                  <a:lnTo>
                    <a:pt x="574033" y="837057"/>
                  </a:lnTo>
                  <a:lnTo>
                    <a:pt x="578335" y="835279"/>
                  </a:lnTo>
                  <a:lnTo>
                    <a:pt x="431291" y="835279"/>
                  </a:lnTo>
                  <a:lnTo>
                    <a:pt x="377797" y="831801"/>
                  </a:lnTo>
                  <a:lnTo>
                    <a:pt x="325877" y="821515"/>
                  </a:lnTo>
                  <a:lnTo>
                    <a:pt x="276066" y="804640"/>
                  </a:lnTo>
                  <a:lnTo>
                    <a:pt x="228901" y="781393"/>
                  </a:lnTo>
                  <a:lnTo>
                    <a:pt x="184917" y="751994"/>
                  </a:lnTo>
                  <a:lnTo>
                    <a:pt x="144652" y="716661"/>
                  </a:lnTo>
                  <a:lnTo>
                    <a:pt x="109266" y="676469"/>
                  </a:lnTo>
                  <a:lnTo>
                    <a:pt x="79831" y="632572"/>
                  </a:lnTo>
                  <a:lnTo>
                    <a:pt x="56562" y="585501"/>
                  </a:lnTo>
                  <a:lnTo>
                    <a:pt x="39675" y="535784"/>
                  </a:lnTo>
                  <a:lnTo>
                    <a:pt x="29385" y="483951"/>
                  </a:lnTo>
                  <a:lnTo>
                    <a:pt x="25907" y="430530"/>
                  </a:lnTo>
                  <a:lnTo>
                    <a:pt x="29385" y="377108"/>
                  </a:lnTo>
                  <a:lnTo>
                    <a:pt x="39675" y="325275"/>
                  </a:lnTo>
                  <a:lnTo>
                    <a:pt x="56562" y="275558"/>
                  </a:lnTo>
                  <a:lnTo>
                    <a:pt x="79831" y="228487"/>
                  </a:lnTo>
                  <a:lnTo>
                    <a:pt x="109266" y="184590"/>
                  </a:lnTo>
                  <a:lnTo>
                    <a:pt x="144652" y="144399"/>
                  </a:lnTo>
                  <a:lnTo>
                    <a:pt x="184917" y="109065"/>
                  </a:lnTo>
                  <a:lnTo>
                    <a:pt x="228901" y="79666"/>
                  </a:lnTo>
                  <a:lnTo>
                    <a:pt x="276066" y="56419"/>
                  </a:lnTo>
                  <a:lnTo>
                    <a:pt x="325877" y="39544"/>
                  </a:lnTo>
                  <a:lnTo>
                    <a:pt x="377797" y="29258"/>
                  </a:lnTo>
                  <a:lnTo>
                    <a:pt x="431291" y="25781"/>
                  </a:lnTo>
                  <a:lnTo>
                    <a:pt x="578335" y="25781"/>
                  </a:lnTo>
                  <a:lnTo>
                    <a:pt x="574033" y="24003"/>
                  </a:lnTo>
                  <a:lnTo>
                    <a:pt x="527877" y="10761"/>
                  </a:lnTo>
                  <a:lnTo>
                    <a:pt x="480180" y="2713"/>
                  </a:lnTo>
                  <a:lnTo>
                    <a:pt x="431291" y="0"/>
                  </a:lnTo>
                  <a:close/>
                </a:path>
                <a:path w="862965" h="861059">
                  <a:moveTo>
                    <a:pt x="578335" y="25781"/>
                  </a:moveTo>
                  <a:lnTo>
                    <a:pt x="431291" y="25781"/>
                  </a:lnTo>
                  <a:lnTo>
                    <a:pt x="484786" y="29258"/>
                  </a:lnTo>
                  <a:lnTo>
                    <a:pt x="536706" y="39544"/>
                  </a:lnTo>
                  <a:lnTo>
                    <a:pt x="586517" y="56419"/>
                  </a:lnTo>
                  <a:lnTo>
                    <a:pt x="633682" y="79666"/>
                  </a:lnTo>
                  <a:lnTo>
                    <a:pt x="677666" y="109065"/>
                  </a:lnTo>
                  <a:lnTo>
                    <a:pt x="717930" y="144399"/>
                  </a:lnTo>
                  <a:lnTo>
                    <a:pt x="753317" y="184590"/>
                  </a:lnTo>
                  <a:lnTo>
                    <a:pt x="782752" y="228487"/>
                  </a:lnTo>
                  <a:lnTo>
                    <a:pt x="806021" y="275558"/>
                  </a:lnTo>
                  <a:lnTo>
                    <a:pt x="822908" y="325275"/>
                  </a:lnTo>
                  <a:lnTo>
                    <a:pt x="833198" y="377108"/>
                  </a:lnTo>
                  <a:lnTo>
                    <a:pt x="836676" y="430530"/>
                  </a:lnTo>
                  <a:lnTo>
                    <a:pt x="833198" y="483951"/>
                  </a:lnTo>
                  <a:lnTo>
                    <a:pt x="822908" y="535784"/>
                  </a:lnTo>
                  <a:lnTo>
                    <a:pt x="806021" y="585501"/>
                  </a:lnTo>
                  <a:lnTo>
                    <a:pt x="782752" y="632572"/>
                  </a:lnTo>
                  <a:lnTo>
                    <a:pt x="753317" y="676469"/>
                  </a:lnTo>
                  <a:lnTo>
                    <a:pt x="717930" y="716661"/>
                  </a:lnTo>
                  <a:lnTo>
                    <a:pt x="677666" y="751994"/>
                  </a:lnTo>
                  <a:lnTo>
                    <a:pt x="633682" y="781393"/>
                  </a:lnTo>
                  <a:lnTo>
                    <a:pt x="586517" y="804640"/>
                  </a:lnTo>
                  <a:lnTo>
                    <a:pt x="536706" y="821515"/>
                  </a:lnTo>
                  <a:lnTo>
                    <a:pt x="484786" y="831801"/>
                  </a:lnTo>
                  <a:lnTo>
                    <a:pt x="431291" y="835279"/>
                  </a:lnTo>
                  <a:lnTo>
                    <a:pt x="578335" y="835279"/>
                  </a:lnTo>
                  <a:lnTo>
                    <a:pt x="618296" y="818761"/>
                  </a:lnTo>
                  <a:lnTo>
                    <a:pt x="660315" y="795551"/>
                  </a:lnTo>
                  <a:lnTo>
                    <a:pt x="699740" y="767567"/>
                  </a:lnTo>
                  <a:lnTo>
                    <a:pt x="736218" y="734949"/>
                  </a:lnTo>
                  <a:lnTo>
                    <a:pt x="768891" y="698525"/>
                  </a:lnTo>
                  <a:lnTo>
                    <a:pt x="796927" y="659157"/>
                  </a:lnTo>
                  <a:lnTo>
                    <a:pt x="820184" y="617200"/>
                  </a:lnTo>
                  <a:lnTo>
                    <a:pt x="838521" y="573005"/>
                  </a:lnTo>
                  <a:lnTo>
                    <a:pt x="851794" y="526926"/>
                  </a:lnTo>
                  <a:lnTo>
                    <a:pt x="859862" y="479316"/>
                  </a:lnTo>
                  <a:lnTo>
                    <a:pt x="862583" y="430530"/>
                  </a:lnTo>
                  <a:lnTo>
                    <a:pt x="859861" y="381743"/>
                  </a:lnTo>
                  <a:lnTo>
                    <a:pt x="851788" y="334133"/>
                  </a:lnTo>
                  <a:lnTo>
                    <a:pt x="838504" y="288054"/>
                  </a:lnTo>
                  <a:lnTo>
                    <a:pt x="820154" y="243859"/>
                  </a:lnTo>
                  <a:lnTo>
                    <a:pt x="796887" y="201902"/>
                  </a:lnTo>
                  <a:lnTo>
                    <a:pt x="768855" y="162534"/>
                  </a:lnTo>
                  <a:lnTo>
                    <a:pt x="736218" y="126111"/>
                  </a:lnTo>
                  <a:lnTo>
                    <a:pt x="699740" y="93492"/>
                  </a:lnTo>
                  <a:lnTo>
                    <a:pt x="660315" y="65508"/>
                  </a:lnTo>
                  <a:lnTo>
                    <a:pt x="618296" y="42298"/>
                  </a:lnTo>
                  <a:lnTo>
                    <a:pt x="578335" y="25781"/>
                  </a:lnTo>
                  <a:close/>
                </a:path>
              </a:pathLst>
            </a:custGeom>
            <a:solidFill>
              <a:srgbClr val="0080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769977" y="7378572"/>
              <a:ext cx="196850" cy="416559"/>
            </a:xfrm>
            <a:custGeom>
              <a:avLst/>
              <a:gdLst/>
              <a:ahLst/>
              <a:cxnLst/>
              <a:rect l="l" t="t" r="r" b="b"/>
              <a:pathLst>
                <a:path w="196850" h="416559">
                  <a:moveTo>
                    <a:pt x="0" y="416178"/>
                  </a:moveTo>
                  <a:lnTo>
                    <a:pt x="196596" y="0"/>
                  </a:lnTo>
                </a:path>
              </a:pathLst>
            </a:custGeom>
            <a:ln w="47625">
              <a:solidFill>
                <a:srgbClr val="0080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435855" y="453643"/>
            <a:ext cx="6768465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2.</a:t>
            </a:r>
            <a:r>
              <a:rPr spc="50" dirty="0"/>
              <a:t> </a:t>
            </a:r>
            <a:r>
              <a:rPr spc="-15" dirty="0"/>
              <a:t>Binary</a:t>
            </a:r>
            <a:r>
              <a:rPr spc="20" dirty="0"/>
              <a:t> </a:t>
            </a:r>
            <a:r>
              <a:rPr spc="-5" dirty="0"/>
              <a:t>Search</a:t>
            </a:r>
            <a:r>
              <a:rPr spc="-70" dirty="0"/>
              <a:t> </a:t>
            </a:r>
            <a:r>
              <a:rPr spc="-55" dirty="0"/>
              <a:t>Tree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5383383" y="2064207"/>
            <a:ext cx="51943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1" spc="45" dirty="0">
                <a:solidFill>
                  <a:srgbClr val="EA4335"/>
                </a:solidFill>
                <a:latin typeface="Arial"/>
                <a:cs typeface="Arial"/>
              </a:rPr>
              <a:t>20</a:t>
            </a:r>
            <a:endParaRPr sz="3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707615" y="3201415"/>
            <a:ext cx="51943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1" spc="50" dirty="0">
                <a:solidFill>
                  <a:srgbClr val="EA4335"/>
                </a:solidFill>
                <a:latin typeface="Arial"/>
                <a:cs typeface="Arial"/>
              </a:rPr>
              <a:t>12</a:t>
            </a:r>
            <a:endParaRPr sz="3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123669" y="4322445"/>
            <a:ext cx="51943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1" spc="50" dirty="0">
                <a:solidFill>
                  <a:srgbClr val="EA4335"/>
                </a:solidFill>
                <a:latin typeface="Arial"/>
                <a:cs typeface="Arial"/>
              </a:rPr>
              <a:t>10</a:t>
            </a:r>
            <a:endParaRPr sz="3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053440" y="5559298"/>
            <a:ext cx="848360" cy="1703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3400" b="1" spc="45" dirty="0">
                <a:solidFill>
                  <a:srgbClr val="EA4335"/>
                </a:solidFill>
                <a:latin typeface="Arial"/>
                <a:cs typeface="Arial"/>
              </a:rPr>
              <a:t>8</a:t>
            </a:r>
            <a:endParaRPr sz="3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400" b="1" spc="45" dirty="0">
                <a:solidFill>
                  <a:srgbClr val="EA4335"/>
                </a:solidFill>
                <a:latin typeface="Arial"/>
                <a:cs typeface="Arial"/>
              </a:rPr>
              <a:t>5</a:t>
            </a:r>
            <a:endParaRPr sz="3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491466" y="7921879"/>
            <a:ext cx="27178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1" spc="45" dirty="0">
                <a:solidFill>
                  <a:srgbClr val="EA4335"/>
                </a:solidFill>
                <a:latin typeface="Arial"/>
                <a:cs typeface="Arial"/>
              </a:rPr>
              <a:t>4</a:t>
            </a:r>
            <a:endParaRPr sz="34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858511" y="2205989"/>
            <a:ext cx="7904480" cy="4295140"/>
            <a:chOff x="4858511" y="2205989"/>
            <a:chExt cx="7904480" cy="4295140"/>
          </a:xfrm>
        </p:grpSpPr>
        <p:sp>
          <p:nvSpPr>
            <p:cNvPr id="23" name="object 23"/>
            <p:cNvSpPr/>
            <p:nvPr/>
          </p:nvSpPr>
          <p:spPr>
            <a:xfrm>
              <a:off x="10425683" y="3748690"/>
              <a:ext cx="2337435" cy="212725"/>
            </a:xfrm>
            <a:custGeom>
              <a:avLst/>
              <a:gdLst/>
              <a:ahLst/>
              <a:cxnLst/>
              <a:rect l="l" t="t" r="r" b="b"/>
              <a:pathLst>
                <a:path w="2337434" h="212725">
                  <a:moveTo>
                    <a:pt x="2265299" y="106267"/>
                  </a:moveTo>
                  <a:lnTo>
                    <a:pt x="2191131" y="171164"/>
                  </a:lnTo>
                  <a:lnTo>
                    <a:pt x="2185398" y="178631"/>
                  </a:lnTo>
                  <a:lnTo>
                    <a:pt x="2183082" y="187372"/>
                  </a:lnTo>
                  <a:lnTo>
                    <a:pt x="2184219" y="196328"/>
                  </a:lnTo>
                  <a:lnTo>
                    <a:pt x="2188845" y="204438"/>
                  </a:lnTo>
                  <a:lnTo>
                    <a:pt x="2196314" y="210188"/>
                  </a:lnTo>
                  <a:lnTo>
                    <a:pt x="2205069" y="212534"/>
                  </a:lnTo>
                  <a:lnTo>
                    <a:pt x="2214062" y="211403"/>
                  </a:lnTo>
                  <a:lnTo>
                    <a:pt x="2222246" y="206724"/>
                  </a:lnTo>
                  <a:lnTo>
                    <a:pt x="2310057" y="129889"/>
                  </a:lnTo>
                  <a:lnTo>
                    <a:pt x="2301113" y="129889"/>
                  </a:lnTo>
                  <a:lnTo>
                    <a:pt x="2310322" y="128037"/>
                  </a:lnTo>
                  <a:lnTo>
                    <a:pt x="2316249" y="124047"/>
                  </a:lnTo>
                  <a:lnTo>
                    <a:pt x="2285619" y="124047"/>
                  </a:lnTo>
                  <a:lnTo>
                    <a:pt x="2265299" y="106267"/>
                  </a:lnTo>
                  <a:close/>
                </a:path>
                <a:path w="2337434" h="212725">
                  <a:moveTo>
                    <a:pt x="2238302" y="82645"/>
                  </a:moveTo>
                  <a:lnTo>
                    <a:pt x="23622" y="82645"/>
                  </a:lnTo>
                  <a:lnTo>
                    <a:pt x="14412" y="84496"/>
                  </a:lnTo>
                  <a:lnTo>
                    <a:pt x="6905" y="89550"/>
                  </a:lnTo>
                  <a:lnTo>
                    <a:pt x="1851" y="97057"/>
                  </a:lnTo>
                  <a:lnTo>
                    <a:pt x="0" y="106267"/>
                  </a:lnTo>
                  <a:lnTo>
                    <a:pt x="1851" y="115476"/>
                  </a:lnTo>
                  <a:lnTo>
                    <a:pt x="6905" y="122983"/>
                  </a:lnTo>
                  <a:lnTo>
                    <a:pt x="14412" y="128037"/>
                  </a:lnTo>
                  <a:lnTo>
                    <a:pt x="23622" y="129889"/>
                  </a:lnTo>
                  <a:lnTo>
                    <a:pt x="2238302" y="129889"/>
                  </a:lnTo>
                  <a:lnTo>
                    <a:pt x="2265299" y="106267"/>
                  </a:lnTo>
                  <a:lnTo>
                    <a:pt x="2238302" y="82645"/>
                  </a:lnTo>
                  <a:close/>
                </a:path>
                <a:path w="2337434" h="212725">
                  <a:moveTo>
                    <a:pt x="2310057" y="82645"/>
                  </a:moveTo>
                  <a:lnTo>
                    <a:pt x="2301113" y="82645"/>
                  </a:lnTo>
                  <a:lnTo>
                    <a:pt x="2310322" y="84496"/>
                  </a:lnTo>
                  <a:lnTo>
                    <a:pt x="2317829" y="89550"/>
                  </a:lnTo>
                  <a:lnTo>
                    <a:pt x="2322883" y="97057"/>
                  </a:lnTo>
                  <a:lnTo>
                    <a:pt x="2324735" y="106267"/>
                  </a:lnTo>
                  <a:lnTo>
                    <a:pt x="2322883" y="115476"/>
                  </a:lnTo>
                  <a:lnTo>
                    <a:pt x="2317829" y="122983"/>
                  </a:lnTo>
                  <a:lnTo>
                    <a:pt x="2310322" y="128037"/>
                  </a:lnTo>
                  <a:lnTo>
                    <a:pt x="2301113" y="129889"/>
                  </a:lnTo>
                  <a:lnTo>
                    <a:pt x="2310057" y="129889"/>
                  </a:lnTo>
                  <a:lnTo>
                    <a:pt x="2337054" y="106267"/>
                  </a:lnTo>
                  <a:lnTo>
                    <a:pt x="2310057" y="82645"/>
                  </a:lnTo>
                  <a:close/>
                </a:path>
                <a:path w="2337434" h="212725">
                  <a:moveTo>
                    <a:pt x="2285619" y="88487"/>
                  </a:moveTo>
                  <a:lnTo>
                    <a:pt x="2265299" y="106267"/>
                  </a:lnTo>
                  <a:lnTo>
                    <a:pt x="2285619" y="124047"/>
                  </a:lnTo>
                  <a:lnTo>
                    <a:pt x="2285619" y="88487"/>
                  </a:lnTo>
                  <a:close/>
                </a:path>
                <a:path w="2337434" h="212725">
                  <a:moveTo>
                    <a:pt x="2316249" y="88487"/>
                  </a:moveTo>
                  <a:lnTo>
                    <a:pt x="2285619" y="88487"/>
                  </a:lnTo>
                  <a:lnTo>
                    <a:pt x="2285619" y="124047"/>
                  </a:lnTo>
                  <a:lnTo>
                    <a:pt x="2316249" y="124047"/>
                  </a:lnTo>
                  <a:lnTo>
                    <a:pt x="2317829" y="122983"/>
                  </a:lnTo>
                  <a:lnTo>
                    <a:pt x="2322883" y="115476"/>
                  </a:lnTo>
                  <a:lnTo>
                    <a:pt x="2324735" y="106267"/>
                  </a:lnTo>
                  <a:lnTo>
                    <a:pt x="2322883" y="97057"/>
                  </a:lnTo>
                  <a:lnTo>
                    <a:pt x="2317829" y="89550"/>
                  </a:lnTo>
                  <a:lnTo>
                    <a:pt x="2316249" y="88487"/>
                  </a:lnTo>
                  <a:close/>
                </a:path>
                <a:path w="2337434" h="212725">
                  <a:moveTo>
                    <a:pt x="2205069" y="0"/>
                  </a:moveTo>
                  <a:lnTo>
                    <a:pt x="2196314" y="2345"/>
                  </a:lnTo>
                  <a:lnTo>
                    <a:pt x="2188845" y="8096"/>
                  </a:lnTo>
                  <a:lnTo>
                    <a:pt x="2184219" y="16206"/>
                  </a:lnTo>
                  <a:lnTo>
                    <a:pt x="2183082" y="25161"/>
                  </a:lnTo>
                  <a:lnTo>
                    <a:pt x="2185398" y="33903"/>
                  </a:lnTo>
                  <a:lnTo>
                    <a:pt x="2191131" y="41370"/>
                  </a:lnTo>
                  <a:lnTo>
                    <a:pt x="2265299" y="106267"/>
                  </a:lnTo>
                  <a:lnTo>
                    <a:pt x="2285619" y="88487"/>
                  </a:lnTo>
                  <a:lnTo>
                    <a:pt x="2316249" y="88487"/>
                  </a:lnTo>
                  <a:lnTo>
                    <a:pt x="2310322" y="84496"/>
                  </a:lnTo>
                  <a:lnTo>
                    <a:pt x="2301113" y="82645"/>
                  </a:lnTo>
                  <a:lnTo>
                    <a:pt x="2310057" y="82645"/>
                  </a:lnTo>
                  <a:lnTo>
                    <a:pt x="2222246" y="5810"/>
                  </a:lnTo>
                  <a:lnTo>
                    <a:pt x="2214062" y="1131"/>
                  </a:lnTo>
                  <a:lnTo>
                    <a:pt x="2205069" y="0"/>
                  </a:lnTo>
                  <a:close/>
                </a:path>
              </a:pathLst>
            </a:custGeom>
            <a:solidFill>
              <a:srgbClr val="0080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858511" y="2205989"/>
              <a:ext cx="47625" cy="4295140"/>
            </a:xfrm>
            <a:custGeom>
              <a:avLst/>
              <a:gdLst/>
              <a:ahLst/>
              <a:cxnLst/>
              <a:rect l="l" t="t" r="r" b="b"/>
              <a:pathLst>
                <a:path w="47625" h="4295140">
                  <a:moveTo>
                    <a:pt x="47244" y="0"/>
                  </a:moveTo>
                  <a:lnTo>
                    <a:pt x="0" y="0"/>
                  </a:lnTo>
                  <a:lnTo>
                    <a:pt x="0" y="4294632"/>
                  </a:lnTo>
                  <a:lnTo>
                    <a:pt x="47244" y="4294632"/>
                  </a:lnTo>
                  <a:lnTo>
                    <a:pt x="472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4033754" y="7335113"/>
            <a:ext cx="2797175" cy="1068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8285" marR="5080" indent="-236220">
              <a:lnSpc>
                <a:spcPct val="115900"/>
              </a:lnSpc>
              <a:spcBef>
                <a:spcPts val="95"/>
              </a:spcBef>
              <a:tabLst>
                <a:tab pos="1715770" algn="l"/>
              </a:tabLst>
            </a:pPr>
            <a:r>
              <a:rPr sz="2950" b="1" spc="65" dirty="0">
                <a:latin typeface="Arial"/>
                <a:cs typeface="Arial"/>
              </a:rPr>
              <a:t>Skewed</a:t>
            </a:r>
            <a:r>
              <a:rPr sz="2950" b="1" spc="-120" dirty="0">
                <a:latin typeface="Arial"/>
                <a:cs typeface="Arial"/>
              </a:rPr>
              <a:t> </a:t>
            </a:r>
            <a:r>
              <a:rPr sz="2950" b="1" spc="75" dirty="0">
                <a:latin typeface="Arial"/>
                <a:cs typeface="Arial"/>
              </a:rPr>
              <a:t>Binary </a:t>
            </a:r>
            <a:r>
              <a:rPr sz="2950" b="1" spc="-805" dirty="0">
                <a:latin typeface="Arial"/>
                <a:cs typeface="Arial"/>
              </a:rPr>
              <a:t> </a:t>
            </a:r>
            <a:r>
              <a:rPr sz="2950" b="1" spc="25" dirty="0">
                <a:latin typeface="Arial"/>
                <a:cs typeface="Arial"/>
              </a:rPr>
              <a:t>Search	</a:t>
            </a:r>
            <a:r>
              <a:rPr sz="2950" b="1" spc="75" dirty="0">
                <a:latin typeface="Arial"/>
                <a:cs typeface="Arial"/>
              </a:rPr>
              <a:t>Tree</a:t>
            </a:r>
            <a:endParaRPr sz="295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7295876" y="1944623"/>
            <a:ext cx="0" cy="6640195"/>
          </a:xfrm>
          <a:custGeom>
            <a:avLst/>
            <a:gdLst/>
            <a:ahLst/>
            <a:cxnLst/>
            <a:rect l="l" t="t" r="r" b="b"/>
            <a:pathLst>
              <a:path h="6640195">
                <a:moveTo>
                  <a:pt x="0" y="6640068"/>
                </a:moveTo>
                <a:lnTo>
                  <a:pt x="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6125570" y="4537328"/>
            <a:ext cx="591820" cy="11322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250" spc="420" dirty="0">
                <a:latin typeface="Microsoft Sans Serif"/>
                <a:cs typeface="Microsoft Sans Serif"/>
              </a:rPr>
              <a:t>n</a:t>
            </a:r>
            <a:endParaRPr sz="725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66130" y="3089859"/>
            <a:ext cx="120459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600" spc="135" dirty="0">
                <a:latin typeface="Microsoft Sans Serif"/>
                <a:cs typeface="Microsoft Sans Serif"/>
              </a:rPr>
              <a:t>logn</a:t>
            </a:r>
            <a:endParaRPr sz="460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19225" y="7907222"/>
            <a:ext cx="7414895" cy="651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100" b="1" spc="-30" dirty="0">
                <a:latin typeface="Tahoma"/>
                <a:cs typeface="Tahoma"/>
              </a:rPr>
              <a:t>Worst</a:t>
            </a:r>
            <a:r>
              <a:rPr sz="4100" b="1" spc="-170" dirty="0">
                <a:latin typeface="Tahoma"/>
                <a:cs typeface="Tahoma"/>
              </a:rPr>
              <a:t> </a:t>
            </a:r>
            <a:r>
              <a:rPr sz="4100" b="1" spc="-50" dirty="0">
                <a:latin typeface="Tahoma"/>
                <a:cs typeface="Tahoma"/>
              </a:rPr>
              <a:t>Case</a:t>
            </a:r>
            <a:r>
              <a:rPr sz="4100" b="1" spc="-145" dirty="0">
                <a:latin typeface="Tahoma"/>
                <a:cs typeface="Tahoma"/>
              </a:rPr>
              <a:t> </a:t>
            </a:r>
            <a:r>
              <a:rPr sz="4100" b="1" spc="-10" dirty="0">
                <a:latin typeface="Tahoma"/>
                <a:cs typeface="Tahoma"/>
              </a:rPr>
              <a:t>Time</a:t>
            </a:r>
            <a:r>
              <a:rPr sz="4100" b="1" spc="-165" dirty="0">
                <a:latin typeface="Tahoma"/>
                <a:cs typeface="Tahoma"/>
              </a:rPr>
              <a:t> </a:t>
            </a:r>
            <a:r>
              <a:rPr sz="4100" b="1" spc="-10" dirty="0">
                <a:latin typeface="Tahoma"/>
                <a:cs typeface="Tahoma"/>
              </a:rPr>
              <a:t>Complexity</a:t>
            </a:r>
            <a:endParaRPr sz="41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121143" y="8986519"/>
            <a:ext cx="10226040" cy="10109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40" dirty="0">
                <a:latin typeface="Arial"/>
                <a:cs typeface="Arial"/>
              </a:rPr>
              <a:t>minimum</a:t>
            </a:r>
            <a:r>
              <a:rPr sz="2400" b="1" spc="-5" dirty="0">
                <a:latin typeface="Arial"/>
                <a:cs typeface="Arial"/>
              </a:rPr>
              <a:t> </a:t>
            </a:r>
            <a:r>
              <a:rPr sz="2400" b="1" spc="90" dirty="0">
                <a:latin typeface="Arial"/>
                <a:cs typeface="Arial"/>
              </a:rPr>
              <a:t>worst</a:t>
            </a:r>
            <a:r>
              <a:rPr sz="2400" b="1" spc="-55" dirty="0">
                <a:latin typeface="Arial"/>
                <a:cs typeface="Arial"/>
              </a:rPr>
              <a:t> </a:t>
            </a:r>
            <a:r>
              <a:rPr sz="2400" b="1" spc="-15" dirty="0">
                <a:latin typeface="Arial"/>
                <a:cs typeface="Arial"/>
              </a:rPr>
              <a:t>case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spc="90" dirty="0">
                <a:latin typeface="Arial"/>
                <a:cs typeface="Arial"/>
              </a:rPr>
              <a:t>timing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80" dirty="0">
                <a:latin typeface="Arial"/>
                <a:cs typeface="Arial"/>
              </a:rPr>
              <a:t>w(n)</a:t>
            </a:r>
            <a:r>
              <a:rPr sz="2400" b="1" spc="-55" dirty="0">
                <a:latin typeface="Arial"/>
                <a:cs typeface="Arial"/>
              </a:rPr>
              <a:t> </a:t>
            </a:r>
            <a:r>
              <a:rPr sz="2400" b="1" spc="-35" dirty="0">
                <a:latin typeface="Arial"/>
                <a:cs typeface="Arial"/>
              </a:rPr>
              <a:t>= </a:t>
            </a:r>
            <a:r>
              <a:rPr sz="2400" b="1" spc="20" dirty="0">
                <a:latin typeface="Arial"/>
                <a:cs typeface="Arial"/>
              </a:rPr>
              <a:t>O(logn)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spc="95" dirty="0">
                <a:latin typeface="Arial"/>
                <a:cs typeface="Arial"/>
              </a:rPr>
              <a:t>for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spc="60" dirty="0">
                <a:latin typeface="Arial"/>
                <a:cs typeface="Arial"/>
              </a:rPr>
              <a:t>balanced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spc="85" dirty="0">
                <a:latin typeface="Arial"/>
                <a:cs typeface="Arial"/>
              </a:rPr>
              <a:t>binary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spc="135" dirty="0">
                <a:latin typeface="Arial"/>
                <a:cs typeface="Arial"/>
              </a:rPr>
              <a:t>tree</a:t>
            </a:r>
            <a:endParaRPr sz="2400">
              <a:latin typeface="Arial"/>
              <a:cs typeface="Arial"/>
            </a:endParaRPr>
          </a:p>
          <a:p>
            <a:pPr marL="33020">
              <a:lnSpc>
                <a:spcPct val="100000"/>
              </a:lnSpc>
              <a:spcBef>
                <a:spcPts val="1995"/>
              </a:spcBef>
            </a:pPr>
            <a:r>
              <a:rPr sz="2400" b="1" spc="140" dirty="0">
                <a:latin typeface="Arial"/>
                <a:cs typeface="Arial"/>
              </a:rPr>
              <a:t>maximum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90" dirty="0">
                <a:latin typeface="Arial"/>
                <a:cs typeface="Arial"/>
              </a:rPr>
              <a:t>worst</a:t>
            </a:r>
            <a:r>
              <a:rPr sz="2400" b="1" spc="-55" dirty="0">
                <a:latin typeface="Arial"/>
                <a:cs typeface="Arial"/>
              </a:rPr>
              <a:t> </a:t>
            </a:r>
            <a:r>
              <a:rPr sz="2400" b="1" spc="-15" dirty="0">
                <a:latin typeface="Arial"/>
                <a:cs typeface="Arial"/>
              </a:rPr>
              <a:t>case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spc="90" dirty="0">
                <a:latin typeface="Arial"/>
                <a:cs typeface="Arial"/>
              </a:rPr>
              <a:t>timing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80" dirty="0">
                <a:latin typeface="Arial"/>
                <a:cs typeface="Arial"/>
              </a:rPr>
              <a:t>w(n)</a:t>
            </a:r>
            <a:r>
              <a:rPr sz="2400" b="1" spc="-55" dirty="0">
                <a:latin typeface="Arial"/>
                <a:cs typeface="Arial"/>
              </a:rPr>
              <a:t> </a:t>
            </a:r>
            <a:r>
              <a:rPr sz="2400" b="1" spc="-35" dirty="0">
                <a:latin typeface="Arial"/>
                <a:cs typeface="Arial"/>
              </a:rPr>
              <a:t>= </a:t>
            </a:r>
            <a:r>
              <a:rPr sz="2400" b="1" spc="45" dirty="0">
                <a:latin typeface="Arial"/>
                <a:cs typeface="Arial"/>
              </a:rPr>
              <a:t>O(n)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spc="95" dirty="0">
                <a:latin typeface="Arial"/>
                <a:cs typeface="Arial"/>
              </a:rPr>
              <a:t>for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spc="65" dirty="0">
                <a:latin typeface="Arial"/>
                <a:cs typeface="Arial"/>
              </a:rPr>
              <a:t>skewed</a:t>
            </a:r>
            <a:r>
              <a:rPr sz="2400" b="1" spc="-55" dirty="0">
                <a:latin typeface="Arial"/>
                <a:cs typeface="Arial"/>
              </a:rPr>
              <a:t> </a:t>
            </a:r>
            <a:r>
              <a:rPr sz="2400" b="1" spc="85" dirty="0">
                <a:latin typeface="Arial"/>
                <a:cs typeface="Arial"/>
              </a:rPr>
              <a:t>binary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spc="135" dirty="0">
                <a:latin typeface="Arial"/>
                <a:cs typeface="Arial"/>
              </a:rPr>
              <a:t>tree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9391" y="3277468"/>
            <a:ext cx="9453880" cy="2768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95"/>
              </a:spcBef>
              <a:tabLst>
                <a:tab pos="2954655" algn="l"/>
                <a:tab pos="4373880" algn="l"/>
              </a:tabLst>
            </a:pPr>
            <a:r>
              <a:rPr sz="6000" b="1" spc="-5" dirty="0">
                <a:latin typeface="Times New Roman"/>
                <a:cs typeface="Times New Roman"/>
              </a:rPr>
              <a:t>Analysis	and	</a:t>
            </a:r>
            <a:r>
              <a:rPr sz="6000" b="1" dirty="0">
                <a:latin typeface="Times New Roman"/>
                <a:cs typeface="Times New Roman"/>
              </a:rPr>
              <a:t>Performance </a:t>
            </a:r>
            <a:r>
              <a:rPr sz="6000" b="1" spc="5" dirty="0">
                <a:latin typeface="Times New Roman"/>
                <a:cs typeface="Times New Roman"/>
              </a:rPr>
              <a:t> </a:t>
            </a:r>
            <a:r>
              <a:rPr sz="6000" b="1" spc="-10" dirty="0">
                <a:latin typeface="Times New Roman"/>
                <a:cs typeface="Times New Roman"/>
              </a:rPr>
              <a:t>Measurements</a:t>
            </a:r>
            <a:r>
              <a:rPr sz="6000" b="1" spc="-40" dirty="0">
                <a:latin typeface="Times New Roman"/>
                <a:cs typeface="Times New Roman"/>
              </a:rPr>
              <a:t> </a:t>
            </a:r>
            <a:r>
              <a:rPr sz="6000" b="1" dirty="0">
                <a:latin typeface="Times New Roman"/>
                <a:cs typeface="Times New Roman"/>
              </a:rPr>
              <a:t>of</a:t>
            </a:r>
            <a:r>
              <a:rPr sz="6000" b="1" spc="-370" dirty="0">
                <a:latin typeface="Times New Roman"/>
                <a:cs typeface="Times New Roman"/>
              </a:rPr>
              <a:t> </a:t>
            </a:r>
            <a:r>
              <a:rPr sz="6000" b="1" dirty="0">
                <a:latin typeface="Times New Roman"/>
                <a:cs typeface="Times New Roman"/>
              </a:rPr>
              <a:t>Algorithms</a:t>
            </a:r>
            <a:endParaRPr sz="60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134343" y="2394204"/>
            <a:ext cx="6716395" cy="6152515"/>
            <a:chOff x="11134343" y="2394204"/>
            <a:chExt cx="6716395" cy="61525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34343" y="2394204"/>
              <a:ext cx="6716267" cy="61523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62943" y="3433572"/>
              <a:ext cx="2412492" cy="24109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4685C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244" y="2781300"/>
            <a:ext cx="4117848" cy="258775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89447" y="2694432"/>
            <a:ext cx="4820411" cy="304038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787371" y="6429755"/>
            <a:ext cx="3236975" cy="289407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48416" y="3145535"/>
            <a:ext cx="3064764" cy="185928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9244" y="6416040"/>
            <a:ext cx="2281428" cy="295351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58511" y="6714743"/>
            <a:ext cx="2604516" cy="242620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522195" y="2631948"/>
            <a:ext cx="3102863" cy="310286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929116" y="6714743"/>
            <a:ext cx="4591812" cy="2296667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341500" y="550621"/>
            <a:ext cx="116541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62729" algn="l"/>
                <a:tab pos="5385435" algn="l"/>
                <a:tab pos="10019030" algn="l"/>
                <a:tab pos="11014710" algn="l"/>
              </a:tabLst>
            </a:pPr>
            <a:r>
              <a:rPr sz="3600" b="1" spc="-114" dirty="0">
                <a:solidFill>
                  <a:srgbClr val="254B3C"/>
                </a:solidFill>
                <a:latin typeface="Arial"/>
                <a:cs typeface="Arial"/>
              </a:rPr>
              <a:t>A</a:t>
            </a:r>
            <a:r>
              <a:rPr sz="3600" b="1" spc="-345" dirty="0">
                <a:solidFill>
                  <a:srgbClr val="254B3C"/>
                </a:solidFill>
                <a:latin typeface="Arial"/>
                <a:cs typeface="Arial"/>
              </a:rPr>
              <a:t> </a:t>
            </a:r>
            <a:r>
              <a:rPr sz="3600" b="1" spc="-165" dirty="0">
                <a:solidFill>
                  <a:srgbClr val="254B3C"/>
                </a:solidFill>
                <a:latin typeface="Arial"/>
                <a:cs typeface="Arial"/>
              </a:rPr>
              <a:t>L</a:t>
            </a:r>
            <a:r>
              <a:rPr sz="3600" b="1" spc="-355" dirty="0">
                <a:solidFill>
                  <a:srgbClr val="254B3C"/>
                </a:solidFill>
                <a:latin typeface="Arial"/>
                <a:cs typeface="Arial"/>
              </a:rPr>
              <a:t> </a:t>
            </a:r>
            <a:r>
              <a:rPr sz="3600" b="1" spc="-195" dirty="0">
                <a:solidFill>
                  <a:srgbClr val="254B3C"/>
                </a:solidFill>
                <a:latin typeface="Arial"/>
                <a:cs typeface="Arial"/>
              </a:rPr>
              <a:t>G</a:t>
            </a:r>
            <a:r>
              <a:rPr sz="3600" b="1" spc="-350" dirty="0">
                <a:solidFill>
                  <a:srgbClr val="254B3C"/>
                </a:solidFill>
                <a:latin typeface="Arial"/>
                <a:cs typeface="Arial"/>
              </a:rPr>
              <a:t> </a:t>
            </a:r>
            <a:r>
              <a:rPr sz="3600" b="1" spc="65" dirty="0">
                <a:solidFill>
                  <a:srgbClr val="254B3C"/>
                </a:solidFill>
                <a:latin typeface="Arial"/>
                <a:cs typeface="Arial"/>
              </a:rPr>
              <a:t>O</a:t>
            </a:r>
            <a:r>
              <a:rPr sz="3600" b="1" spc="-345" dirty="0">
                <a:solidFill>
                  <a:srgbClr val="254B3C"/>
                </a:solidFill>
                <a:latin typeface="Arial"/>
                <a:cs typeface="Arial"/>
              </a:rPr>
              <a:t> </a:t>
            </a:r>
            <a:r>
              <a:rPr sz="3600" b="1" spc="-225" dirty="0">
                <a:solidFill>
                  <a:srgbClr val="254B3C"/>
                </a:solidFill>
                <a:latin typeface="Arial"/>
                <a:cs typeface="Arial"/>
              </a:rPr>
              <a:t>R</a:t>
            </a:r>
            <a:r>
              <a:rPr sz="3600" b="1" spc="-350" dirty="0">
                <a:solidFill>
                  <a:srgbClr val="254B3C"/>
                </a:solidFill>
                <a:latin typeface="Arial"/>
                <a:cs typeface="Arial"/>
              </a:rPr>
              <a:t> </a:t>
            </a:r>
            <a:r>
              <a:rPr sz="3600" b="1" spc="190" dirty="0">
                <a:solidFill>
                  <a:srgbClr val="254B3C"/>
                </a:solidFill>
                <a:latin typeface="Arial"/>
                <a:cs typeface="Arial"/>
              </a:rPr>
              <a:t>I</a:t>
            </a:r>
            <a:r>
              <a:rPr sz="3600" b="1" spc="-350" dirty="0">
                <a:solidFill>
                  <a:srgbClr val="254B3C"/>
                </a:solidFill>
                <a:latin typeface="Arial"/>
                <a:cs typeface="Arial"/>
              </a:rPr>
              <a:t> </a:t>
            </a:r>
            <a:r>
              <a:rPr sz="3600" b="1" spc="-114" dirty="0">
                <a:solidFill>
                  <a:srgbClr val="254B3C"/>
                </a:solidFill>
                <a:latin typeface="Arial"/>
                <a:cs typeface="Arial"/>
              </a:rPr>
              <a:t>T</a:t>
            </a:r>
            <a:r>
              <a:rPr sz="3600" b="1" spc="-345" dirty="0">
                <a:solidFill>
                  <a:srgbClr val="254B3C"/>
                </a:solidFill>
                <a:latin typeface="Arial"/>
                <a:cs typeface="Arial"/>
              </a:rPr>
              <a:t> </a:t>
            </a:r>
            <a:r>
              <a:rPr sz="3600" b="1" spc="155" dirty="0">
                <a:solidFill>
                  <a:srgbClr val="254B3C"/>
                </a:solidFill>
                <a:latin typeface="Arial"/>
                <a:cs typeface="Arial"/>
              </a:rPr>
              <a:t>H</a:t>
            </a:r>
            <a:r>
              <a:rPr sz="3600" b="1" spc="-345" dirty="0">
                <a:solidFill>
                  <a:srgbClr val="254B3C"/>
                </a:solidFill>
                <a:latin typeface="Arial"/>
                <a:cs typeface="Arial"/>
              </a:rPr>
              <a:t> </a:t>
            </a:r>
            <a:r>
              <a:rPr sz="3600" b="1" spc="395" dirty="0">
                <a:solidFill>
                  <a:srgbClr val="254B3C"/>
                </a:solidFill>
                <a:latin typeface="Arial"/>
                <a:cs typeface="Arial"/>
              </a:rPr>
              <a:t>M</a:t>
            </a:r>
            <a:r>
              <a:rPr sz="3600" b="1" spc="-345" dirty="0">
                <a:solidFill>
                  <a:srgbClr val="254B3C"/>
                </a:solidFill>
                <a:latin typeface="Arial"/>
                <a:cs typeface="Arial"/>
              </a:rPr>
              <a:t> </a:t>
            </a:r>
            <a:r>
              <a:rPr sz="3600" b="1" spc="-420" dirty="0">
                <a:solidFill>
                  <a:srgbClr val="254B3C"/>
                </a:solidFill>
                <a:latin typeface="Arial"/>
                <a:cs typeface="Arial"/>
              </a:rPr>
              <a:t>S</a:t>
            </a:r>
            <a:r>
              <a:rPr sz="3600" b="1" dirty="0">
                <a:solidFill>
                  <a:srgbClr val="254B3C"/>
                </a:solidFill>
                <a:latin typeface="Arial"/>
                <a:cs typeface="Arial"/>
              </a:rPr>
              <a:t>	</a:t>
            </a:r>
            <a:r>
              <a:rPr sz="3600" b="1" spc="-114" dirty="0">
                <a:solidFill>
                  <a:srgbClr val="254B3C"/>
                </a:solidFill>
                <a:latin typeface="Arial"/>
                <a:cs typeface="Arial"/>
              </a:rPr>
              <a:t>A</a:t>
            </a:r>
            <a:r>
              <a:rPr sz="3600" b="1" spc="-345" dirty="0">
                <a:solidFill>
                  <a:srgbClr val="254B3C"/>
                </a:solidFill>
                <a:latin typeface="Arial"/>
                <a:cs typeface="Arial"/>
              </a:rPr>
              <a:t> </a:t>
            </a:r>
            <a:r>
              <a:rPr sz="3600" b="1" spc="-225" dirty="0">
                <a:solidFill>
                  <a:srgbClr val="254B3C"/>
                </a:solidFill>
                <a:latin typeface="Arial"/>
                <a:cs typeface="Arial"/>
              </a:rPr>
              <a:t>R</a:t>
            </a:r>
            <a:r>
              <a:rPr sz="3600" b="1" spc="-350" dirty="0">
                <a:solidFill>
                  <a:srgbClr val="254B3C"/>
                </a:solidFill>
                <a:latin typeface="Arial"/>
                <a:cs typeface="Arial"/>
              </a:rPr>
              <a:t> </a:t>
            </a:r>
            <a:r>
              <a:rPr sz="3600" b="1" spc="-385" dirty="0">
                <a:solidFill>
                  <a:srgbClr val="254B3C"/>
                </a:solidFill>
                <a:latin typeface="Arial"/>
                <a:cs typeface="Arial"/>
              </a:rPr>
              <a:t>E</a:t>
            </a:r>
            <a:r>
              <a:rPr sz="3600" b="1" dirty="0">
                <a:solidFill>
                  <a:srgbClr val="254B3C"/>
                </a:solidFill>
                <a:latin typeface="Arial"/>
                <a:cs typeface="Arial"/>
              </a:rPr>
              <a:t>	</a:t>
            </a:r>
            <a:r>
              <a:rPr sz="3600" b="1" spc="-225" dirty="0">
                <a:solidFill>
                  <a:srgbClr val="254B3C"/>
                </a:solidFill>
                <a:latin typeface="Arial"/>
                <a:cs typeface="Arial"/>
              </a:rPr>
              <a:t>F</a:t>
            </a:r>
            <a:r>
              <a:rPr sz="3600" b="1" spc="-345" dirty="0">
                <a:solidFill>
                  <a:srgbClr val="254B3C"/>
                </a:solidFill>
                <a:latin typeface="Arial"/>
                <a:cs typeface="Arial"/>
              </a:rPr>
              <a:t> </a:t>
            </a:r>
            <a:r>
              <a:rPr sz="3600" b="1" spc="120" dirty="0">
                <a:solidFill>
                  <a:srgbClr val="254B3C"/>
                </a:solidFill>
                <a:latin typeface="Arial"/>
                <a:cs typeface="Arial"/>
              </a:rPr>
              <a:t>U</a:t>
            </a:r>
            <a:r>
              <a:rPr sz="3600" b="1" spc="-345" dirty="0">
                <a:solidFill>
                  <a:srgbClr val="254B3C"/>
                </a:solidFill>
                <a:latin typeface="Arial"/>
                <a:cs typeface="Arial"/>
              </a:rPr>
              <a:t> </a:t>
            </a:r>
            <a:r>
              <a:rPr sz="3600" b="1" spc="325" dirty="0">
                <a:solidFill>
                  <a:srgbClr val="254B3C"/>
                </a:solidFill>
                <a:latin typeface="Arial"/>
                <a:cs typeface="Arial"/>
              </a:rPr>
              <a:t>N</a:t>
            </a:r>
            <a:r>
              <a:rPr sz="3600" b="1" spc="-345" dirty="0">
                <a:solidFill>
                  <a:srgbClr val="254B3C"/>
                </a:solidFill>
                <a:latin typeface="Arial"/>
                <a:cs typeface="Arial"/>
              </a:rPr>
              <a:t> </a:t>
            </a:r>
            <a:r>
              <a:rPr sz="3600" b="1" spc="65" dirty="0">
                <a:solidFill>
                  <a:srgbClr val="254B3C"/>
                </a:solidFill>
                <a:latin typeface="Arial"/>
                <a:cs typeface="Arial"/>
              </a:rPr>
              <a:t>D</a:t>
            </a:r>
            <a:r>
              <a:rPr sz="3600" b="1" spc="-350" dirty="0">
                <a:solidFill>
                  <a:srgbClr val="254B3C"/>
                </a:solidFill>
                <a:latin typeface="Arial"/>
                <a:cs typeface="Arial"/>
              </a:rPr>
              <a:t> </a:t>
            </a:r>
            <a:r>
              <a:rPr sz="3600" b="1" spc="-114" dirty="0">
                <a:solidFill>
                  <a:srgbClr val="254B3C"/>
                </a:solidFill>
                <a:latin typeface="Arial"/>
                <a:cs typeface="Arial"/>
              </a:rPr>
              <a:t>A</a:t>
            </a:r>
            <a:r>
              <a:rPr sz="3600" b="1" spc="-345" dirty="0">
                <a:solidFill>
                  <a:srgbClr val="254B3C"/>
                </a:solidFill>
                <a:latin typeface="Arial"/>
                <a:cs typeface="Arial"/>
              </a:rPr>
              <a:t> </a:t>
            </a:r>
            <a:r>
              <a:rPr sz="3600" b="1" spc="395" dirty="0">
                <a:solidFill>
                  <a:srgbClr val="254B3C"/>
                </a:solidFill>
                <a:latin typeface="Arial"/>
                <a:cs typeface="Arial"/>
              </a:rPr>
              <a:t>M</a:t>
            </a:r>
            <a:r>
              <a:rPr sz="3600" b="1" spc="-345" dirty="0">
                <a:solidFill>
                  <a:srgbClr val="254B3C"/>
                </a:solidFill>
                <a:latin typeface="Arial"/>
                <a:cs typeface="Arial"/>
              </a:rPr>
              <a:t> </a:t>
            </a:r>
            <a:r>
              <a:rPr sz="3600" b="1" spc="-385" dirty="0">
                <a:solidFill>
                  <a:srgbClr val="254B3C"/>
                </a:solidFill>
                <a:latin typeface="Arial"/>
                <a:cs typeface="Arial"/>
              </a:rPr>
              <a:t>E</a:t>
            </a:r>
            <a:r>
              <a:rPr sz="3600" b="1" spc="-345" dirty="0">
                <a:solidFill>
                  <a:srgbClr val="254B3C"/>
                </a:solidFill>
                <a:latin typeface="Arial"/>
                <a:cs typeface="Arial"/>
              </a:rPr>
              <a:t> </a:t>
            </a:r>
            <a:r>
              <a:rPr sz="3600" b="1" spc="325" dirty="0">
                <a:solidFill>
                  <a:srgbClr val="254B3C"/>
                </a:solidFill>
                <a:latin typeface="Arial"/>
                <a:cs typeface="Arial"/>
              </a:rPr>
              <a:t>N</a:t>
            </a:r>
            <a:r>
              <a:rPr sz="3600" b="1" spc="-360" dirty="0">
                <a:solidFill>
                  <a:srgbClr val="254B3C"/>
                </a:solidFill>
                <a:latin typeface="Arial"/>
                <a:cs typeface="Arial"/>
              </a:rPr>
              <a:t> </a:t>
            </a:r>
            <a:r>
              <a:rPr sz="3600" b="1" spc="-114" dirty="0">
                <a:solidFill>
                  <a:srgbClr val="254B3C"/>
                </a:solidFill>
                <a:latin typeface="Arial"/>
                <a:cs typeface="Arial"/>
              </a:rPr>
              <a:t>T</a:t>
            </a:r>
            <a:r>
              <a:rPr sz="3600" b="1" spc="-345" dirty="0">
                <a:solidFill>
                  <a:srgbClr val="254B3C"/>
                </a:solidFill>
                <a:latin typeface="Arial"/>
                <a:cs typeface="Arial"/>
              </a:rPr>
              <a:t> </a:t>
            </a:r>
            <a:r>
              <a:rPr sz="3600" b="1" spc="-114" dirty="0">
                <a:solidFill>
                  <a:srgbClr val="254B3C"/>
                </a:solidFill>
                <a:latin typeface="Arial"/>
                <a:cs typeface="Arial"/>
              </a:rPr>
              <a:t>A</a:t>
            </a:r>
            <a:r>
              <a:rPr sz="3600" b="1" spc="-345" dirty="0">
                <a:solidFill>
                  <a:srgbClr val="254B3C"/>
                </a:solidFill>
                <a:latin typeface="Arial"/>
                <a:cs typeface="Arial"/>
              </a:rPr>
              <a:t> </a:t>
            </a:r>
            <a:r>
              <a:rPr sz="3600" b="1" spc="-165" dirty="0">
                <a:solidFill>
                  <a:srgbClr val="254B3C"/>
                </a:solidFill>
                <a:latin typeface="Arial"/>
                <a:cs typeface="Arial"/>
              </a:rPr>
              <a:t>L</a:t>
            </a:r>
            <a:r>
              <a:rPr sz="3600" b="1" dirty="0">
                <a:solidFill>
                  <a:srgbClr val="254B3C"/>
                </a:solidFill>
                <a:latin typeface="Arial"/>
                <a:cs typeface="Arial"/>
              </a:rPr>
              <a:t>	</a:t>
            </a:r>
            <a:r>
              <a:rPr sz="3600" b="1" spc="-114" dirty="0">
                <a:solidFill>
                  <a:srgbClr val="254B3C"/>
                </a:solidFill>
                <a:latin typeface="Arial"/>
                <a:cs typeface="Arial"/>
              </a:rPr>
              <a:t>T</a:t>
            </a:r>
            <a:r>
              <a:rPr sz="3600" b="1" spc="-345" dirty="0">
                <a:solidFill>
                  <a:srgbClr val="254B3C"/>
                </a:solidFill>
                <a:latin typeface="Arial"/>
                <a:cs typeface="Arial"/>
              </a:rPr>
              <a:t> </a:t>
            </a:r>
            <a:r>
              <a:rPr sz="3600" b="1" spc="65" dirty="0">
                <a:solidFill>
                  <a:srgbClr val="254B3C"/>
                </a:solidFill>
                <a:latin typeface="Arial"/>
                <a:cs typeface="Arial"/>
              </a:rPr>
              <a:t>O</a:t>
            </a:r>
            <a:r>
              <a:rPr sz="3600" b="1" dirty="0">
                <a:solidFill>
                  <a:srgbClr val="254B3C"/>
                </a:solidFill>
                <a:latin typeface="Arial"/>
                <a:cs typeface="Arial"/>
              </a:rPr>
              <a:t>	</a:t>
            </a:r>
            <a:r>
              <a:rPr sz="3600" b="1" spc="-305" dirty="0">
                <a:solidFill>
                  <a:srgbClr val="254B3C"/>
                </a:solidFill>
                <a:latin typeface="Arial"/>
                <a:cs typeface="Arial"/>
              </a:rPr>
              <a:t>C</a:t>
            </a:r>
            <a:r>
              <a:rPr sz="3600" b="1" spc="-350" dirty="0">
                <a:solidFill>
                  <a:srgbClr val="254B3C"/>
                </a:solidFill>
                <a:latin typeface="Arial"/>
                <a:cs typeface="Arial"/>
              </a:rPr>
              <a:t> </a:t>
            </a:r>
            <a:r>
              <a:rPr sz="3600" b="1" spc="-420" dirty="0">
                <a:solidFill>
                  <a:srgbClr val="254B3C"/>
                </a:solidFill>
                <a:latin typeface="Arial"/>
                <a:cs typeface="Arial"/>
              </a:rPr>
              <a:t>S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EDEBE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4" name="object 4"/>
            <p:cNvSpPr/>
            <p:nvPr/>
          </p:nvSpPr>
          <p:spPr>
            <a:xfrm>
              <a:off x="12644628" y="0"/>
              <a:ext cx="5643880" cy="9072880"/>
            </a:xfrm>
            <a:custGeom>
              <a:avLst/>
              <a:gdLst/>
              <a:ahLst/>
              <a:cxnLst/>
              <a:rect l="l" t="t" r="r" b="b"/>
              <a:pathLst>
                <a:path w="5643880" h="9072880">
                  <a:moveTo>
                    <a:pt x="0" y="9072371"/>
                  </a:moveTo>
                  <a:lnTo>
                    <a:pt x="5643372" y="9072371"/>
                  </a:lnTo>
                  <a:lnTo>
                    <a:pt x="5643372" y="0"/>
                  </a:lnTo>
                  <a:lnTo>
                    <a:pt x="0" y="0"/>
                  </a:lnTo>
                  <a:lnTo>
                    <a:pt x="0" y="9072371"/>
                  </a:lnTo>
                  <a:close/>
                </a:path>
              </a:pathLst>
            </a:custGeom>
            <a:solidFill>
              <a:srgbClr val="548E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9072371"/>
              <a:ext cx="18288000" cy="1214755"/>
            </a:xfrm>
            <a:custGeom>
              <a:avLst/>
              <a:gdLst/>
              <a:ahLst/>
              <a:cxnLst/>
              <a:rect l="l" t="t" r="r" b="b"/>
              <a:pathLst>
                <a:path w="18288000" h="1214754">
                  <a:moveTo>
                    <a:pt x="18288000" y="0"/>
                  </a:moveTo>
                  <a:lnTo>
                    <a:pt x="0" y="0"/>
                  </a:lnTo>
                  <a:lnTo>
                    <a:pt x="0" y="1214628"/>
                  </a:lnTo>
                  <a:lnTo>
                    <a:pt x="18288000" y="1214628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75107" y="3144011"/>
              <a:ext cx="5612891" cy="364236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9072" y="202438"/>
            <a:ext cx="131019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125" dirty="0">
                <a:latin typeface="Tahoma"/>
                <a:cs typeface="Tahoma"/>
              </a:rPr>
              <a:t>Write</a:t>
            </a:r>
            <a:r>
              <a:rPr sz="4800" b="1" spc="-160" dirty="0">
                <a:latin typeface="Tahoma"/>
                <a:cs typeface="Tahoma"/>
              </a:rPr>
              <a:t> </a:t>
            </a:r>
            <a:r>
              <a:rPr sz="4800" b="1" spc="125" dirty="0">
                <a:latin typeface="Tahoma"/>
                <a:cs typeface="Tahoma"/>
              </a:rPr>
              <a:t>an</a:t>
            </a:r>
            <a:r>
              <a:rPr sz="4800" b="1" spc="-155" dirty="0">
                <a:latin typeface="Tahoma"/>
                <a:cs typeface="Tahoma"/>
              </a:rPr>
              <a:t> </a:t>
            </a:r>
            <a:r>
              <a:rPr sz="4800" b="1" spc="120" dirty="0">
                <a:latin typeface="Tahoma"/>
                <a:cs typeface="Tahoma"/>
              </a:rPr>
              <a:t>Algorithm</a:t>
            </a:r>
            <a:r>
              <a:rPr sz="4800" b="1" spc="-160" dirty="0">
                <a:latin typeface="Tahoma"/>
                <a:cs typeface="Tahoma"/>
              </a:rPr>
              <a:t> </a:t>
            </a:r>
            <a:r>
              <a:rPr sz="4800" b="1" spc="150" dirty="0">
                <a:latin typeface="Tahoma"/>
                <a:cs typeface="Tahoma"/>
              </a:rPr>
              <a:t>to</a:t>
            </a:r>
            <a:r>
              <a:rPr sz="4800" b="1" spc="-140" dirty="0">
                <a:latin typeface="Tahoma"/>
                <a:cs typeface="Tahoma"/>
              </a:rPr>
              <a:t> </a:t>
            </a:r>
            <a:r>
              <a:rPr sz="4800" b="1" spc="-5" dirty="0">
                <a:latin typeface="Tahoma"/>
                <a:cs typeface="Tahoma"/>
              </a:rPr>
              <a:t>Swap</a:t>
            </a:r>
            <a:r>
              <a:rPr sz="4800" b="1" spc="-155" dirty="0">
                <a:latin typeface="Tahoma"/>
                <a:cs typeface="Tahoma"/>
              </a:rPr>
              <a:t> </a:t>
            </a:r>
            <a:r>
              <a:rPr sz="4800" b="1" spc="135" dirty="0">
                <a:latin typeface="Tahoma"/>
                <a:cs typeface="Tahoma"/>
              </a:rPr>
              <a:t>two</a:t>
            </a:r>
            <a:r>
              <a:rPr sz="4800" b="1" spc="-125" dirty="0">
                <a:latin typeface="Tahoma"/>
                <a:cs typeface="Tahoma"/>
              </a:rPr>
              <a:t> </a:t>
            </a:r>
            <a:r>
              <a:rPr sz="4800" b="1" spc="130" dirty="0">
                <a:latin typeface="Tahoma"/>
                <a:cs typeface="Tahoma"/>
              </a:rPr>
              <a:t>numbers</a:t>
            </a:r>
            <a:endParaRPr sz="48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8800" y="4389947"/>
            <a:ext cx="4329430" cy="4598035"/>
          </a:xfrm>
          <a:prstGeom prst="rect">
            <a:avLst/>
          </a:prstGeom>
        </p:spPr>
        <p:txBody>
          <a:bodyPr vert="horz" wrap="square" lIns="0" tIns="225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75"/>
              </a:spcBef>
            </a:pPr>
            <a:r>
              <a:rPr sz="3600" spc="45" dirty="0">
                <a:latin typeface="Microsoft Sans Serif"/>
                <a:cs typeface="Microsoft Sans Serif"/>
              </a:rPr>
              <a:t>Algorithm</a:t>
            </a:r>
            <a:r>
              <a:rPr sz="3600" spc="-60" dirty="0">
                <a:latin typeface="Microsoft Sans Serif"/>
                <a:cs typeface="Microsoft Sans Serif"/>
              </a:rPr>
              <a:t> </a:t>
            </a:r>
            <a:r>
              <a:rPr sz="3600" spc="-100" dirty="0">
                <a:latin typeface="Microsoft Sans Serif"/>
                <a:cs typeface="Microsoft Sans Serif"/>
              </a:rPr>
              <a:t>Swap</a:t>
            </a:r>
            <a:r>
              <a:rPr sz="3600" spc="-40" dirty="0">
                <a:latin typeface="Microsoft Sans Serif"/>
                <a:cs typeface="Microsoft Sans Serif"/>
              </a:rPr>
              <a:t> </a:t>
            </a:r>
            <a:r>
              <a:rPr sz="3600" spc="-185" dirty="0">
                <a:latin typeface="Microsoft Sans Serif"/>
                <a:cs typeface="Microsoft Sans Serif"/>
              </a:rPr>
              <a:t>(a,</a:t>
            </a:r>
            <a:r>
              <a:rPr sz="3600" spc="-35" dirty="0">
                <a:latin typeface="Microsoft Sans Serif"/>
                <a:cs typeface="Microsoft Sans Serif"/>
              </a:rPr>
              <a:t> </a:t>
            </a:r>
            <a:r>
              <a:rPr sz="3600" spc="-45" dirty="0">
                <a:latin typeface="Microsoft Sans Serif"/>
                <a:cs typeface="Microsoft Sans Serif"/>
              </a:rPr>
              <a:t>b)</a:t>
            </a:r>
            <a:endParaRPr sz="3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3600" spc="65" dirty="0">
                <a:latin typeface="Microsoft Sans Serif"/>
                <a:cs typeface="Microsoft Sans Serif"/>
              </a:rPr>
              <a:t>{</a:t>
            </a:r>
            <a:endParaRPr sz="3600">
              <a:latin typeface="Microsoft Sans Serif"/>
              <a:cs typeface="Microsoft Sans Serif"/>
            </a:endParaRPr>
          </a:p>
          <a:p>
            <a:pPr marL="12700" marR="2586355">
              <a:lnSpc>
                <a:spcPct val="138900"/>
              </a:lnSpc>
              <a:spcBef>
                <a:spcPts val="5"/>
              </a:spcBef>
            </a:pPr>
            <a:r>
              <a:rPr sz="3600" spc="30" dirty="0">
                <a:latin typeface="Microsoft Sans Serif"/>
                <a:cs typeface="Microsoft Sans Serif"/>
              </a:rPr>
              <a:t>temp=a; </a:t>
            </a:r>
            <a:r>
              <a:rPr sz="3600" spc="-944" dirty="0">
                <a:latin typeface="Microsoft Sans Serif"/>
                <a:cs typeface="Microsoft Sans Serif"/>
              </a:rPr>
              <a:t> </a:t>
            </a:r>
            <a:r>
              <a:rPr sz="3600" spc="-40" dirty="0">
                <a:latin typeface="Microsoft Sans Serif"/>
                <a:cs typeface="Microsoft Sans Serif"/>
              </a:rPr>
              <a:t>a=b; </a:t>
            </a:r>
            <a:r>
              <a:rPr sz="3600" spc="-35" dirty="0">
                <a:latin typeface="Microsoft Sans Serif"/>
                <a:cs typeface="Microsoft Sans Serif"/>
              </a:rPr>
              <a:t> </a:t>
            </a:r>
            <a:r>
              <a:rPr sz="3600" spc="60" dirty="0">
                <a:latin typeface="Microsoft Sans Serif"/>
                <a:cs typeface="Microsoft Sans Serif"/>
              </a:rPr>
              <a:t>b=temp;</a:t>
            </a:r>
            <a:endParaRPr sz="3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3600" spc="65" dirty="0">
                <a:latin typeface="Microsoft Sans Serif"/>
                <a:cs typeface="Microsoft Sans Serif"/>
              </a:rPr>
              <a:t>}</a:t>
            </a:r>
            <a:endParaRPr sz="3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17181" y="4460234"/>
            <a:ext cx="4523105" cy="4598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97485">
              <a:lnSpc>
                <a:spcPct val="138900"/>
              </a:lnSpc>
              <a:spcBef>
                <a:spcPts val="105"/>
              </a:spcBef>
            </a:pPr>
            <a:r>
              <a:rPr sz="3600" spc="45" dirty="0">
                <a:latin typeface="Microsoft Sans Serif"/>
                <a:cs typeface="Microsoft Sans Serif"/>
              </a:rPr>
              <a:t>Algorithm</a:t>
            </a:r>
            <a:r>
              <a:rPr sz="3600" spc="-60" dirty="0">
                <a:latin typeface="Microsoft Sans Serif"/>
                <a:cs typeface="Microsoft Sans Serif"/>
              </a:rPr>
              <a:t> </a:t>
            </a:r>
            <a:r>
              <a:rPr sz="3600" spc="-100" dirty="0">
                <a:latin typeface="Microsoft Sans Serif"/>
                <a:cs typeface="Microsoft Sans Serif"/>
              </a:rPr>
              <a:t>Swap</a:t>
            </a:r>
            <a:r>
              <a:rPr sz="3600" spc="-45" dirty="0">
                <a:latin typeface="Microsoft Sans Serif"/>
                <a:cs typeface="Microsoft Sans Serif"/>
              </a:rPr>
              <a:t> </a:t>
            </a:r>
            <a:r>
              <a:rPr sz="3600" spc="-180" dirty="0">
                <a:latin typeface="Microsoft Sans Serif"/>
                <a:cs typeface="Microsoft Sans Serif"/>
              </a:rPr>
              <a:t>(a,</a:t>
            </a:r>
            <a:r>
              <a:rPr sz="3600" spc="-45" dirty="0">
                <a:latin typeface="Microsoft Sans Serif"/>
                <a:cs typeface="Microsoft Sans Serif"/>
              </a:rPr>
              <a:t> b) </a:t>
            </a:r>
            <a:r>
              <a:rPr sz="3600" spc="-940" dirty="0">
                <a:latin typeface="Microsoft Sans Serif"/>
                <a:cs typeface="Microsoft Sans Serif"/>
              </a:rPr>
              <a:t> </a:t>
            </a:r>
            <a:r>
              <a:rPr sz="3600" spc="15" dirty="0">
                <a:latin typeface="Microsoft Sans Serif"/>
                <a:cs typeface="Microsoft Sans Serif"/>
              </a:rPr>
              <a:t>begin</a:t>
            </a:r>
            <a:endParaRPr sz="3600">
              <a:latin typeface="Microsoft Sans Serif"/>
              <a:cs typeface="Microsoft Sans Serif"/>
            </a:endParaRPr>
          </a:p>
          <a:p>
            <a:pPr marL="12700" marR="5080">
              <a:lnSpc>
                <a:spcPct val="138900"/>
              </a:lnSpc>
              <a:tabLst>
                <a:tab pos="2046605" algn="l"/>
              </a:tabLst>
            </a:pPr>
            <a:r>
              <a:rPr sz="3600" spc="5" dirty="0">
                <a:latin typeface="Microsoft Sans Serif"/>
                <a:cs typeface="Microsoft Sans Serif"/>
              </a:rPr>
              <a:t>temp:=a;	</a:t>
            </a:r>
            <a:r>
              <a:rPr sz="3600" spc="150" dirty="0">
                <a:latin typeface="Microsoft Sans Serif"/>
                <a:cs typeface="Microsoft Sans Serif"/>
              </a:rPr>
              <a:t>or </a:t>
            </a:r>
            <a:r>
              <a:rPr sz="3600" spc="20" dirty="0">
                <a:latin typeface="Microsoft Sans Serif"/>
                <a:cs typeface="Microsoft Sans Serif"/>
              </a:rPr>
              <a:t>temp&lt;-a; </a:t>
            </a:r>
            <a:r>
              <a:rPr sz="3600" spc="-944" dirty="0">
                <a:latin typeface="Microsoft Sans Serif"/>
                <a:cs typeface="Microsoft Sans Serif"/>
              </a:rPr>
              <a:t> </a:t>
            </a:r>
            <a:r>
              <a:rPr sz="3600" spc="-60" dirty="0">
                <a:latin typeface="Microsoft Sans Serif"/>
                <a:cs typeface="Microsoft Sans Serif"/>
              </a:rPr>
              <a:t>a:=b; </a:t>
            </a:r>
            <a:r>
              <a:rPr sz="3600" spc="155" dirty="0">
                <a:latin typeface="Microsoft Sans Serif"/>
                <a:cs typeface="Microsoft Sans Serif"/>
              </a:rPr>
              <a:t>or </a:t>
            </a:r>
            <a:r>
              <a:rPr sz="3600" spc="-40" dirty="0">
                <a:latin typeface="Microsoft Sans Serif"/>
                <a:cs typeface="Microsoft Sans Serif"/>
              </a:rPr>
              <a:t>a&lt;-b; </a:t>
            </a:r>
            <a:r>
              <a:rPr sz="3600" spc="-35" dirty="0">
                <a:latin typeface="Microsoft Sans Serif"/>
                <a:cs typeface="Microsoft Sans Serif"/>
              </a:rPr>
              <a:t> </a:t>
            </a:r>
            <a:r>
              <a:rPr sz="3600" spc="30" dirty="0">
                <a:latin typeface="Microsoft Sans Serif"/>
                <a:cs typeface="Microsoft Sans Serif"/>
              </a:rPr>
              <a:t>b:=temp;</a:t>
            </a:r>
            <a:r>
              <a:rPr sz="3600" spc="-80" dirty="0">
                <a:latin typeface="Microsoft Sans Serif"/>
                <a:cs typeface="Microsoft Sans Serif"/>
              </a:rPr>
              <a:t> </a:t>
            </a:r>
            <a:r>
              <a:rPr sz="3600" spc="150" dirty="0">
                <a:latin typeface="Microsoft Sans Serif"/>
                <a:cs typeface="Microsoft Sans Serif"/>
              </a:rPr>
              <a:t>or</a:t>
            </a:r>
            <a:r>
              <a:rPr sz="3600" spc="-35" dirty="0">
                <a:latin typeface="Microsoft Sans Serif"/>
                <a:cs typeface="Microsoft Sans Serif"/>
              </a:rPr>
              <a:t> </a:t>
            </a:r>
            <a:r>
              <a:rPr sz="3600" spc="20" dirty="0">
                <a:latin typeface="Microsoft Sans Serif"/>
                <a:cs typeface="Microsoft Sans Serif"/>
              </a:rPr>
              <a:t>b&lt;-</a:t>
            </a:r>
            <a:r>
              <a:rPr sz="3600" spc="-45" dirty="0">
                <a:latin typeface="Microsoft Sans Serif"/>
                <a:cs typeface="Microsoft Sans Serif"/>
              </a:rPr>
              <a:t> </a:t>
            </a:r>
            <a:r>
              <a:rPr sz="3600" spc="70" dirty="0">
                <a:latin typeface="Microsoft Sans Serif"/>
                <a:cs typeface="Microsoft Sans Serif"/>
              </a:rPr>
              <a:t>temp; </a:t>
            </a:r>
            <a:r>
              <a:rPr sz="3600" spc="-940" dirty="0">
                <a:latin typeface="Microsoft Sans Serif"/>
                <a:cs typeface="Microsoft Sans Serif"/>
              </a:rPr>
              <a:t> </a:t>
            </a:r>
            <a:r>
              <a:rPr sz="3600" spc="75" dirty="0">
                <a:latin typeface="Microsoft Sans Serif"/>
                <a:cs typeface="Microsoft Sans Serif"/>
              </a:rPr>
              <a:t>end</a:t>
            </a:r>
            <a:endParaRPr sz="36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79093" y="2076068"/>
            <a:ext cx="23247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40" dirty="0">
                <a:latin typeface="Microsoft Sans Serif"/>
                <a:cs typeface="Microsoft Sans Serif"/>
              </a:rPr>
              <a:t>a=5,</a:t>
            </a:r>
            <a:r>
              <a:rPr sz="4000" spc="-95" dirty="0">
                <a:latin typeface="Microsoft Sans Serif"/>
                <a:cs typeface="Microsoft Sans Serif"/>
              </a:rPr>
              <a:t> </a:t>
            </a:r>
            <a:r>
              <a:rPr sz="4000" spc="70" dirty="0">
                <a:latin typeface="Microsoft Sans Serif"/>
                <a:cs typeface="Microsoft Sans Serif"/>
              </a:rPr>
              <a:t>b=10</a:t>
            </a:r>
            <a:endParaRPr sz="40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80250" y="1933193"/>
            <a:ext cx="2009775" cy="1854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spc="110" dirty="0">
                <a:latin typeface="Microsoft Sans Serif"/>
                <a:cs typeface="Microsoft Sans Serif"/>
              </a:rPr>
              <a:t>temp=a; </a:t>
            </a:r>
            <a:r>
              <a:rPr sz="4000" spc="-1050" dirty="0">
                <a:latin typeface="Microsoft Sans Serif"/>
                <a:cs typeface="Microsoft Sans Serif"/>
              </a:rPr>
              <a:t> </a:t>
            </a:r>
            <a:r>
              <a:rPr sz="4000" spc="25" dirty="0">
                <a:latin typeface="Microsoft Sans Serif"/>
                <a:cs typeface="Microsoft Sans Serif"/>
              </a:rPr>
              <a:t>a=b; </a:t>
            </a:r>
            <a:r>
              <a:rPr sz="4000" spc="30" dirty="0">
                <a:latin typeface="Microsoft Sans Serif"/>
                <a:cs typeface="Microsoft Sans Serif"/>
              </a:rPr>
              <a:t> </a:t>
            </a:r>
            <a:r>
              <a:rPr sz="4000" spc="150" dirty="0">
                <a:latin typeface="Microsoft Sans Serif"/>
                <a:cs typeface="Microsoft Sans Serif"/>
              </a:rPr>
              <a:t>b=temp;</a:t>
            </a:r>
            <a:endParaRPr sz="40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739" y="9386722"/>
            <a:ext cx="10191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Microsoft Sans Serif"/>
                <a:cs typeface="Microsoft Sans Serif"/>
              </a:rPr>
              <a:t>Note: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Any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one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method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discussed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above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or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even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different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methods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can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be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used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write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an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algorithm.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EDEB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8764523"/>
            <a:ext cx="18288000" cy="1522730"/>
          </a:xfrm>
          <a:custGeom>
            <a:avLst/>
            <a:gdLst/>
            <a:ahLst/>
            <a:cxnLst/>
            <a:rect l="l" t="t" r="r" b="b"/>
            <a:pathLst>
              <a:path w="18288000" h="1522729">
                <a:moveTo>
                  <a:pt x="18288000" y="0"/>
                </a:moveTo>
                <a:lnTo>
                  <a:pt x="0" y="0"/>
                </a:lnTo>
                <a:lnTo>
                  <a:pt x="0" y="1522476"/>
                </a:lnTo>
                <a:lnTo>
                  <a:pt x="18288000" y="1522476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5339" y="2577083"/>
            <a:ext cx="3980688" cy="41147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33527" y="296037"/>
            <a:ext cx="11977370" cy="1137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300" spc="-10" dirty="0">
                <a:latin typeface="Arial MT"/>
                <a:cs typeface="Arial MT"/>
              </a:rPr>
              <a:t>How </a:t>
            </a:r>
            <a:r>
              <a:rPr sz="7300" spc="-5" dirty="0">
                <a:latin typeface="Arial MT"/>
                <a:cs typeface="Arial MT"/>
              </a:rPr>
              <a:t>to</a:t>
            </a:r>
            <a:r>
              <a:rPr sz="7300" spc="10" dirty="0">
                <a:latin typeface="Arial MT"/>
                <a:cs typeface="Arial MT"/>
              </a:rPr>
              <a:t> </a:t>
            </a:r>
            <a:r>
              <a:rPr sz="7300" spc="-10" dirty="0">
                <a:latin typeface="Arial MT"/>
                <a:cs typeface="Arial MT"/>
              </a:rPr>
              <a:t>analyze </a:t>
            </a:r>
            <a:r>
              <a:rPr sz="7300" spc="-5" dirty="0">
                <a:latin typeface="Arial MT"/>
                <a:cs typeface="Arial MT"/>
              </a:rPr>
              <a:t>the</a:t>
            </a:r>
            <a:r>
              <a:rPr sz="7300" spc="15" dirty="0">
                <a:latin typeface="Arial MT"/>
                <a:cs typeface="Arial MT"/>
              </a:rPr>
              <a:t> </a:t>
            </a:r>
            <a:r>
              <a:rPr sz="7300" spc="-10" dirty="0">
                <a:latin typeface="Arial MT"/>
                <a:cs typeface="Arial MT"/>
              </a:rPr>
              <a:t>algorithm</a:t>
            </a:r>
            <a:endParaRPr sz="73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25032" y="2221841"/>
            <a:ext cx="5165725" cy="4598670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4"/>
              </a:spcBef>
            </a:pPr>
            <a:r>
              <a:rPr sz="4300" spc="50" dirty="0">
                <a:latin typeface="Microsoft Sans Serif"/>
                <a:cs typeface="Microsoft Sans Serif"/>
              </a:rPr>
              <a:t>Algorithm</a:t>
            </a:r>
            <a:r>
              <a:rPr sz="4300" spc="-45" dirty="0">
                <a:latin typeface="Microsoft Sans Serif"/>
                <a:cs typeface="Microsoft Sans Serif"/>
              </a:rPr>
              <a:t> </a:t>
            </a:r>
            <a:r>
              <a:rPr sz="4300" spc="-120" dirty="0">
                <a:latin typeface="Microsoft Sans Serif"/>
                <a:cs typeface="Microsoft Sans Serif"/>
              </a:rPr>
              <a:t>Swap</a:t>
            </a:r>
            <a:r>
              <a:rPr sz="4300" spc="-40" dirty="0">
                <a:latin typeface="Microsoft Sans Serif"/>
                <a:cs typeface="Microsoft Sans Serif"/>
              </a:rPr>
              <a:t> </a:t>
            </a:r>
            <a:r>
              <a:rPr sz="4300" spc="-220" dirty="0">
                <a:latin typeface="Microsoft Sans Serif"/>
                <a:cs typeface="Microsoft Sans Serif"/>
              </a:rPr>
              <a:t>(a,</a:t>
            </a:r>
            <a:r>
              <a:rPr sz="4300" spc="-35" dirty="0">
                <a:latin typeface="Microsoft Sans Serif"/>
                <a:cs typeface="Microsoft Sans Serif"/>
              </a:rPr>
              <a:t> </a:t>
            </a:r>
            <a:r>
              <a:rPr sz="4300" spc="-55" dirty="0">
                <a:latin typeface="Microsoft Sans Serif"/>
                <a:cs typeface="Microsoft Sans Serif"/>
              </a:rPr>
              <a:t>b)</a:t>
            </a:r>
            <a:endParaRPr sz="43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4300" spc="80" dirty="0">
                <a:latin typeface="Microsoft Sans Serif"/>
                <a:cs typeface="Microsoft Sans Serif"/>
              </a:rPr>
              <a:t>{</a:t>
            </a:r>
            <a:endParaRPr sz="4300">
              <a:latin typeface="Microsoft Sans Serif"/>
              <a:cs typeface="Microsoft Sans Serif"/>
            </a:endParaRPr>
          </a:p>
          <a:p>
            <a:pPr marL="12700" marR="3125470">
              <a:lnSpc>
                <a:spcPts val="6000"/>
              </a:lnSpc>
              <a:spcBef>
                <a:spcPts val="340"/>
              </a:spcBef>
            </a:pPr>
            <a:r>
              <a:rPr sz="4300" spc="30" dirty="0">
                <a:latin typeface="Microsoft Sans Serif"/>
                <a:cs typeface="Microsoft Sans Serif"/>
              </a:rPr>
              <a:t>temp=a;  </a:t>
            </a:r>
            <a:r>
              <a:rPr sz="4300" spc="-45" dirty="0">
                <a:latin typeface="Microsoft Sans Serif"/>
                <a:cs typeface="Microsoft Sans Serif"/>
              </a:rPr>
              <a:t>a=b;</a:t>
            </a:r>
            <a:endParaRPr sz="43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4300" spc="65" dirty="0">
                <a:latin typeface="Microsoft Sans Serif"/>
                <a:cs typeface="Microsoft Sans Serif"/>
              </a:rPr>
              <a:t>b=temp;</a:t>
            </a:r>
            <a:endParaRPr sz="43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4300" spc="80" dirty="0">
                <a:latin typeface="Microsoft Sans Serif"/>
                <a:cs typeface="Microsoft Sans Serif"/>
              </a:rPr>
              <a:t>}</a:t>
            </a:r>
            <a:endParaRPr sz="43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602980" y="4186078"/>
            <a:ext cx="2517140" cy="212725"/>
          </a:xfrm>
          <a:custGeom>
            <a:avLst/>
            <a:gdLst/>
            <a:ahLst/>
            <a:cxnLst/>
            <a:rect l="l" t="t" r="r" b="b"/>
            <a:pathLst>
              <a:path w="2517140" h="212725">
                <a:moveTo>
                  <a:pt x="2445130" y="106267"/>
                </a:moveTo>
                <a:lnTo>
                  <a:pt x="2370963" y="171164"/>
                </a:lnTo>
                <a:lnTo>
                  <a:pt x="2365230" y="178631"/>
                </a:lnTo>
                <a:lnTo>
                  <a:pt x="2362914" y="187372"/>
                </a:lnTo>
                <a:lnTo>
                  <a:pt x="2364051" y="196328"/>
                </a:lnTo>
                <a:lnTo>
                  <a:pt x="2368677" y="204438"/>
                </a:lnTo>
                <a:lnTo>
                  <a:pt x="2376146" y="210188"/>
                </a:lnTo>
                <a:lnTo>
                  <a:pt x="2384901" y="212534"/>
                </a:lnTo>
                <a:lnTo>
                  <a:pt x="2393894" y="211403"/>
                </a:lnTo>
                <a:lnTo>
                  <a:pt x="2402078" y="206724"/>
                </a:lnTo>
                <a:lnTo>
                  <a:pt x="2489889" y="129889"/>
                </a:lnTo>
                <a:lnTo>
                  <a:pt x="2480945" y="129889"/>
                </a:lnTo>
                <a:lnTo>
                  <a:pt x="2490154" y="128037"/>
                </a:lnTo>
                <a:lnTo>
                  <a:pt x="2496081" y="124047"/>
                </a:lnTo>
                <a:lnTo>
                  <a:pt x="2465451" y="124047"/>
                </a:lnTo>
                <a:lnTo>
                  <a:pt x="2445130" y="106267"/>
                </a:lnTo>
                <a:close/>
              </a:path>
              <a:path w="2517140" h="212725">
                <a:moveTo>
                  <a:pt x="2418134" y="82645"/>
                </a:moveTo>
                <a:lnTo>
                  <a:pt x="23622" y="82645"/>
                </a:lnTo>
                <a:lnTo>
                  <a:pt x="14412" y="84496"/>
                </a:lnTo>
                <a:lnTo>
                  <a:pt x="6905" y="89550"/>
                </a:lnTo>
                <a:lnTo>
                  <a:pt x="1851" y="97057"/>
                </a:lnTo>
                <a:lnTo>
                  <a:pt x="0" y="106267"/>
                </a:lnTo>
                <a:lnTo>
                  <a:pt x="1851" y="115476"/>
                </a:lnTo>
                <a:lnTo>
                  <a:pt x="6905" y="122983"/>
                </a:lnTo>
                <a:lnTo>
                  <a:pt x="14412" y="128037"/>
                </a:lnTo>
                <a:lnTo>
                  <a:pt x="23622" y="129889"/>
                </a:lnTo>
                <a:lnTo>
                  <a:pt x="2418134" y="129889"/>
                </a:lnTo>
                <a:lnTo>
                  <a:pt x="2445130" y="106267"/>
                </a:lnTo>
                <a:lnTo>
                  <a:pt x="2418134" y="82645"/>
                </a:lnTo>
                <a:close/>
              </a:path>
              <a:path w="2517140" h="212725">
                <a:moveTo>
                  <a:pt x="2489889" y="82645"/>
                </a:moveTo>
                <a:lnTo>
                  <a:pt x="2480945" y="82645"/>
                </a:lnTo>
                <a:lnTo>
                  <a:pt x="2490154" y="84496"/>
                </a:lnTo>
                <a:lnTo>
                  <a:pt x="2497661" y="89550"/>
                </a:lnTo>
                <a:lnTo>
                  <a:pt x="2502715" y="97057"/>
                </a:lnTo>
                <a:lnTo>
                  <a:pt x="2504567" y="106267"/>
                </a:lnTo>
                <a:lnTo>
                  <a:pt x="2502715" y="115476"/>
                </a:lnTo>
                <a:lnTo>
                  <a:pt x="2497661" y="122983"/>
                </a:lnTo>
                <a:lnTo>
                  <a:pt x="2490154" y="128037"/>
                </a:lnTo>
                <a:lnTo>
                  <a:pt x="2480945" y="129889"/>
                </a:lnTo>
                <a:lnTo>
                  <a:pt x="2489889" y="129889"/>
                </a:lnTo>
                <a:lnTo>
                  <a:pt x="2516886" y="106267"/>
                </a:lnTo>
                <a:lnTo>
                  <a:pt x="2489889" y="82645"/>
                </a:lnTo>
                <a:close/>
              </a:path>
              <a:path w="2517140" h="212725">
                <a:moveTo>
                  <a:pt x="2465451" y="88487"/>
                </a:moveTo>
                <a:lnTo>
                  <a:pt x="2445130" y="106267"/>
                </a:lnTo>
                <a:lnTo>
                  <a:pt x="2465451" y="124047"/>
                </a:lnTo>
                <a:lnTo>
                  <a:pt x="2465451" y="88487"/>
                </a:lnTo>
                <a:close/>
              </a:path>
              <a:path w="2517140" h="212725">
                <a:moveTo>
                  <a:pt x="2496081" y="88487"/>
                </a:moveTo>
                <a:lnTo>
                  <a:pt x="2465451" y="88487"/>
                </a:lnTo>
                <a:lnTo>
                  <a:pt x="2465451" y="124047"/>
                </a:lnTo>
                <a:lnTo>
                  <a:pt x="2496081" y="124047"/>
                </a:lnTo>
                <a:lnTo>
                  <a:pt x="2497661" y="122983"/>
                </a:lnTo>
                <a:lnTo>
                  <a:pt x="2502715" y="115476"/>
                </a:lnTo>
                <a:lnTo>
                  <a:pt x="2504567" y="106267"/>
                </a:lnTo>
                <a:lnTo>
                  <a:pt x="2502715" y="97057"/>
                </a:lnTo>
                <a:lnTo>
                  <a:pt x="2497661" y="89550"/>
                </a:lnTo>
                <a:lnTo>
                  <a:pt x="2496081" y="88487"/>
                </a:lnTo>
                <a:close/>
              </a:path>
              <a:path w="2517140" h="212725">
                <a:moveTo>
                  <a:pt x="2384901" y="0"/>
                </a:moveTo>
                <a:lnTo>
                  <a:pt x="2376146" y="2345"/>
                </a:lnTo>
                <a:lnTo>
                  <a:pt x="2368677" y="8096"/>
                </a:lnTo>
                <a:lnTo>
                  <a:pt x="2364051" y="16206"/>
                </a:lnTo>
                <a:lnTo>
                  <a:pt x="2362914" y="25161"/>
                </a:lnTo>
                <a:lnTo>
                  <a:pt x="2365230" y="33903"/>
                </a:lnTo>
                <a:lnTo>
                  <a:pt x="2370963" y="41370"/>
                </a:lnTo>
                <a:lnTo>
                  <a:pt x="2445130" y="106267"/>
                </a:lnTo>
                <a:lnTo>
                  <a:pt x="2465451" y="88487"/>
                </a:lnTo>
                <a:lnTo>
                  <a:pt x="2496081" y="88487"/>
                </a:lnTo>
                <a:lnTo>
                  <a:pt x="2490154" y="84496"/>
                </a:lnTo>
                <a:lnTo>
                  <a:pt x="2480945" y="82645"/>
                </a:lnTo>
                <a:lnTo>
                  <a:pt x="2489889" y="82645"/>
                </a:lnTo>
                <a:lnTo>
                  <a:pt x="2402078" y="5810"/>
                </a:lnTo>
                <a:lnTo>
                  <a:pt x="2393894" y="1131"/>
                </a:lnTo>
                <a:lnTo>
                  <a:pt x="23849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602980" y="4990750"/>
            <a:ext cx="2517140" cy="212725"/>
          </a:xfrm>
          <a:custGeom>
            <a:avLst/>
            <a:gdLst/>
            <a:ahLst/>
            <a:cxnLst/>
            <a:rect l="l" t="t" r="r" b="b"/>
            <a:pathLst>
              <a:path w="2517140" h="212725">
                <a:moveTo>
                  <a:pt x="2445130" y="106267"/>
                </a:moveTo>
                <a:lnTo>
                  <a:pt x="2370963" y="171164"/>
                </a:lnTo>
                <a:lnTo>
                  <a:pt x="2365230" y="178631"/>
                </a:lnTo>
                <a:lnTo>
                  <a:pt x="2362914" y="187372"/>
                </a:lnTo>
                <a:lnTo>
                  <a:pt x="2364051" y="196328"/>
                </a:lnTo>
                <a:lnTo>
                  <a:pt x="2368677" y="204438"/>
                </a:lnTo>
                <a:lnTo>
                  <a:pt x="2376146" y="210188"/>
                </a:lnTo>
                <a:lnTo>
                  <a:pt x="2384901" y="212534"/>
                </a:lnTo>
                <a:lnTo>
                  <a:pt x="2393894" y="211403"/>
                </a:lnTo>
                <a:lnTo>
                  <a:pt x="2402078" y="206724"/>
                </a:lnTo>
                <a:lnTo>
                  <a:pt x="2489889" y="129889"/>
                </a:lnTo>
                <a:lnTo>
                  <a:pt x="2480945" y="129889"/>
                </a:lnTo>
                <a:lnTo>
                  <a:pt x="2490154" y="128037"/>
                </a:lnTo>
                <a:lnTo>
                  <a:pt x="2496081" y="124047"/>
                </a:lnTo>
                <a:lnTo>
                  <a:pt x="2465451" y="124047"/>
                </a:lnTo>
                <a:lnTo>
                  <a:pt x="2445130" y="106267"/>
                </a:lnTo>
                <a:close/>
              </a:path>
              <a:path w="2517140" h="212725">
                <a:moveTo>
                  <a:pt x="2418134" y="82645"/>
                </a:moveTo>
                <a:lnTo>
                  <a:pt x="23622" y="82645"/>
                </a:lnTo>
                <a:lnTo>
                  <a:pt x="14412" y="84496"/>
                </a:lnTo>
                <a:lnTo>
                  <a:pt x="6905" y="89550"/>
                </a:lnTo>
                <a:lnTo>
                  <a:pt x="1851" y="97057"/>
                </a:lnTo>
                <a:lnTo>
                  <a:pt x="0" y="106267"/>
                </a:lnTo>
                <a:lnTo>
                  <a:pt x="1851" y="115476"/>
                </a:lnTo>
                <a:lnTo>
                  <a:pt x="6905" y="122983"/>
                </a:lnTo>
                <a:lnTo>
                  <a:pt x="14412" y="128037"/>
                </a:lnTo>
                <a:lnTo>
                  <a:pt x="23622" y="129889"/>
                </a:lnTo>
                <a:lnTo>
                  <a:pt x="2418134" y="129889"/>
                </a:lnTo>
                <a:lnTo>
                  <a:pt x="2445130" y="106267"/>
                </a:lnTo>
                <a:lnTo>
                  <a:pt x="2418134" y="82645"/>
                </a:lnTo>
                <a:close/>
              </a:path>
              <a:path w="2517140" h="212725">
                <a:moveTo>
                  <a:pt x="2489889" y="82645"/>
                </a:moveTo>
                <a:lnTo>
                  <a:pt x="2480945" y="82645"/>
                </a:lnTo>
                <a:lnTo>
                  <a:pt x="2490154" y="84496"/>
                </a:lnTo>
                <a:lnTo>
                  <a:pt x="2497661" y="89550"/>
                </a:lnTo>
                <a:lnTo>
                  <a:pt x="2502715" y="97057"/>
                </a:lnTo>
                <a:lnTo>
                  <a:pt x="2504567" y="106267"/>
                </a:lnTo>
                <a:lnTo>
                  <a:pt x="2502715" y="115476"/>
                </a:lnTo>
                <a:lnTo>
                  <a:pt x="2497661" y="122983"/>
                </a:lnTo>
                <a:lnTo>
                  <a:pt x="2490154" y="128037"/>
                </a:lnTo>
                <a:lnTo>
                  <a:pt x="2480945" y="129889"/>
                </a:lnTo>
                <a:lnTo>
                  <a:pt x="2489889" y="129889"/>
                </a:lnTo>
                <a:lnTo>
                  <a:pt x="2516885" y="106267"/>
                </a:lnTo>
                <a:lnTo>
                  <a:pt x="2489889" y="82645"/>
                </a:lnTo>
                <a:close/>
              </a:path>
              <a:path w="2517140" h="212725">
                <a:moveTo>
                  <a:pt x="2465451" y="88487"/>
                </a:moveTo>
                <a:lnTo>
                  <a:pt x="2445130" y="106267"/>
                </a:lnTo>
                <a:lnTo>
                  <a:pt x="2465451" y="124047"/>
                </a:lnTo>
                <a:lnTo>
                  <a:pt x="2465451" y="88487"/>
                </a:lnTo>
                <a:close/>
              </a:path>
              <a:path w="2517140" h="212725">
                <a:moveTo>
                  <a:pt x="2496081" y="88487"/>
                </a:moveTo>
                <a:lnTo>
                  <a:pt x="2465451" y="88487"/>
                </a:lnTo>
                <a:lnTo>
                  <a:pt x="2465451" y="124047"/>
                </a:lnTo>
                <a:lnTo>
                  <a:pt x="2496081" y="124047"/>
                </a:lnTo>
                <a:lnTo>
                  <a:pt x="2497661" y="122983"/>
                </a:lnTo>
                <a:lnTo>
                  <a:pt x="2502715" y="115476"/>
                </a:lnTo>
                <a:lnTo>
                  <a:pt x="2504567" y="106267"/>
                </a:lnTo>
                <a:lnTo>
                  <a:pt x="2502715" y="97057"/>
                </a:lnTo>
                <a:lnTo>
                  <a:pt x="2497661" y="89550"/>
                </a:lnTo>
                <a:lnTo>
                  <a:pt x="2496081" y="88487"/>
                </a:lnTo>
                <a:close/>
              </a:path>
              <a:path w="2517140" h="212725">
                <a:moveTo>
                  <a:pt x="2384901" y="0"/>
                </a:moveTo>
                <a:lnTo>
                  <a:pt x="2376146" y="2345"/>
                </a:lnTo>
                <a:lnTo>
                  <a:pt x="2368677" y="8096"/>
                </a:lnTo>
                <a:lnTo>
                  <a:pt x="2364051" y="16206"/>
                </a:lnTo>
                <a:lnTo>
                  <a:pt x="2362914" y="25161"/>
                </a:lnTo>
                <a:lnTo>
                  <a:pt x="2365230" y="33903"/>
                </a:lnTo>
                <a:lnTo>
                  <a:pt x="2370963" y="41370"/>
                </a:lnTo>
                <a:lnTo>
                  <a:pt x="2445130" y="106267"/>
                </a:lnTo>
                <a:lnTo>
                  <a:pt x="2465451" y="88487"/>
                </a:lnTo>
                <a:lnTo>
                  <a:pt x="2496081" y="88487"/>
                </a:lnTo>
                <a:lnTo>
                  <a:pt x="2490154" y="84496"/>
                </a:lnTo>
                <a:lnTo>
                  <a:pt x="2480945" y="82645"/>
                </a:lnTo>
                <a:lnTo>
                  <a:pt x="2489889" y="82645"/>
                </a:lnTo>
                <a:lnTo>
                  <a:pt x="2402078" y="5810"/>
                </a:lnTo>
                <a:lnTo>
                  <a:pt x="2393894" y="1131"/>
                </a:lnTo>
                <a:lnTo>
                  <a:pt x="23849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602980" y="5853334"/>
            <a:ext cx="2517140" cy="212725"/>
          </a:xfrm>
          <a:custGeom>
            <a:avLst/>
            <a:gdLst/>
            <a:ahLst/>
            <a:cxnLst/>
            <a:rect l="l" t="t" r="r" b="b"/>
            <a:pathLst>
              <a:path w="2517140" h="212725">
                <a:moveTo>
                  <a:pt x="2445130" y="106267"/>
                </a:moveTo>
                <a:lnTo>
                  <a:pt x="2370963" y="171164"/>
                </a:lnTo>
                <a:lnTo>
                  <a:pt x="2365230" y="178631"/>
                </a:lnTo>
                <a:lnTo>
                  <a:pt x="2362914" y="187372"/>
                </a:lnTo>
                <a:lnTo>
                  <a:pt x="2364051" y="196328"/>
                </a:lnTo>
                <a:lnTo>
                  <a:pt x="2368677" y="204438"/>
                </a:lnTo>
                <a:lnTo>
                  <a:pt x="2376146" y="210188"/>
                </a:lnTo>
                <a:lnTo>
                  <a:pt x="2384901" y="212534"/>
                </a:lnTo>
                <a:lnTo>
                  <a:pt x="2393894" y="211403"/>
                </a:lnTo>
                <a:lnTo>
                  <a:pt x="2402078" y="206724"/>
                </a:lnTo>
                <a:lnTo>
                  <a:pt x="2489889" y="129889"/>
                </a:lnTo>
                <a:lnTo>
                  <a:pt x="2480945" y="129889"/>
                </a:lnTo>
                <a:lnTo>
                  <a:pt x="2490154" y="128037"/>
                </a:lnTo>
                <a:lnTo>
                  <a:pt x="2496081" y="124047"/>
                </a:lnTo>
                <a:lnTo>
                  <a:pt x="2465451" y="124047"/>
                </a:lnTo>
                <a:lnTo>
                  <a:pt x="2445130" y="106267"/>
                </a:lnTo>
                <a:close/>
              </a:path>
              <a:path w="2517140" h="212725">
                <a:moveTo>
                  <a:pt x="2418134" y="82645"/>
                </a:moveTo>
                <a:lnTo>
                  <a:pt x="23622" y="82645"/>
                </a:lnTo>
                <a:lnTo>
                  <a:pt x="14412" y="84496"/>
                </a:lnTo>
                <a:lnTo>
                  <a:pt x="6905" y="89550"/>
                </a:lnTo>
                <a:lnTo>
                  <a:pt x="1851" y="97057"/>
                </a:lnTo>
                <a:lnTo>
                  <a:pt x="0" y="106267"/>
                </a:lnTo>
                <a:lnTo>
                  <a:pt x="1851" y="115476"/>
                </a:lnTo>
                <a:lnTo>
                  <a:pt x="6905" y="122983"/>
                </a:lnTo>
                <a:lnTo>
                  <a:pt x="14412" y="128037"/>
                </a:lnTo>
                <a:lnTo>
                  <a:pt x="23622" y="129889"/>
                </a:lnTo>
                <a:lnTo>
                  <a:pt x="2418134" y="129889"/>
                </a:lnTo>
                <a:lnTo>
                  <a:pt x="2445130" y="106267"/>
                </a:lnTo>
                <a:lnTo>
                  <a:pt x="2418134" y="82645"/>
                </a:lnTo>
                <a:close/>
              </a:path>
              <a:path w="2517140" h="212725">
                <a:moveTo>
                  <a:pt x="2489889" y="82645"/>
                </a:moveTo>
                <a:lnTo>
                  <a:pt x="2480945" y="82645"/>
                </a:lnTo>
                <a:lnTo>
                  <a:pt x="2490154" y="84496"/>
                </a:lnTo>
                <a:lnTo>
                  <a:pt x="2497661" y="89550"/>
                </a:lnTo>
                <a:lnTo>
                  <a:pt x="2502715" y="97057"/>
                </a:lnTo>
                <a:lnTo>
                  <a:pt x="2504567" y="106267"/>
                </a:lnTo>
                <a:lnTo>
                  <a:pt x="2502715" y="115476"/>
                </a:lnTo>
                <a:lnTo>
                  <a:pt x="2497661" y="122983"/>
                </a:lnTo>
                <a:lnTo>
                  <a:pt x="2490154" y="128037"/>
                </a:lnTo>
                <a:lnTo>
                  <a:pt x="2480945" y="129889"/>
                </a:lnTo>
                <a:lnTo>
                  <a:pt x="2489889" y="129889"/>
                </a:lnTo>
                <a:lnTo>
                  <a:pt x="2516886" y="106267"/>
                </a:lnTo>
                <a:lnTo>
                  <a:pt x="2489889" y="82645"/>
                </a:lnTo>
                <a:close/>
              </a:path>
              <a:path w="2517140" h="212725">
                <a:moveTo>
                  <a:pt x="2465451" y="88487"/>
                </a:moveTo>
                <a:lnTo>
                  <a:pt x="2445130" y="106267"/>
                </a:lnTo>
                <a:lnTo>
                  <a:pt x="2465451" y="124047"/>
                </a:lnTo>
                <a:lnTo>
                  <a:pt x="2465451" y="88487"/>
                </a:lnTo>
                <a:close/>
              </a:path>
              <a:path w="2517140" h="212725">
                <a:moveTo>
                  <a:pt x="2496081" y="88487"/>
                </a:moveTo>
                <a:lnTo>
                  <a:pt x="2465451" y="88487"/>
                </a:lnTo>
                <a:lnTo>
                  <a:pt x="2465451" y="124047"/>
                </a:lnTo>
                <a:lnTo>
                  <a:pt x="2496081" y="124047"/>
                </a:lnTo>
                <a:lnTo>
                  <a:pt x="2497661" y="122983"/>
                </a:lnTo>
                <a:lnTo>
                  <a:pt x="2502715" y="115476"/>
                </a:lnTo>
                <a:lnTo>
                  <a:pt x="2504567" y="106267"/>
                </a:lnTo>
                <a:lnTo>
                  <a:pt x="2502715" y="97057"/>
                </a:lnTo>
                <a:lnTo>
                  <a:pt x="2497661" y="89550"/>
                </a:lnTo>
                <a:lnTo>
                  <a:pt x="2496081" y="88487"/>
                </a:lnTo>
                <a:close/>
              </a:path>
              <a:path w="2517140" h="212725">
                <a:moveTo>
                  <a:pt x="2384901" y="0"/>
                </a:moveTo>
                <a:lnTo>
                  <a:pt x="2376146" y="2345"/>
                </a:lnTo>
                <a:lnTo>
                  <a:pt x="2368677" y="8096"/>
                </a:lnTo>
                <a:lnTo>
                  <a:pt x="2364051" y="16206"/>
                </a:lnTo>
                <a:lnTo>
                  <a:pt x="2362914" y="25161"/>
                </a:lnTo>
                <a:lnTo>
                  <a:pt x="2365230" y="33903"/>
                </a:lnTo>
                <a:lnTo>
                  <a:pt x="2370963" y="41370"/>
                </a:lnTo>
                <a:lnTo>
                  <a:pt x="2445130" y="106267"/>
                </a:lnTo>
                <a:lnTo>
                  <a:pt x="2465451" y="88487"/>
                </a:lnTo>
                <a:lnTo>
                  <a:pt x="2496081" y="88487"/>
                </a:lnTo>
                <a:lnTo>
                  <a:pt x="2490154" y="84496"/>
                </a:lnTo>
                <a:lnTo>
                  <a:pt x="2480945" y="82645"/>
                </a:lnTo>
                <a:lnTo>
                  <a:pt x="2489889" y="82645"/>
                </a:lnTo>
                <a:lnTo>
                  <a:pt x="2402078" y="5810"/>
                </a:lnTo>
                <a:lnTo>
                  <a:pt x="2393894" y="1131"/>
                </a:lnTo>
                <a:lnTo>
                  <a:pt x="23849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812016" y="3978986"/>
            <a:ext cx="2601595" cy="22618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45" dirty="0">
                <a:latin typeface="Microsoft Sans Serif"/>
                <a:cs typeface="Microsoft Sans Serif"/>
              </a:rPr>
              <a:t>1</a:t>
            </a:r>
            <a:r>
              <a:rPr sz="3400" spc="-45" dirty="0">
                <a:latin typeface="Microsoft Sans Serif"/>
                <a:cs typeface="Microsoft Sans Serif"/>
              </a:rPr>
              <a:t> </a:t>
            </a:r>
            <a:r>
              <a:rPr sz="3400" spc="100" dirty="0">
                <a:latin typeface="Microsoft Sans Serif"/>
                <a:cs typeface="Microsoft Sans Serif"/>
              </a:rPr>
              <a:t>unit</a:t>
            </a:r>
            <a:r>
              <a:rPr sz="3400" spc="-60" dirty="0">
                <a:latin typeface="Microsoft Sans Serif"/>
                <a:cs typeface="Microsoft Sans Serif"/>
              </a:rPr>
              <a:t> </a:t>
            </a:r>
            <a:r>
              <a:rPr sz="3400" spc="85" dirty="0">
                <a:latin typeface="Microsoft Sans Serif"/>
                <a:cs typeface="Microsoft Sans Serif"/>
              </a:rPr>
              <a:t>of</a:t>
            </a:r>
            <a:r>
              <a:rPr sz="3400" spc="-40" dirty="0">
                <a:latin typeface="Microsoft Sans Serif"/>
                <a:cs typeface="Microsoft Sans Serif"/>
              </a:rPr>
              <a:t> </a:t>
            </a:r>
            <a:r>
              <a:rPr sz="3400" spc="80" dirty="0">
                <a:latin typeface="Microsoft Sans Serif"/>
                <a:cs typeface="Microsoft Sans Serif"/>
              </a:rPr>
              <a:t>time</a:t>
            </a:r>
            <a:endParaRPr sz="3400">
              <a:latin typeface="Microsoft Sans Serif"/>
              <a:cs typeface="Microsoft Sans Serif"/>
            </a:endParaRPr>
          </a:p>
          <a:p>
            <a:pPr marL="12700" marR="5080">
              <a:lnSpc>
                <a:spcPts val="6809"/>
              </a:lnSpc>
              <a:spcBef>
                <a:spcPts val="390"/>
              </a:spcBef>
            </a:pPr>
            <a:r>
              <a:rPr sz="3400" spc="45" dirty="0">
                <a:latin typeface="Microsoft Sans Serif"/>
                <a:cs typeface="Microsoft Sans Serif"/>
              </a:rPr>
              <a:t>1</a:t>
            </a:r>
            <a:r>
              <a:rPr sz="3400" spc="-50" dirty="0">
                <a:latin typeface="Microsoft Sans Serif"/>
                <a:cs typeface="Microsoft Sans Serif"/>
              </a:rPr>
              <a:t> </a:t>
            </a:r>
            <a:r>
              <a:rPr sz="3400" spc="100" dirty="0">
                <a:latin typeface="Microsoft Sans Serif"/>
                <a:cs typeface="Microsoft Sans Serif"/>
              </a:rPr>
              <a:t>unit</a:t>
            </a:r>
            <a:r>
              <a:rPr sz="3400" spc="-45" dirty="0">
                <a:latin typeface="Microsoft Sans Serif"/>
                <a:cs typeface="Microsoft Sans Serif"/>
              </a:rPr>
              <a:t> </a:t>
            </a:r>
            <a:r>
              <a:rPr sz="3400" spc="85" dirty="0">
                <a:latin typeface="Microsoft Sans Serif"/>
                <a:cs typeface="Microsoft Sans Serif"/>
              </a:rPr>
              <a:t>of</a:t>
            </a:r>
            <a:r>
              <a:rPr sz="3400" spc="-50" dirty="0">
                <a:latin typeface="Microsoft Sans Serif"/>
                <a:cs typeface="Microsoft Sans Serif"/>
              </a:rPr>
              <a:t> </a:t>
            </a:r>
            <a:r>
              <a:rPr sz="3400" spc="80" dirty="0">
                <a:latin typeface="Microsoft Sans Serif"/>
                <a:cs typeface="Microsoft Sans Serif"/>
              </a:rPr>
              <a:t>time </a:t>
            </a:r>
            <a:r>
              <a:rPr sz="3400" spc="-885" dirty="0">
                <a:latin typeface="Microsoft Sans Serif"/>
                <a:cs typeface="Microsoft Sans Serif"/>
              </a:rPr>
              <a:t> </a:t>
            </a:r>
            <a:r>
              <a:rPr sz="3400" spc="45" dirty="0">
                <a:latin typeface="Microsoft Sans Serif"/>
                <a:cs typeface="Microsoft Sans Serif"/>
              </a:rPr>
              <a:t>1</a:t>
            </a:r>
            <a:r>
              <a:rPr sz="3400" spc="-50" dirty="0">
                <a:latin typeface="Microsoft Sans Serif"/>
                <a:cs typeface="Microsoft Sans Serif"/>
              </a:rPr>
              <a:t> </a:t>
            </a:r>
            <a:r>
              <a:rPr sz="3400" spc="100" dirty="0">
                <a:latin typeface="Microsoft Sans Serif"/>
                <a:cs typeface="Microsoft Sans Serif"/>
              </a:rPr>
              <a:t>unit</a:t>
            </a:r>
            <a:r>
              <a:rPr sz="3400" spc="-45" dirty="0">
                <a:latin typeface="Microsoft Sans Serif"/>
                <a:cs typeface="Microsoft Sans Serif"/>
              </a:rPr>
              <a:t> </a:t>
            </a:r>
            <a:r>
              <a:rPr sz="3400" spc="85" dirty="0">
                <a:latin typeface="Microsoft Sans Serif"/>
                <a:cs typeface="Microsoft Sans Serif"/>
              </a:rPr>
              <a:t>of</a:t>
            </a:r>
            <a:r>
              <a:rPr sz="3400" spc="-50" dirty="0">
                <a:latin typeface="Microsoft Sans Serif"/>
                <a:cs typeface="Microsoft Sans Serif"/>
              </a:rPr>
              <a:t> </a:t>
            </a:r>
            <a:r>
              <a:rPr sz="3400" spc="80" dirty="0">
                <a:latin typeface="Microsoft Sans Serif"/>
                <a:cs typeface="Microsoft Sans Serif"/>
              </a:rPr>
              <a:t>time</a:t>
            </a:r>
            <a:endParaRPr sz="34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551157" y="6817614"/>
            <a:ext cx="3124200" cy="0"/>
          </a:xfrm>
          <a:custGeom>
            <a:avLst/>
            <a:gdLst/>
            <a:ahLst/>
            <a:cxnLst/>
            <a:rect l="l" t="t" r="r" b="b"/>
            <a:pathLst>
              <a:path w="3124200">
                <a:moveTo>
                  <a:pt x="0" y="0"/>
                </a:moveTo>
                <a:lnTo>
                  <a:pt x="3124200" y="0"/>
                </a:lnTo>
              </a:path>
            </a:pathLst>
          </a:custGeom>
          <a:ln w="47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347961" y="6841896"/>
            <a:ext cx="7526655" cy="1616710"/>
          </a:xfrm>
          <a:prstGeom prst="rect">
            <a:avLst/>
          </a:prstGeom>
        </p:spPr>
        <p:txBody>
          <a:bodyPr vert="horz" wrap="square" lIns="0" tIns="290195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2285"/>
              </a:spcBef>
            </a:pPr>
            <a:r>
              <a:rPr sz="3400" spc="-30" dirty="0">
                <a:latin typeface="Microsoft Sans Serif"/>
                <a:cs typeface="Microsoft Sans Serif"/>
              </a:rPr>
              <a:t>Total= </a:t>
            </a:r>
            <a:r>
              <a:rPr sz="3400" spc="45" dirty="0">
                <a:latin typeface="Microsoft Sans Serif"/>
                <a:cs typeface="Microsoft Sans Serif"/>
              </a:rPr>
              <a:t>3</a:t>
            </a:r>
            <a:r>
              <a:rPr sz="3400" spc="-25" dirty="0">
                <a:latin typeface="Microsoft Sans Serif"/>
                <a:cs typeface="Microsoft Sans Serif"/>
              </a:rPr>
              <a:t> </a:t>
            </a:r>
            <a:r>
              <a:rPr sz="3400" spc="100" dirty="0">
                <a:latin typeface="Microsoft Sans Serif"/>
                <a:cs typeface="Microsoft Sans Serif"/>
              </a:rPr>
              <a:t>unit</a:t>
            </a:r>
            <a:r>
              <a:rPr sz="3400" spc="-50" dirty="0">
                <a:latin typeface="Microsoft Sans Serif"/>
                <a:cs typeface="Microsoft Sans Serif"/>
              </a:rPr>
              <a:t> </a:t>
            </a:r>
            <a:r>
              <a:rPr sz="3400" spc="85" dirty="0">
                <a:latin typeface="Microsoft Sans Serif"/>
                <a:cs typeface="Microsoft Sans Serif"/>
              </a:rPr>
              <a:t>of</a:t>
            </a:r>
            <a:r>
              <a:rPr sz="3400" spc="-25" dirty="0">
                <a:latin typeface="Microsoft Sans Serif"/>
                <a:cs typeface="Microsoft Sans Serif"/>
              </a:rPr>
              <a:t> </a:t>
            </a:r>
            <a:r>
              <a:rPr sz="3400" spc="75" dirty="0">
                <a:latin typeface="Microsoft Sans Serif"/>
                <a:cs typeface="Microsoft Sans Serif"/>
              </a:rPr>
              <a:t>time</a:t>
            </a:r>
            <a:endParaRPr sz="34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2180"/>
              </a:spcBef>
            </a:pPr>
            <a:r>
              <a:rPr sz="3400" spc="-45" dirty="0">
                <a:latin typeface="Microsoft Sans Serif"/>
                <a:cs typeface="Microsoft Sans Serif"/>
              </a:rPr>
              <a:t>Time</a:t>
            </a:r>
            <a:r>
              <a:rPr sz="3400" spc="-25" dirty="0">
                <a:latin typeface="Microsoft Sans Serif"/>
                <a:cs typeface="Microsoft Sans Serif"/>
              </a:rPr>
              <a:t> </a:t>
            </a:r>
            <a:r>
              <a:rPr sz="3400" spc="-5" dirty="0">
                <a:latin typeface="Microsoft Sans Serif"/>
                <a:cs typeface="Microsoft Sans Serif"/>
              </a:rPr>
              <a:t>Complexity=</a:t>
            </a:r>
            <a:r>
              <a:rPr sz="3400" spc="-40" dirty="0">
                <a:latin typeface="Microsoft Sans Serif"/>
                <a:cs typeface="Microsoft Sans Serif"/>
              </a:rPr>
              <a:t> </a:t>
            </a:r>
            <a:r>
              <a:rPr sz="3400" spc="-60" dirty="0">
                <a:latin typeface="Microsoft Sans Serif"/>
                <a:cs typeface="Microsoft Sans Serif"/>
              </a:rPr>
              <a:t>f(n)=</a:t>
            </a:r>
            <a:r>
              <a:rPr sz="3400" spc="-20" dirty="0">
                <a:latin typeface="Microsoft Sans Serif"/>
                <a:cs typeface="Microsoft Sans Serif"/>
              </a:rPr>
              <a:t> </a:t>
            </a:r>
            <a:r>
              <a:rPr sz="3400" spc="45" dirty="0">
                <a:latin typeface="Microsoft Sans Serif"/>
                <a:cs typeface="Microsoft Sans Serif"/>
              </a:rPr>
              <a:t>constant</a:t>
            </a:r>
            <a:r>
              <a:rPr sz="3400" spc="-30" dirty="0">
                <a:latin typeface="Microsoft Sans Serif"/>
                <a:cs typeface="Microsoft Sans Serif"/>
              </a:rPr>
              <a:t> </a:t>
            </a:r>
            <a:r>
              <a:rPr sz="3400" spc="-50" dirty="0">
                <a:latin typeface="Microsoft Sans Serif"/>
                <a:cs typeface="Microsoft Sans Serif"/>
              </a:rPr>
              <a:t>=</a:t>
            </a:r>
            <a:r>
              <a:rPr sz="3400" spc="-25" dirty="0">
                <a:latin typeface="Microsoft Sans Serif"/>
                <a:cs typeface="Microsoft Sans Serif"/>
              </a:rPr>
              <a:t> </a:t>
            </a:r>
            <a:r>
              <a:rPr sz="3400" spc="-110" dirty="0">
                <a:latin typeface="Microsoft Sans Serif"/>
                <a:cs typeface="Microsoft Sans Serif"/>
              </a:rPr>
              <a:t>O(1)</a:t>
            </a:r>
            <a:endParaRPr sz="34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3527" y="8757919"/>
            <a:ext cx="17112615" cy="1357630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2000" spc="-10" dirty="0">
                <a:latin typeface="Microsoft Sans Serif"/>
                <a:cs typeface="Microsoft Sans Serif"/>
              </a:rPr>
              <a:t>For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Example</a:t>
            </a:r>
            <a:endParaRPr sz="2000">
              <a:latin typeface="Microsoft Sans Serif"/>
              <a:cs typeface="Microsoft Sans Serif"/>
            </a:endParaRPr>
          </a:p>
          <a:p>
            <a:pPr marL="12700" marR="5080">
              <a:lnSpc>
                <a:spcPts val="3500"/>
              </a:lnSpc>
              <a:spcBef>
                <a:spcPts val="95"/>
              </a:spcBef>
            </a:pPr>
            <a:r>
              <a:rPr sz="2000" spc="25" dirty="0">
                <a:latin typeface="Microsoft Sans Serif"/>
                <a:cs typeface="Microsoft Sans Serif"/>
              </a:rPr>
              <a:t>if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a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statement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is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35" dirty="0">
                <a:latin typeface="Microsoft Sans Serif"/>
                <a:cs typeface="Microsoft Sans Serif"/>
              </a:rPr>
              <a:t>defined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as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: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X=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105" dirty="0">
                <a:latin typeface="Microsoft Sans Serif"/>
                <a:cs typeface="Microsoft Sans Serif"/>
              </a:rPr>
              <a:t>3*a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+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145" dirty="0">
                <a:latin typeface="Microsoft Sans Serif"/>
                <a:cs typeface="Microsoft Sans Serif"/>
              </a:rPr>
              <a:t>5*b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+6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30" dirty="0">
                <a:latin typeface="Microsoft Sans Serif"/>
                <a:cs typeface="Microsoft Sans Serif"/>
              </a:rPr>
              <a:t>,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If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we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30" dirty="0">
                <a:latin typeface="Microsoft Sans Serif"/>
                <a:cs typeface="Microsoft Sans Serif"/>
              </a:rPr>
              <a:t>convert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65" dirty="0">
                <a:latin typeface="Microsoft Sans Serif"/>
                <a:cs typeface="Microsoft Sans Serif"/>
              </a:rPr>
              <a:t>into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10" dirty="0">
                <a:latin typeface="Microsoft Sans Serif"/>
                <a:cs typeface="Microsoft Sans Serif"/>
              </a:rPr>
              <a:t>Machine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Code,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60" dirty="0">
                <a:latin typeface="Microsoft Sans Serif"/>
                <a:cs typeface="Microsoft Sans Serif"/>
              </a:rPr>
              <a:t>it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will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have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30" dirty="0">
                <a:latin typeface="Microsoft Sans Serif"/>
                <a:cs typeface="Microsoft Sans Serif"/>
              </a:rPr>
              <a:t>2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15" dirty="0">
                <a:latin typeface="Microsoft Sans Serif"/>
                <a:cs typeface="Microsoft Sans Serif"/>
              </a:rPr>
              <a:t>multiplications,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30" dirty="0">
                <a:latin typeface="Microsoft Sans Serif"/>
                <a:cs typeface="Microsoft Sans Serif"/>
              </a:rPr>
              <a:t>2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addition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35" dirty="0">
                <a:latin typeface="Microsoft Sans Serif"/>
                <a:cs typeface="Microsoft Sans Serif"/>
              </a:rPr>
              <a:t>and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one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assignment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95" dirty="0">
                <a:latin typeface="Microsoft Sans Serif"/>
                <a:cs typeface="Microsoft Sans Serif"/>
              </a:rPr>
              <a:t>but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we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will </a:t>
            </a:r>
            <a:r>
              <a:rPr sz="2000" spc="-515" dirty="0">
                <a:latin typeface="Microsoft Sans Serif"/>
                <a:cs typeface="Microsoft Sans Serif"/>
              </a:rPr>
              <a:t> </a:t>
            </a:r>
            <a:r>
              <a:rPr sz="2000" spc="25" dirty="0">
                <a:latin typeface="Microsoft Sans Serif"/>
                <a:cs typeface="Microsoft Sans Serif"/>
              </a:rPr>
              <a:t>ignore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65" dirty="0">
                <a:latin typeface="Microsoft Sans Serif"/>
                <a:cs typeface="Microsoft Sans Serif"/>
              </a:rPr>
              <a:t>the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15" dirty="0">
                <a:latin typeface="Microsoft Sans Serif"/>
                <a:cs typeface="Microsoft Sans Serif"/>
              </a:rPr>
              <a:t>machine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analysis </a:t>
            </a:r>
            <a:r>
              <a:rPr sz="2000" spc="35" dirty="0">
                <a:latin typeface="Microsoft Sans Serif"/>
                <a:cs typeface="Microsoft Sans Serif"/>
              </a:rPr>
              <a:t>and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15" dirty="0">
                <a:latin typeface="Microsoft Sans Serif"/>
                <a:cs typeface="Microsoft Sans Serif"/>
              </a:rPr>
              <a:t>simple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assume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65" dirty="0">
                <a:latin typeface="Microsoft Sans Serif"/>
                <a:cs typeface="Microsoft Sans Serif"/>
              </a:rPr>
              <a:t>that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each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statement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takes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30" dirty="0">
                <a:latin typeface="Microsoft Sans Serif"/>
                <a:cs typeface="Microsoft Sans Serif"/>
              </a:rPr>
              <a:t>1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60" dirty="0">
                <a:latin typeface="Microsoft Sans Serif"/>
                <a:cs typeface="Microsoft Sans Serif"/>
              </a:rPr>
              <a:t>unit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55" dirty="0">
                <a:latin typeface="Microsoft Sans Serif"/>
                <a:cs typeface="Microsoft Sans Serif"/>
              </a:rPr>
              <a:t>of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55" dirty="0">
                <a:latin typeface="Microsoft Sans Serif"/>
                <a:cs typeface="Microsoft Sans Serif"/>
              </a:rPr>
              <a:t>time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9687" y="8008111"/>
            <a:ext cx="8608695" cy="376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30" dirty="0">
                <a:latin typeface="Microsoft Sans Serif"/>
                <a:cs typeface="Microsoft Sans Serif"/>
              </a:rPr>
              <a:t>*Assume</a:t>
            </a:r>
            <a:r>
              <a:rPr sz="2300" spc="-40" dirty="0">
                <a:latin typeface="Microsoft Sans Serif"/>
                <a:cs typeface="Microsoft Sans Serif"/>
              </a:rPr>
              <a:t> </a:t>
            </a:r>
            <a:r>
              <a:rPr sz="2300" spc="65" dirty="0">
                <a:latin typeface="Microsoft Sans Serif"/>
                <a:cs typeface="Microsoft Sans Serif"/>
              </a:rPr>
              <a:t>that</a:t>
            </a:r>
            <a:r>
              <a:rPr sz="2300" spc="-15" dirty="0">
                <a:latin typeface="Microsoft Sans Serif"/>
                <a:cs typeface="Microsoft Sans Serif"/>
              </a:rPr>
              <a:t> </a:t>
            </a:r>
            <a:r>
              <a:rPr sz="2300" spc="-25" dirty="0">
                <a:latin typeface="Microsoft Sans Serif"/>
                <a:cs typeface="Microsoft Sans Serif"/>
              </a:rPr>
              <a:t>every</a:t>
            </a:r>
            <a:r>
              <a:rPr sz="2300" spc="-15" dirty="0">
                <a:latin typeface="Microsoft Sans Serif"/>
                <a:cs typeface="Microsoft Sans Serif"/>
              </a:rPr>
              <a:t> </a:t>
            </a:r>
            <a:r>
              <a:rPr sz="2300" spc="45" dirty="0">
                <a:latin typeface="Microsoft Sans Serif"/>
                <a:cs typeface="Microsoft Sans Serif"/>
              </a:rPr>
              <a:t>statement</a:t>
            </a:r>
            <a:r>
              <a:rPr sz="2300" spc="-15" dirty="0">
                <a:latin typeface="Microsoft Sans Serif"/>
                <a:cs typeface="Microsoft Sans Serif"/>
              </a:rPr>
              <a:t> </a:t>
            </a:r>
            <a:r>
              <a:rPr sz="2300" spc="5" dirty="0">
                <a:latin typeface="Microsoft Sans Serif"/>
                <a:cs typeface="Microsoft Sans Serif"/>
              </a:rPr>
              <a:t>take</a:t>
            </a:r>
            <a:r>
              <a:rPr sz="2300" spc="-30" dirty="0">
                <a:latin typeface="Microsoft Sans Serif"/>
                <a:cs typeface="Microsoft Sans Serif"/>
              </a:rPr>
              <a:t> </a:t>
            </a:r>
            <a:r>
              <a:rPr sz="2300" spc="45" dirty="0">
                <a:latin typeface="Microsoft Sans Serif"/>
                <a:cs typeface="Microsoft Sans Serif"/>
              </a:rPr>
              <a:t>one</a:t>
            </a:r>
            <a:r>
              <a:rPr sz="2300" spc="-30" dirty="0">
                <a:latin typeface="Microsoft Sans Serif"/>
                <a:cs typeface="Microsoft Sans Serif"/>
              </a:rPr>
              <a:t> </a:t>
            </a:r>
            <a:r>
              <a:rPr sz="2300" spc="65" dirty="0">
                <a:latin typeface="Microsoft Sans Serif"/>
                <a:cs typeface="Microsoft Sans Serif"/>
              </a:rPr>
              <a:t>unit</a:t>
            </a:r>
            <a:r>
              <a:rPr sz="2300" spc="-5" dirty="0">
                <a:latin typeface="Microsoft Sans Serif"/>
                <a:cs typeface="Microsoft Sans Serif"/>
              </a:rPr>
              <a:t> </a:t>
            </a:r>
            <a:r>
              <a:rPr sz="2300" spc="60" dirty="0">
                <a:latin typeface="Microsoft Sans Serif"/>
                <a:cs typeface="Microsoft Sans Serif"/>
              </a:rPr>
              <a:t>of</a:t>
            </a:r>
            <a:r>
              <a:rPr sz="2300" spc="-30" dirty="0">
                <a:latin typeface="Microsoft Sans Serif"/>
                <a:cs typeface="Microsoft Sans Serif"/>
              </a:rPr>
              <a:t> </a:t>
            </a:r>
            <a:r>
              <a:rPr sz="2300" spc="55" dirty="0">
                <a:latin typeface="Microsoft Sans Serif"/>
                <a:cs typeface="Microsoft Sans Serif"/>
              </a:rPr>
              <a:t>time</a:t>
            </a:r>
            <a:r>
              <a:rPr sz="2300" spc="5" dirty="0">
                <a:latin typeface="Microsoft Sans Serif"/>
                <a:cs typeface="Microsoft Sans Serif"/>
              </a:rPr>
              <a:t> </a:t>
            </a:r>
            <a:r>
              <a:rPr sz="2300" spc="85" dirty="0">
                <a:latin typeface="Microsoft Sans Serif"/>
                <a:cs typeface="Microsoft Sans Serif"/>
              </a:rPr>
              <a:t>for</a:t>
            </a:r>
            <a:r>
              <a:rPr sz="2300" spc="-20" dirty="0">
                <a:latin typeface="Microsoft Sans Serif"/>
                <a:cs typeface="Microsoft Sans Serif"/>
              </a:rPr>
              <a:t> </a:t>
            </a:r>
            <a:r>
              <a:rPr sz="2300" spc="25" dirty="0">
                <a:latin typeface="Microsoft Sans Serif"/>
                <a:cs typeface="Microsoft Sans Serif"/>
              </a:rPr>
              <a:t>execution</a:t>
            </a:r>
            <a:endParaRPr sz="23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EDEB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79391" y="0"/>
            <a:ext cx="14008735" cy="10287000"/>
          </a:xfrm>
          <a:custGeom>
            <a:avLst/>
            <a:gdLst/>
            <a:ahLst/>
            <a:cxnLst/>
            <a:rect l="l" t="t" r="r" b="b"/>
            <a:pathLst>
              <a:path w="14008735" h="10287000">
                <a:moveTo>
                  <a:pt x="14008608" y="0"/>
                </a:moveTo>
                <a:lnTo>
                  <a:pt x="0" y="0"/>
                </a:lnTo>
                <a:lnTo>
                  <a:pt x="0" y="10287000"/>
                </a:lnTo>
                <a:lnTo>
                  <a:pt x="14008608" y="10287000"/>
                </a:lnTo>
                <a:lnTo>
                  <a:pt x="14008608" y="0"/>
                </a:lnTo>
                <a:close/>
              </a:path>
            </a:pathLst>
          </a:custGeom>
          <a:solidFill>
            <a:srgbClr val="F1DCD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8719" y="3305555"/>
            <a:ext cx="1973580" cy="262737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5131" y="7214616"/>
            <a:ext cx="3003804" cy="150114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24178" y="296037"/>
            <a:ext cx="11977370" cy="1137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300" spc="-10" dirty="0">
                <a:latin typeface="Arial MT"/>
                <a:cs typeface="Arial MT"/>
              </a:rPr>
              <a:t>How </a:t>
            </a:r>
            <a:r>
              <a:rPr sz="7300" spc="-5" dirty="0">
                <a:latin typeface="Arial MT"/>
                <a:cs typeface="Arial MT"/>
              </a:rPr>
              <a:t>to</a:t>
            </a:r>
            <a:r>
              <a:rPr sz="7300" spc="10" dirty="0">
                <a:latin typeface="Arial MT"/>
                <a:cs typeface="Arial MT"/>
              </a:rPr>
              <a:t> </a:t>
            </a:r>
            <a:r>
              <a:rPr sz="7300" spc="-10" dirty="0">
                <a:latin typeface="Arial MT"/>
                <a:cs typeface="Arial MT"/>
              </a:rPr>
              <a:t>analyze </a:t>
            </a:r>
            <a:r>
              <a:rPr sz="7300" spc="-5" dirty="0">
                <a:latin typeface="Arial MT"/>
                <a:cs typeface="Arial MT"/>
              </a:rPr>
              <a:t>the</a:t>
            </a:r>
            <a:r>
              <a:rPr sz="7300" spc="15" dirty="0">
                <a:latin typeface="Arial MT"/>
                <a:cs typeface="Arial MT"/>
              </a:rPr>
              <a:t> </a:t>
            </a:r>
            <a:r>
              <a:rPr sz="7300" spc="-10" dirty="0">
                <a:latin typeface="Arial MT"/>
                <a:cs typeface="Arial MT"/>
              </a:rPr>
              <a:t>algorithm</a:t>
            </a:r>
            <a:endParaRPr sz="73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84878" y="2010282"/>
            <a:ext cx="5627370" cy="611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200" spc="-90" dirty="0">
                <a:latin typeface="Microsoft Sans Serif"/>
                <a:cs typeface="Microsoft Sans Serif"/>
              </a:rPr>
              <a:t>Space</a:t>
            </a:r>
            <a:r>
              <a:rPr sz="5200" spc="-60" dirty="0">
                <a:latin typeface="Microsoft Sans Serif"/>
                <a:cs typeface="Microsoft Sans Serif"/>
              </a:rPr>
              <a:t> </a:t>
            </a:r>
            <a:r>
              <a:rPr sz="5200" spc="135" dirty="0">
                <a:latin typeface="Microsoft Sans Serif"/>
                <a:cs typeface="Microsoft Sans Serif"/>
              </a:rPr>
              <a:t>Complexity</a:t>
            </a:r>
            <a:endParaRPr sz="5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5750">
              <a:latin typeface="Microsoft Sans Serif"/>
              <a:cs typeface="Microsoft Sans Serif"/>
            </a:endParaRPr>
          </a:p>
          <a:p>
            <a:pPr marL="476250">
              <a:lnSpc>
                <a:spcPct val="100000"/>
              </a:lnSpc>
            </a:pPr>
            <a:r>
              <a:rPr sz="4300" spc="50" dirty="0">
                <a:latin typeface="Microsoft Sans Serif"/>
                <a:cs typeface="Microsoft Sans Serif"/>
              </a:rPr>
              <a:t>Algorithm</a:t>
            </a:r>
            <a:r>
              <a:rPr sz="4300" spc="-35" dirty="0">
                <a:latin typeface="Microsoft Sans Serif"/>
                <a:cs typeface="Microsoft Sans Serif"/>
              </a:rPr>
              <a:t> </a:t>
            </a:r>
            <a:r>
              <a:rPr sz="4300" spc="-120" dirty="0">
                <a:latin typeface="Microsoft Sans Serif"/>
                <a:cs typeface="Microsoft Sans Serif"/>
              </a:rPr>
              <a:t>Swap</a:t>
            </a:r>
            <a:r>
              <a:rPr sz="4300" spc="-45" dirty="0">
                <a:latin typeface="Microsoft Sans Serif"/>
                <a:cs typeface="Microsoft Sans Serif"/>
              </a:rPr>
              <a:t> </a:t>
            </a:r>
            <a:r>
              <a:rPr sz="4300" spc="-220" dirty="0">
                <a:latin typeface="Microsoft Sans Serif"/>
                <a:cs typeface="Microsoft Sans Serif"/>
              </a:rPr>
              <a:t>(a,</a:t>
            </a:r>
            <a:r>
              <a:rPr sz="4300" spc="-45" dirty="0">
                <a:latin typeface="Microsoft Sans Serif"/>
                <a:cs typeface="Microsoft Sans Serif"/>
              </a:rPr>
              <a:t> </a:t>
            </a:r>
            <a:r>
              <a:rPr sz="4300" spc="-55" dirty="0">
                <a:latin typeface="Microsoft Sans Serif"/>
                <a:cs typeface="Microsoft Sans Serif"/>
              </a:rPr>
              <a:t>b)</a:t>
            </a:r>
            <a:endParaRPr sz="4300">
              <a:latin typeface="Microsoft Sans Serif"/>
              <a:cs typeface="Microsoft Sans Serif"/>
            </a:endParaRPr>
          </a:p>
          <a:p>
            <a:pPr marL="476250">
              <a:lnSpc>
                <a:spcPct val="100000"/>
              </a:lnSpc>
              <a:spcBef>
                <a:spcPts val="840"/>
              </a:spcBef>
            </a:pPr>
            <a:r>
              <a:rPr sz="4300" spc="80" dirty="0">
                <a:latin typeface="Microsoft Sans Serif"/>
                <a:cs typeface="Microsoft Sans Serif"/>
              </a:rPr>
              <a:t>{</a:t>
            </a:r>
            <a:endParaRPr sz="4300">
              <a:latin typeface="Microsoft Sans Serif"/>
              <a:cs typeface="Microsoft Sans Serif"/>
            </a:endParaRPr>
          </a:p>
          <a:p>
            <a:pPr marL="476250" marR="3089275">
              <a:lnSpc>
                <a:spcPts val="6000"/>
              </a:lnSpc>
              <a:spcBef>
                <a:spcPts val="340"/>
              </a:spcBef>
            </a:pPr>
            <a:r>
              <a:rPr sz="4300" spc="30" dirty="0">
                <a:latin typeface="Microsoft Sans Serif"/>
                <a:cs typeface="Microsoft Sans Serif"/>
              </a:rPr>
              <a:t>temp=a; </a:t>
            </a:r>
            <a:r>
              <a:rPr sz="4300" spc="-1130" dirty="0">
                <a:latin typeface="Microsoft Sans Serif"/>
                <a:cs typeface="Microsoft Sans Serif"/>
              </a:rPr>
              <a:t> </a:t>
            </a:r>
            <a:r>
              <a:rPr sz="4300" spc="-50" dirty="0">
                <a:latin typeface="Microsoft Sans Serif"/>
                <a:cs typeface="Microsoft Sans Serif"/>
              </a:rPr>
              <a:t>a=b; </a:t>
            </a:r>
            <a:r>
              <a:rPr sz="4300" spc="-45" dirty="0">
                <a:latin typeface="Microsoft Sans Serif"/>
                <a:cs typeface="Microsoft Sans Serif"/>
              </a:rPr>
              <a:t> </a:t>
            </a:r>
            <a:r>
              <a:rPr sz="4300" spc="65" dirty="0">
                <a:latin typeface="Microsoft Sans Serif"/>
                <a:cs typeface="Microsoft Sans Serif"/>
              </a:rPr>
              <a:t>b=temp;</a:t>
            </a:r>
            <a:endParaRPr sz="4300">
              <a:latin typeface="Microsoft Sans Serif"/>
              <a:cs typeface="Microsoft Sans Serif"/>
            </a:endParaRPr>
          </a:p>
          <a:p>
            <a:pPr marL="476250">
              <a:lnSpc>
                <a:spcPct val="100000"/>
              </a:lnSpc>
              <a:spcBef>
                <a:spcPts val="505"/>
              </a:spcBef>
            </a:pPr>
            <a:r>
              <a:rPr sz="4300" spc="80" dirty="0">
                <a:latin typeface="Microsoft Sans Serif"/>
                <a:cs typeface="Microsoft Sans Serif"/>
              </a:rPr>
              <a:t>}</a:t>
            </a:r>
            <a:endParaRPr sz="43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931652" y="3528059"/>
            <a:ext cx="236220" cy="5282565"/>
          </a:xfrm>
          <a:custGeom>
            <a:avLst/>
            <a:gdLst/>
            <a:ahLst/>
            <a:cxnLst/>
            <a:rect l="l" t="t" r="r" b="b"/>
            <a:pathLst>
              <a:path w="236220" h="5282565">
                <a:moveTo>
                  <a:pt x="94488" y="5050727"/>
                </a:moveTo>
                <a:lnTo>
                  <a:pt x="72116" y="5055238"/>
                </a:lnTo>
                <a:lnTo>
                  <a:pt x="34575" y="5080539"/>
                </a:lnTo>
                <a:lnTo>
                  <a:pt x="9274" y="5118080"/>
                </a:lnTo>
                <a:lnTo>
                  <a:pt x="0" y="5164074"/>
                </a:lnTo>
                <a:lnTo>
                  <a:pt x="9274" y="5210067"/>
                </a:lnTo>
                <a:lnTo>
                  <a:pt x="34575" y="5247608"/>
                </a:lnTo>
                <a:lnTo>
                  <a:pt x="72116" y="5272909"/>
                </a:lnTo>
                <a:lnTo>
                  <a:pt x="118109" y="5282184"/>
                </a:lnTo>
                <a:lnTo>
                  <a:pt x="164103" y="5272909"/>
                </a:lnTo>
                <a:lnTo>
                  <a:pt x="201644" y="5247608"/>
                </a:lnTo>
                <a:lnTo>
                  <a:pt x="226945" y="5210067"/>
                </a:lnTo>
                <a:lnTo>
                  <a:pt x="231456" y="5187696"/>
                </a:lnTo>
                <a:lnTo>
                  <a:pt x="118109" y="5187696"/>
                </a:lnTo>
                <a:lnTo>
                  <a:pt x="108900" y="5185844"/>
                </a:lnTo>
                <a:lnTo>
                  <a:pt x="101393" y="5180790"/>
                </a:lnTo>
                <a:lnTo>
                  <a:pt x="96339" y="5173283"/>
                </a:lnTo>
                <a:lnTo>
                  <a:pt x="94488" y="5164074"/>
                </a:lnTo>
                <a:lnTo>
                  <a:pt x="94488" y="5050727"/>
                </a:lnTo>
                <a:close/>
              </a:path>
              <a:path w="236220" h="5282565">
                <a:moveTo>
                  <a:pt x="118109" y="5045964"/>
                </a:moveTo>
                <a:lnTo>
                  <a:pt x="94488" y="5050727"/>
                </a:lnTo>
                <a:lnTo>
                  <a:pt x="94488" y="5164074"/>
                </a:lnTo>
                <a:lnTo>
                  <a:pt x="96339" y="5173283"/>
                </a:lnTo>
                <a:lnTo>
                  <a:pt x="101393" y="5180790"/>
                </a:lnTo>
                <a:lnTo>
                  <a:pt x="108900" y="5185844"/>
                </a:lnTo>
                <a:lnTo>
                  <a:pt x="118109" y="5187696"/>
                </a:lnTo>
                <a:lnTo>
                  <a:pt x="127319" y="5185844"/>
                </a:lnTo>
                <a:lnTo>
                  <a:pt x="134826" y="5180790"/>
                </a:lnTo>
                <a:lnTo>
                  <a:pt x="139880" y="5173283"/>
                </a:lnTo>
                <a:lnTo>
                  <a:pt x="141731" y="5164074"/>
                </a:lnTo>
                <a:lnTo>
                  <a:pt x="141731" y="5050727"/>
                </a:lnTo>
                <a:lnTo>
                  <a:pt x="118109" y="5045964"/>
                </a:lnTo>
                <a:close/>
              </a:path>
              <a:path w="236220" h="5282565">
                <a:moveTo>
                  <a:pt x="141732" y="5050727"/>
                </a:moveTo>
                <a:lnTo>
                  <a:pt x="141731" y="5164074"/>
                </a:lnTo>
                <a:lnTo>
                  <a:pt x="118109" y="5187696"/>
                </a:lnTo>
                <a:lnTo>
                  <a:pt x="231456" y="5187696"/>
                </a:lnTo>
                <a:lnTo>
                  <a:pt x="236220" y="5164074"/>
                </a:lnTo>
                <a:lnTo>
                  <a:pt x="226945" y="5118080"/>
                </a:lnTo>
                <a:lnTo>
                  <a:pt x="201644" y="5080539"/>
                </a:lnTo>
                <a:lnTo>
                  <a:pt x="164103" y="5055238"/>
                </a:lnTo>
                <a:lnTo>
                  <a:pt x="141732" y="5050727"/>
                </a:lnTo>
                <a:close/>
              </a:path>
              <a:path w="236220" h="5282565">
                <a:moveTo>
                  <a:pt x="94488" y="231456"/>
                </a:moveTo>
                <a:lnTo>
                  <a:pt x="94488" y="5050727"/>
                </a:lnTo>
                <a:lnTo>
                  <a:pt x="118109" y="5045964"/>
                </a:lnTo>
                <a:lnTo>
                  <a:pt x="141731" y="5045964"/>
                </a:lnTo>
                <a:lnTo>
                  <a:pt x="141731" y="236220"/>
                </a:lnTo>
                <a:lnTo>
                  <a:pt x="118109" y="236220"/>
                </a:lnTo>
                <a:lnTo>
                  <a:pt x="94488" y="231456"/>
                </a:lnTo>
                <a:close/>
              </a:path>
              <a:path w="236220" h="5282565">
                <a:moveTo>
                  <a:pt x="141731" y="5045964"/>
                </a:moveTo>
                <a:lnTo>
                  <a:pt x="118109" y="5045964"/>
                </a:lnTo>
                <a:lnTo>
                  <a:pt x="141732" y="5050727"/>
                </a:lnTo>
                <a:lnTo>
                  <a:pt x="141731" y="5045964"/>
                </a:lnTo>
                <a:close/>
              </a:path>
              <a:path w="236220" h="5282565">
                <a:moveTo>
                  <a:pt x="118109" y="94488"/>
                </a:moveTo>
                <a:lnTo>
                  <a:pt x="108900" y="96339"/>
                </a:lnTo>
                <a:lnTo>
                  <a:pt x="101393" y="101393"/>
                </a:lnTo>
                <a:lnTo>
                  <a:pt x="96339" y="108900"/>
                </a:lnTo>
                <a:lnTo>
                  <a:pt x="94488" y="118110"/>
                </a:lnTo>
                <a:lnTo>
                  <a:pt x="94488" y="231456"/>
                </a:lnTo>
                <a:lnTo>
                  <a:pt x="118109" y="236220"/>
                </a:lnTo>
                <a:lnTo>
                  <a:pt x="141731" y="231456"/>
                </a:lnTo>
                <a:lnTo>
                  <a:pt x="141731" y="118110"/>
                </a:lnTo>
                <a:lnTo>
                  <a:pt x="139880" y="108900"/>
                </a:lnTo>
                <a:lnTo>
                  <a:pt x="134826" y="101393"/>
                </a:lnTo>
                <a:lnTo>
                  <a:pt x="127319" y="96339"/>
                </a:lnTo>
                <a:lnTo>
                  <a:pt x="118109" y="94488"/>
                </a:lnTo>
                <a:close/>
              </a:path>
              <a:path w="236220" h="5282565">
                <a:moveTo>
                  <a:pt x="141731" y="231456"/>
                </a:moveTo>
                <a:lnTo>
                  <a:pt x="118109" y="236220"/>
                </a:lnTo>
                <a:lnTo>
                  <a:pt x="141731" y="236220"/>
                </a:lnTo>
                <a:lnTo>
                  <a:pt x="141731" y="231456"/>
                </a:lnTo>
                <a:close/>
              </a:path>
              <a:path w="236220" h="5282565">
                <a:moveTo>
                  <a:pt x="118109" y="0"/>
                </a:moveTo>
                <a:lnTo>
                  <a:pt x="72116" y="9274"/>
                </a:lnTo>
                <a:lnTo>
                  <a:pt x="34575" y="34575"/>
                </a:lnTo>
                <a:lnTo>
                  <a:pt x="9274" y="72116"/>
                </a:lnTo>
                <a:lnTo>
                  <a:pt x="0" y="118110"/>
                </a:lnTo>
                <a:lnTo>
                  <a:pt x="9274" y="164103"/>
                </a:lnTo>
                <a:lnTo>
                  <a:pt x="34575" y="201644"/>
                </a:lnTo>
                <a:lnTo>
                  <a:pt x="72116" y="226945"/>
                </a:lnTo>
                <a:lnTo>
                  <a:pt x="94488" y="231456"/>
                </a:lnTo>
                <a:lnTo>
                  <a:pt x="94488" y="118110"/>
                </a:lnTo>
                <a:lnTo>
                  <a:pt x="96339" y="108900"/>
                </a:lnTo>
                <a:lnTo>
                  <a:pt x="101393" y="101393"/>
                </a:lnTo>
                <a:lnTo>
                  <a:pt x="108900" y="96339"/>
                </a:lnTo>
                <a:lnTo>
                  <a:pt x="118109" y="94488"/>
                </a:lnTo>
                <a:lnTo>
                  <a:pt x="231456" y="94488"/>
                </a:lnTo>
                <a:lnTo>
                  <a:pt x="226945" y="72116"/>
                </a:lnTo>
                <a:lnTo>
                  <a:pt x="201644" y="34575"/>
                </a:lnTo>
                <a:lnTo>
                  <a:pt x="164103" y="9274"/>
                </a:lnTo>
                <a:lnTo>
                  <a:pt x="118109" y="0"/>
                </a:lnTo>
                <a:close/>
              </a:path>
              <a:path w="236220" h="5282565">
                <a:moveTo>
                  <a:pt x="231456" y="94488"/>
                </a:moveTo>
                <a:lnTo>
                  <a:pt x="118109" y="94488"/>
                </a:lnTo>
                <a:lnTo>
                  <a:pt x="127319" y="96339"/>
                </a:lnTo>
                <a:lnTo>
                  <a:pt x="134826" y="101393"/>
                </a:lnTo>
                <a:lnTo>
                  <a:pt x="139880" y="108900"/>
                </a:lnTo>
                <a:lnTo>
                  <a:pt x="141731" y="118110"/>
                </a:lnTo>
                <a:lnTo>
                  <a:pt x="141731" y="231456"/>
                </a:lnTo>
                <a:lnTo>
                  <a:pt x="164103" y="226945"/>
                </a:lnTo>
                <a:lnTo>
                  <a:pt x="201644" y="201644"/>
                </a:lnTo>
                <a:lnTo>
                  <a:pt x="226945" y="164103"/>
                </a:lnTo>
                <a:lnTo>
                  <a:pt x="236220" y="118110"/>
                </a:lnTo>
                <a:lnTo>
                  <a:pt x="231456" y="944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896090" y="3640963"/>
            <a:ext cx="4490720" cy="907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750" spc="-20" dirty="0">
                <a:latin typeface="Microsoft Sans Serif"/>
                <a:cs typeface="Microsoft Sans Serif"/>
              </a:rPr>
              <a:t>Total</a:t>
            </a:r>
            <a:r>
              <a:rPr sz="5750" spc="-100" dirty="0">
                <a:latin typeface="Microsoft Sans Serif"/>
                <a:cs typeface="Microsoft Sans Serif"/>
              </a:rPr>
              <a:t> </a:t>
            </a:r>
            <a:r>
              <a:rPr sz="5750" spc="-35" dirty="0">
                <a:latin typeface="Microsoft Sans Serif"/>
                <a:cs typeface="Microsoft Sans Serif"/>
              </a:rPr>
              <a:t>Variable</a:t>
            </a:r>
            <a:endParaRPr sz="575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896090" y="4522190"/>
            <a:ext cx="1760855" cy="31121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302385">
              <a:lnSpc>
                <a:spcPct val="117400"/>
              </a:lnSpc>
              <a:spcBef>
                <a:spcPts val="95"/>
              </a:spcBef>
            </a:pPr>
            <a:r>
              <a:rPr sz="5750" spc="-135" dirty="0">
                <a:latin typeface="Microsoft Sans Serif"/>
                <a:cs typeface="Microsoft Sans Serif"/>
              </a:rPr>
              <a:t>a </a:t>
            </a:r>
            <a:r>
              <a:rPr sz="5750" spc="-1515" dirty="0">
                <a:latin typeface="Microsoft Sans Serif"/>
                <a:cs typeface="Microsoft Sans Serif"/>
              </a:rPr>
              <a:t> </a:t>
            </a:r>
            <a:r>
              <a:rPr sz="5750" spc="240" dirty="0">
                <a:latin typeface="Microsoft Sans Serif"/>
                <a:cs typeface="Microsoft Sans Serif"/>
              </a:rPr>
              <a:t>b</a:t>
            </a:r>
            <a:endParaRPr sz="57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5750" spc="215" dirty="0">
                <a:latin typeface="Microsoft Sans Serif"/>
                <a:cs typeface="Microsoft Sans Serif"/>
              </a:rPr>
              <a:t>temp</a:t>
            </a:r>
            <a:endParaRPr sz="575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681204" y="5297074"/>
            <a:ext cx="2518410" cy="212725"/>
          </a:xfrm>
          <a:custGeom>
            <a:avLst/>
            <a:gdLst/>
            <a:ahLst/>
            <a:cxnLst/>
            <a:rect l="l" t="t" r="r" b="b"/>
            <a:pathLst>
              <a:path w="2518409" h="212725">
                <a:moveTo>
                  <a:pt x="2446655" y="106267"/>
                </a:moveTo>
                <a:lnTo>
                  <a:pt x="2372486" y="171164"/>
                </a:lnTo>
                <a:lnTo>
                  <a:pt x="2366754" y="178631"/>
                </a:lnTo>
                <a:lnTo>
                  <a:pt x="2364438" y="187372"/>
                </a:lnTo>
                <a:lnTo>
                  <a:pt x="2365575" y="196328"/>
                </a:lnTo>
                <a:lnTo>
                  <a:pt x="2370201" y="204438"/>
                </a:lnTo>
                <a:lnTo>
                  <a:pt x="2377670" y="210188"/>
                </a:lnTo>
                <a:lnTo>
                  <a:pt x="2386425" y="212534"/>
                </a:lnTo>
                <a:lnTo>
                  <a:pt x="2395418" y="211403"/>
                </a:lnTo>
                <a:lnTo>
                  <a:pt x="2403602" y="206724"/>
                </a:lnTo>
                <a:lnTo>
                  <a:pt x="2491413" y="129889"/>
                </a:lnTo>
                <a:lnTo>
                  <a:pt x="2482469" y="129889"/>
                </a:lnTo>
                <a:lnTo>
                  <a:pt x="2491678" y="128037"/>
                </a:lnTo>
                <a:lnTo>
                  <a:pt x="2497605" y="124047"/>
                </a:lnTo>
                <a:lnTo>
                  <a:pt x="2466975" y="124047"/>
                </a:lnTo>
                <a:lnTo>
                  <a:pt x="2446655" y="106267"/>
                </a:lnTo>
                <a:close/>
              </a:path>
              <a:path w="2518409" h="212725">
                <a:moveTo>
                  <a:pt x="2419658" y="82645"/>
                </a:moveTo>
                <a:lnTo>
                  <a:pt x="23622" y="82645"/>
                </a:lnTo>
                <a:lnTo>
                  <a:pt x="14412" y="84496"/>
                </a:lnTo>
                <a:lnTo>
                  <a:pt x="6905" y="89550"/>
                </a:lnTo>
                <a:lnTo>
                  <a:pt x="1851" y="97057"/>
                </a:lnTo>
                <a:lnTo>
                  <a:pt x="0" y="106267"/>
                </a:lnTo>
                <a:lnTo>
                  <a:pt x="1851" y="115476"/>
                </a:lnTo>
                <a:lnTo>
                  <a:pt x="6905" y="122983"/>
                </a:lnTo>
                <a:lnTo>
                  <a:pt x="14412" y="128037"/>
                </a:lnTo>
                <a:lnTo>
                  <a:pt x="23622" y="129889"/>
                </a:lnTo>
                <a:lnTo>
                  <a:pt x="2419658" y="129889"/>
                </a:lnTo>
                <a:lnTo>
                  <a:pt x="2446655" y="106267"/>
                </a:lnTo>
                <a:lnTo>
                  <a:pt x="2419658" y="82645"/>
                </a:lnTo>
                <a:close/>
              </a:path>
              <a:path w="2518409" h="212725">
                <a:moveTo>
                  <a:pt x="2491413" y="82645"/>
                </a:moveTo>
                <a:lnTo>
                  <a:pt x="2482469" y="82645"/>
                </a:lnTo>
                <a:lnTo>
                  <a:pt x="2491678" y="84496"/>
                </a:lnTo>
                <a:lnTo>
                  <a:pt x="2499185" y="89550"/>
                </a:lnTo>
                <a:lnTo>
                  <a:pt x="2504239" y="97057"/>
                </a:lnTo>
                <a:lnTo>
                  <a:pt x="2506090" y="106267"/>
                </a:lnTo>
                <a:lnTo>
                  <a:pt x="2504239" y="115476"/>
                </a:lnTo>
                <a:lnTo>
                  <a:pt x="2499185" y="122983"/>
                </a:lnTo>
                <a:lnTo>
                  <a:pt x="2491678" y="128037"/>
                </a:lnTo>
                <a:lnTo>
                  <a:pt x="2482469" y="129889"/>
                </a:lnTo>
                <a:lnTo>
                  <a:pt x="2491413" y="129889"/>
                </a:lnTo>
                <a:lnTo>
                  <a:pt x="2518409" y="106267"/>
                </a:lnTo>
                <a:lnTo>
                  <a:pt x="2491413" y="82645"/>
                </a:lnTo>
                <a:close/>
              </a:path>
              <a:path w="2518409" h="212725">
                <a:moveTo>
                  <a:pt x="2466975" y="88487"/>
                </a:moveTo>
                <a:lnTo>
                  <a:pt x="2446655" y="106267"/>
                </a:lnTo>
                <a:lnTo>
                  <a:pt x="2466975" y="124047"/>
                </a:lnTo>
                <a:lnTo>
                  <a:pt x="2466975" y="88487"/>
                </a:lnTo>
                <a:close/>
              </a:path>
              <a:path w="2518409" h="212725">
                <a:moveTo>
                  <a:pt x="2497605" y="88487"/>
                </a:moveTo>
                <a:lnTo>
                  <a:pt x="2466975" y="88487"/>
                </a:lnTo>
                <a:lnTo>
                  <a:pt x="2466975" y="124047"/>
                </a:lnTo>
                <a:lnTo>
                  <a:pt x="2497605" y="124047"/>
                </a:lnTo>
                <a:lnTo>
                  <a:pt x="2499185" y="122983"/>
                </a:lnTo>
                <a:lnTo>
                  <a:pt x="2504239" y="115476"/>
                </a:lnTo>
                <a:lnTo>
                  <a:pt x="2506090" y="106267"/>
                </a:lnTo>
                <a:lnTo>
                  <a:pt x="2504239" y="97057"/>
                </a:lnTo>
                <a:lnTo>
                  <a:pt x="2499185" y="89550"/>
                </a:lnTo>
                <a:lnTo>
                  <a:pt x="2497605" y="88487"/>
                </a:lnTo>
                <a:close/>
              </a:path>
              <a:path w="2518409" h="212725">
                <a:moveTo>
                  <a:pt x="2386425" y="0"/>
                </a:moveTo>
                <a:lnTo>
                  <a:pt x="2377670" y="2345"/>
                </a:lnTo>
                <a:lnTo>
                  <a:pt x="2370201" y="8096"/>
                </a:lnTo>
                <a:lnTo>
                  <a:pt x="2365575" y="16206"/>
                </a:lnTo>
                <a:lnTo>
                  <a:pt x="2364438" y="25161"/>
                </a:lnTo>
                <a:lnTo>
                  <a:pt x="2366754" y="33903"/>
                </a:lnTo>
                <a:lnTo>
                  <a:pt x="2372486" y="41370"/>
                </a:lnTo>
                <a:lnTo>
                  <a:pt x="2446655" y="106267"/>
                </a:lnTo>
                <a:lnTo>
                  <a:pt x="2466975" y="88487"/>
                </a:lnTo>
                <a:lnTo>
                  <a:pt x="2497605" y="88487"/>
                </a:lnTo>
                <a:lnTo>
                  <a:pt x="2491678" y="84496"/>
                </a:lnTo>
                <a:lnTo>
                  <a:pt x="2482469" y="82645"/>
                </a:lnTo>
                <a:lnTo>
                  <a:pt x="2491413" y="82645"/>
                </a:lnTo>
                <a:lnTo>
                  <a:pt x="2403602" y="5810"/>
                </a:lnTo>
                <a:lnTo>
                  <a:pt x="2395418" y="1131"/>
                </a:lnTo>
                <a:lnTo>
                  <a:pt x="23864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681204" y="6116986"/>
            <a:ext cx="2559685" cy="212725"/>
          </a:xfrm>
          <a:custGeom>
            <a:avLst/>
            <a:gdLst/>
            <a:ahLst/>
            <a:cxnLst/>
            <a:rect l="l" t="t" r="r" b="b"/>
            <a:pathLst>
              <a:path w="2559684" h="212725">
                <a:moveTo>
                  <a:pt x="2487803" y="106267"/>
                </a:moveTo>
                <a:lnTo>
                  <a:pt x="2413634" y="171164"/>
                </a:lnTo>
                <a:lnTo>
                  <a:pt x="2407902" y="178631"/>
                </a:lnTo>
                <a:lnTo>
                  <a:pt x="2405586" y="187372"/>
                </a:lnTo>
                <a:lnTo>
                  <a:pt x="2406723" y="196328"/>
                </a:lnTo>
                <a:lnTo>
                  <a:pt x="2411349" y="204438"/>
                </a:lnTo>
                <a:lnTo>
                  <a:pt x="2418818" y="210188"/>
                </a:lnTo>
                <a:lnTo>
                  <a:pt x="2427573" y="212534"/>
                </a:lnTo>
                <a:lnTo>
                  <a:pt x="2436566" y="211403"/>
                </a:lnTo>
                <a:lnTo>
                  <a:pt x="2444750" y="206724"/>
                </a:lnTo>
                <a:lnTo>
                  <a:pt x="2532561" y="129889"/>
                </a:lnTo>
                <a:lnTo>
                  <a:pt x="2523617" y="129889"/>
                </a:lnTo>
                <a:lnTo>
                  <a:pt x="2532826" y="128037"/>
                </a:lnTo>
                <a:lnTo>
                  <a:pt x="2538753" y="124047"/>
                </a:lnTo>
                <a:lnTo>
                  <a:pt x="2508123" y="124047"/>
                </a:lnTo>
                <a:lnTo>
                  <a:pt x="2487803" y="106267"/>
                </a:lnTo>
                <a:close/>
              </a:path>
              <a:path w="2559684" h="212725">
                <a:moveTo>
                  <a:pt x="2460806" y="82645"/>
                </a:moveTo>
                <a:lnTo>
                  <a:pt x="23622" y="82645"/>
                </a:lnTo>
                <a:lnTo>
                  <a:pt x="14412" y="84496"/>
                </a:lnTo>
                <a:lnTo>
                  <a:pt x="6905" y="89550"/>
                </a:lnTo>
                <a:lnTo>
                  <a:pt x="1851" y="97057"/>
                </a:lnTo>
                <a:lnTo>
                  <a:pt x="0" y="106267"/>
                </a:lnTo>
                <a:lnTo>
                  <a:pt x="1851" y="115476"/>
                </a:lnTo>
                <a:lnTo>
                  <a:pt x="6905" y="122983"/>
                </a:lnTo>
                <a:lnTo>
                  <a:pt x="14412" y="128037"/>
                </a:lnTo>
                <a:lnTo>
                  <a:pt x="23622" y="129889"/>
                </a:lnTo>
                <a:lnTo>
                  <a:pt x="2460806" y="129889"/>
                </a:lnTo>
                <a:lnTo>
                  <a:pt x="2487803" y="106267"/>
                </a:lnTo>
                <a:lnTo>
                  <a:pt x="2460806" y="82645"/>
                </a:lnTo>
                <a:close/>
              </a:path>
              <a:path w="2559684" h="212725">
                <a:moveTo>
                  <a:pt x="2532561" y="82645"/>
                </a:moveTo>
                <a:lnTo>
                  <a:pt x="2523617" y="82645"/>
                </a:lnTo>
                <a:lnTo>
                  <a:pt x="2532826" y="84496"/>
                </a:lnTo>
                <a:lnTo>
                  <a:pt x="2540333" y="89550"/>
                </a:lnTo>
                <a:lnTo>
                  <a:pt x="2545387" y="97057"/>
                </a:lnTo>
                <a:lnTo>
                  <a:pt x="2547238" y="106267"/>
                </a:lnTo>
                <a:lnTo>
                  <a:pt x="2545387" y="115476"/>
                </a:lnTo>
                <a:lnTo>
                  <a:pt x="2540333" y="122983"/>
                </a:lnTo>
                <a:lnTo>
                  <a:pt x="2532826" y="128037"/>
                </a:lnTo>
                <a:lnTo>
                  <a:pt x="2523617" y="129889"/>
                </a:lnTo>
                <a:lnTo>
                  <a:pt x="2532561" y="129889"/>
                </a:lnTo>
                <a:lnTo>
                  <a:pt x="2559557" y="106267"/>
                </a:lnTo>
                <a:lnTo>
                  <a:pt x="2532561" y="82645"/>
                </a:lnTo>
                <a:close/>
              </a:path>
              <a:path w="2559684" h="212725">
                <a:moveTo>
                  <a:pt x="2508123" y="88487"/>
                </a:moveTo>
                <a:lnTo>
                  <a:pt x="2487803" y="106267"/>
                </a:lnTo>
                <a:lnTo>
                  <a:pt x="2508123" y="124047"/>
                </a:lnTo>
                <a:lnTo>
                  <a:pt x="2508123" y="88487"/>
                </a:lnTo>
                <a:close/>
              </a:path>
              <a:path w="2559684" h="212725">
                <a:moveTo>
                  <a:pt x="2538753" y="88487"/>
                </a:moveTo>
                <a:lnTo>
                  <a:pt x="2508123" y="88487"/>
                </a:lnTo>
                <a:lnTo>
                  <a:pt x="2508123" y="124047"/>
                </a:lnTo>
                <a:lnTo>
                  <a:pt x="2538753" y="124047"/>
                </a:lnTo>
                <a:lnTo>
                  <a:pt x="2540333" y="122983"/>
                </a:lnTo>
                <a:lnTo>
                  <a:pt x="2545387" y="115476"/>
                </a:lnTo>
                <a:lnTo>
                  <a:pt x="2547238" y="106267"/>
                </a:lnTo>
                <a:lnTo>
                  <a:pt x="2545387" y="97057"/>
                </a:lnTo>
                <a:lnTo>
                  <a:pt x="2540333" y="89550"/>
                </a:lnTo>
                <a:lnTo>
                  <a:pt x="2538753" y="88487"/>
                </a:lnTo>
                <a:close/>
              </a:path>
              <a:path w="2559684" h="212725">
                <a:moveTo>
                  <a:pt x="2427573" y="0"/>
                </a:moveTo>
                <a:lnTo>
                  <a:pt x="2418818" y="2345"/>
                </a:lnTo>
                <a:lnTo>
                  <a:pt x="2411349" y="8096"/>
                </a:lnTo>
                <a:lnTo>
                  <a:pt x="2406723" y="16206"/>
                </a:lnTo>
                <a:lnTo>
                  <a:pt x="2405586" y="25161"/>
                </a:lnTo>
                <a:lnTo>
                  <a:pt x="2407902" y="33903"/>
                </a:lnTo>
                <a:lnTo>
                  <a:pt x="2413634" y="41370"/>
                </a:lnTo>
                <a:lnTo>
                  <a:pt x="2487803" y="106267"/>
                </a:lnTo>
                <a:lnTo>
                  <a:pt x="2508123" y="88487"/>
                </a:lnTo>
                <a:lnTo>
                  <a:pt x="2538753" y="88487"/>
                </a:lnTo>
                <a:lnTo>
                  <a:pt x="2532826" y="84496"/>
                </a:lnTo>
                <a:lnTo>
                  <a:pt x="2523617" y="82645"/>
                </a:lnTo>
                <a:lnTo>
                  <a:pt x="2532561" y="82645"/>
                </a:lnTo>
                <a:lnTo>
                  <a:pt x="2444750" y="5810"/>
                </a:lnTo>
                <a:lnTo>
                  <a:pt x="2436566" y="1131"/>
                </a:lnTo>
                <a:lnTo>
                  <a:pt x="24275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927836" y="7109111"/>
            <a:ext cx="1313180" cy="212725"/>
          </a:xfrm>
          <a:custGeom>
            <a:avLst/>
            <a:gdLst/>
            <a:ahLst/>
            <a:cxnLst/>
            <a:rect l="l" t="t" r="r" b="b"/>
            <a:pathLst>
              <a:path w="1313180" h="212725">
                <a:moveTo>
                  <a:pt x="1241171" y="106267"/>
                </a:moveTo>
                <a:lnTo>
                  <a:pt x="1167002" y="171164"/>
                </a:lnTo>
                <a:lnTo>
                  <a:pt x="1161270" y="178631"/>
                </a:lnTo>
                <a:lnTo>
                  <a:pt x="1158954" y="187372"/>
                </a:lnTo>
                <a:lnTo>
                  <a:pt x="1160091" y="196328"/>
                </a:lnTo>
                <a:lnTo>
                  <a:pt x="1164717" y="204438"/>
                </a:lnTo>
                <a:lnTo>
                  <a:pt x="1172186" y="210188"/>
                </a:lnTo>
                <a:lnTo>
                  <a:pt x="1180941" y="212534"/>
                </a:lnTo>
                <a:lnTo>
                  <a:pt x="1189934" y="211403"/>
                </a:lnTo>
                <a:lnTo>
                  <a:pt x="1198117" y="206724"/>
                </a:lnTo>
                <a:lnTo>
                  <a:pt x="1285929" y="129889"/>
                </a:lnTo>
                <a:lnTo>
                  <a:pt x="1276984" y="129889"/>
                </a:lnTo>
                <a:lnTo>
                  <a:pt x="1286194" y="128037"/>
                </a:lnTo>
                <a:lnTo>
                  <a:pt x="1292121" y="124047"/>
                </a:lnTo>
                <a:lnTo>
                  <a:pt x="1261490" y="124047"/>
                </a:lnTo>
                <a:lnTo>
                  <a:pt x="1241171" y="106267"/>
                </a:lnTo>
                <a:close/>
              </a:path>
              <a:path w="1313180" h="212725">
                <a:moveTo>
                  <a:pt x="1214174" y="82645"/>
                </a:moveTo>
                <a:lnTo>
                  <a:pt x="23621" y="82645"/>
                </a:lnTo>
                <a:lnTo>
                  <a:pt x="14412" y="84496"/>
                </a:lnTo>
                <a:lnTo>
                  <a:pt x="6905" y="89550"/>
                </a:lnTo>
                <a:lnTo>
                  <a:pt x="1851" y="97057"/>
                </a:lnTo>
                <a:lnTo>
                  <a:pt x="0" y="106267"/>
                </a:lnTo>
                <a:lnTo>
                  <a:pt x="1851" y="115476"/>
                </a:lnTo>
                <a:lnTo>
                  <a:pt x="6905" y="122983"/>
                </a:lnTo>
                <a:lnTo>
                  <a:pt x="14412" y="128037"/>
                </a:lnTo>
                <a:lnTo>
                  <a:pt x="23621" y="129889"/>
                </a:lnTo>
                <a:lnTo>
                  <a:pt x="1214174" y="129889"/>
                </a:lnTo>
                <a:lnTo>
                  <a:pt x="1241171" y="106267"/>
                </a:lnTo>
                <a:lnTo>
                  <a:pt x="1214174" y="82645"/>
                </a:lnTo>
                <a:close/>
              </a:path>
              <a:path w="1313180" h="212725">
                <a:moveTo>
                  <a:pt x="1285929" y="82645"/>
                </a:moveTo>
                <a:lnTo>
                  <a:pt x="1276984" y="82645"/>
                </a:lnTo>
                <a:lnTo>
                  <a:pt x="1286194" y="84496"/>
                </a:lnTo>
                <a:lnTo>
                  <a:pt x="1293701" y="89550"/>
                </a:lnTo>
                <a:lnTo>
                  <a:pt x="1298755" y="97057"/>
                </a:lnTo>
                <a:lnTo>
                  <a:pt x="1300606" y="106267"/>
                </a:lnTo>
                <a:lnTo>
                  <a:pt x="1298755" y="115476"/>
                </a:lnTo>
                <a:lnTo>
                  <a:pt x="1293701" y="122983"/>
                </a:lnTo>
                <a:lnTo>
                  <a:pt x="1286194" y="128037"/>
                </a:lnTo>
                <a:lnTo>
                  <a:pt x="1276984" y="129889"/>
                </a:lnTo>
                <a:lnTo>
                  <a:pt x="1285929" y="129889"/>
                </a:lnTo>
                <a:lnTo>
                  <a:pt x="1312925" y="106267"/>
                </a:lnTo>
                <a:lnTo>
                  <a:pt x="1285929" y="82645"/>
                </a:lnTo>
                <a:close/>
              </a:path>
              <a:path w="1313180" h="212725">
                <a:moveTo>
                  <a:pt x="1261490" y="88487"/>
                </a:moveTo>
                <a:lnTo>
                  <a:pt x="1241171" y="106267"/>
                </a:lnTo>
                <a:lnTo>
                  <a:pt x="1261490" y="124047"/>
                </a:lnTo>
                <a:lnTo>
                  <a:pt x="1261490" y="88487"/>
                </a:lnTo>
                <a:close/>
              </a:path>
              <a:path w="1313180" h="212725">
                <a:moveTo>
                  <a:pt x="1292121" y="88487"/>
                </a:moveTo>
                <a:lnTo>
                  <a:pt x="1261490" y="88487"/>
                </a:lnTo>
                <a:lnTo>
                  <a:pt x="1261490" y="124047"/>
                </a:lnTo>
                <a:lnTo>
                  <a:pt x="1292121" y="124047"/>
                </a:lnTo>
                <a:lnTo>
                  <a:pt x="1293701" y="122983"/>
                </a:lnTo>
                <a:lnTo>
                  <a:pt x="1298755" y="115476"/>
                </a:lnTo>
                <a:lnTo>
                  <a:pt x="1300606" y="106267"/>
                </a:lnTo>
                <a:lnTo>
                  <a:pt x="1298755" y="97057"/>
                </a:lnTo>
                <a:lnTo>
                  <a:pt x="1293701" y="89550"/>
                </a:lnTo>
                <a:lnTo>
                  <a:pt x="1292121" y="88487"/>
                </a:lnTo>
                <a:close/>
              </a:path>
              <a:path w="1313180" h="212725">
                <a:moveTo>
                  <a:pt x="1180941" y="0"/>
                </a:moveTo>
                <a:lnTo>
                  <a:pt x="1172186" y="2345"/>
                </a:lnTo>
                <a:lnTo>
                  <a:pt x="1164717" y="8096"/>
                </a:lnTo>
                <a:lnTo>
                  <a:pt x="1160091" y="16206"/>
                </a:lnTo>
                <a:lnTo>
                  <a:pt x="1158954" y="25161"/>
                </a:lnTo>
                <a:lnTo>
                  <a:pt x="1161270" y="33903"/>
                </a:lnTo>
                <a:lnTo>
                  <a:pt x="1167002" y="41370"/>
                </a:lnTo>
                <a:lnTo>
                  <a:pt x="1241171" y="106267"/>
                </a:lnTo>
                <a:lnTo>
                  <a:pt x="1261490" y="88487"/>
                </a:lnTo>
                <a:lnTo>
                  <a:pt x="1292121" y="88487"/>
                </a:lnTo>
                <a:lnTo>
                  <a:pt x="1286194" y="84496"/>
                </a:lnTo>
                <a:lnTo>
                  <a:pt x="1276984" y="82645"/>
                </a:lnTo>
                <a:lnTo>
                  <a:pt x="1285929" y="82645"/>
                </a:lnTo>
                <a:lnTo>
                  <a:pt x="1198117" y="5810"/>
                </a:lnTo>
                <a:lnTo>
                  <a:pt x="1189934" y="1131"/>
                </a:lnTo>
                <a:lnTo>
                  <a:pt x="11809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6145002" y="4803419"/>
            <a:ext cx="1484630" cy="2644140"/>
          </a:xfrm>
          <a:prstGeom prst="rect">
            <a:avLst/>
          </a:prstGeom>
        </p:spPr>
        <p:txBody>
          <a:bodyPr vert="horz" wrap="square" lIns="0" tIns="299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60"/>
              </a:spcBef>
            </a:pPr>
            <a:r>
              <a:rPr sz="3400" spc="45" dirty="0">
                <a:latin typeface="Microsoft Sans Serif"/>
                <a:cs typeface="Microsoft Sans Serif"/>
              </a:rPr>
              <a:t>1</a:t>
            </a:r>
            <a:r>
              <a:rPr sz="3400" spc="-60" dirty="0">
                <a:latin typeface="Microsoft Sans Serif"/>
                <a:cs typeface="Microsoft Sans Serif"/>
              </a:rPr>
              <a:t> </a:t>
            </a:r>
            <a:r>
              <a:rPr sz="3400" spc="95" dirty="0">
                <a:latin typeface="Microsoft Sans Serif"/>
                <a:cs typeface="Microsoft Sans Serif"/>
              </a:rPr>
              <a:t>word</a:t>
            </a:r>
            <a:endParaRPr sz="3400">
              <a:latin typeface="Microsoft Sans Serif"/>
              <a:cs typeface="Microsoft Sans Serif"/>
            </a:endParaRPr>
          </a:p>
          <a:p>
            <a:pPr marL="100330">
              <a:lnSpc>
                <a:spcPct val="100000"/>
              </a:lnSpc>
              <a:spcBef>
                <a:spcPts val="2305"/>
              </a:spcBef>
            </a:pPr>
            <a:r>
              <a:rPr sz="3450" spc="50" dirty="0">
                <a:latin typeface="Microsoft Sans Serif"/>
                <a:cs typeface="Microsoft Sans Serif"/>
              </a:rPr>
              <a:t>1</a:t>
            </a:r>
            <a:r>
              <a:rPr sz="3450" spc="-110" dirty="0">
                <a:latin typeface="Microsoft Sans Serif"/>
                <a:cs typeface="Microsoft Sans Serif"/>
              </a:rPr>
              <a:t> </a:t>
            </a:r>
            <a:r>
              <a:rPr sz="3450" spc="105" dirty="0">
                <a:latin typeface="Microsoft Sans Serif"/>
                <a:cs typeface="Microsoft Sans Serif"/>
              </a:rPr>
              <a:t>word</a:t>
            </a:r>
            <a:endParaRPr sz="3450">
              <a:latin typeface="Microsoft Sans Serif"/>
              <a:cs typeface="Microsoft Sans Serif"/>
            </a:endParaRPr>
          </a:p>
          <a:p>
            <a:pPr marL="123825">
              <a:lnSpc>
                <a:spcPct val="100000"/>
              </a:lnSpc>
              <a:spcBef>
                <a:spcPts val="3750"/>
              </a:spcBef>
            </a:pPr>
            <a:r>
              <a:rPr sz="3400" spc="45" dirty="0">
                <a:latin typeface="Microsoft Sans Serif"/>
                <a:cs typeface="Microsoft Sans Serif"/>
              </a:rPr>
              <a:t>1</a:t>
            </a:r>
            <a:r>
              <a:rPr sz="3400" spc="-100" dirty="0">
                <a:latin typeface="Microsoft Sans Serif"/>
                <a:cs typeface="Microsoft Sans Serif"/>
              </a:rPr>
              <a:t> </a:t>
            </a:r>
            <a:r>
              <a:rPr sz="3400" spc="95" dirty="0">
                <a:latin typeface="Microsoft Sans Serif"/>
                <a:cs typeface="Microsoft Sans Serif"/>
              </a:rPr>
              <a:t>word</a:t>
            </a:r>
            <a:endParaRPr sz="34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971526" y="8164830"/>
            <a:ext cx="4512945" cy="0"/>
          </a:xfrm>
          <a:custGeom>
            <a:avLst/>
            <a:gdLst/>
            <a:ahLst/>
            <a:cxnLst/>
            <a:rect l="l" t="t" r="r" b="b"/>
            <a:pathLst>
              <a:path w="4512944">
                <a:moveTo>
                  <a:pt x="0" y="0"/>
                </a:moveTo>
                <a:lnTo>
                  <a:pt x="4512564" y="0"/>
                </a:lnTo>
              </a:path>
            </a:pathLst>
          </a:custGeom>
          <a:ln w="47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0040873" y="8190483"/>
            <a:ext cx="7818755" cy="1616075"/>
          </a:xfrm>
          <a:prstGeom prst="rect">
            <a:avLst/>
          </a:prstGeom>
        </p:spPr>
        <p:txBody>
          <a:bodyPr vert="horz" wrap="square" lIns="0" tIns="289560" rIns="0" bIns="0" rtlCol="0">
            <a:spAutoFit/>
          </a:bodyPr>
          <a:lstStyle/>
          <a:p>
            <a:pPr marL="3477895">
              <a:lnSpc>
                <a:spcPct val="100000"/>
              </a:lnSpc>
              <a:spcBef>
                <a:spcPts val="2280"/>
              </a:spcBef>
            </a:pPr>
            <a:r>
              <a:rPr sz="3400" spc="-30" dirty="0">
                <a:latin typeface="Microsoft Sans Serif"/>
                <a:cs typeface="Microsoft Sans Serif"/>
              </a:rPr>
              <a:t>Total=</a:t>
            </a:r>
            <a:r>
              <a:rPr sz="3400" spc="-40" dirty="0">
                <a:latin typeface="Microsoft Sans Serif"/>
                <a:cs typeface="Microsoft Sans Serif"/>
              </a:rPr>
              <a:t> </a:t>
            </a:r>
            <a:r>
              <a:rPr sz="3400" spc="45" dirty="0">
                <a:latin typeface="Microsoft Sans Serif"/>
                <a:cs typeface="Microsoft Sans Serif"/>
              </a:rPr>
              <a:t>3</a:t>
            </a:r>
            <a:r>
              <a:rPr sz="3400" spc="-40" dirty="0">
                <a:latin typeface="Microsoft Sans Serif"/>
                <a:cs typeface="Microsoft Sans Serif"/>
              </a:rPr>
              <a:t> </a:t>
            </a:r>
            <a:r>
              <a:rPr sz="3400" spc="60" dirty="0">
                <a:latin typeface="Microsoft Sans Serif"/>
                <a:cs typeface="Microsoft Sans Serif"/>
              </a:rPr>
              <a:t>words</a:t>
            </a:r>
            <a:endParaRPr sz="3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180"/>
              </a:spcBef>
            </a:pPr>
            <a:r>
              <a:rPr sz="3400" spc="-105" dirty="0">
                <a:latin typeface="Microsoft Sans Serif"/>
                <a:cs typeface="Microsoft Sans Serif"/>
              </a:rPr>
              <a:t>Space</a:t>
            </a:r>
            <a:r>
              <a:rPr sz="3400" spc="-20" dirty="0">
                <a:latin typeface="Microsoft Sans Serif"/>
                <a:cs typeface="Microsoft Sans Serif"/>
              </a:rPr>
              <a:t> </a:t>
            </a:r>
            <a:r>
              <a:rPr sz="3400" spc="-5" dirty="0">
                <a:latin typeface="Microsoft Sans Serif"/>
                <a:cs typeface="Microsoft Sans Serif"/>
              </a:rPr>
              <a:t>Complexity=</a:t>
            </a:r>
            <a:r>
              <a:rPr sz="3400" spc="-35" dirty="0">
                <a:latin typeface="Microsoft Sans Serif"/>
                <a:cs typeface="Microsoft Sans Serif"/>
              </a:rPr>
              <a:t> </a:t>
            </a:r>
            <a:r>
              <a:rPr sz="3400" spc="-95" dirty="0">
                <a:latin typeface="Microsoft Sans Serif"/>
                <a:cs typeface="Microsoft Sans Serif"/>
              </a:rPr>
              <a:t>s(n)=</a:t>
            </a:r>
            <a:r>
              <a:rPr sz="3400" spc="-20" dirty="0">
                <a:latin typeface="Microsoft Sans Serif"/>
                <a:cs typeface="Microsoft Sans Serif"/>
              </a:rPr>
              <a:t> </a:t>
            </a:r>
            <a:r>
              <a:rPr sz="3400" spc="45" dirty="0">
                <a:latin typeface="Microsoft Sans Serif"/>
                <a:cs typeface="Microsoft Sans Serif"/>
              </a:rPr>
              <a:t>constant</a:t>
            </a:r>
            <a:r>
              <a:rPr sz="3400" spc="-35" dirty="0">
                <a:latin typeface="Microsoft Sans Serif"/>
                <a:cs typeface="Microsoft Sans Serif"/>
              </a:rPr>
              <a:t> </a:t>
            </a:r>
            <a:r>
              <a:rPr sz="3400" spc="-50" dirty="0">
                <a:latin typeface="Microsoft Sans Serif"/>
                <a:cs typeface="Microsoft Sans Serif"/>
              </a:rPr>
              <a:t>=</a:t>
            </a:r>
            <a:r>
              <a:rPr sz="3400" spc="-30" dirty="0">
                <a:latin typeface="Microsoft Sans Serif"/>
                <a:cs typeface="Microsoft Sans Serif"/>
              </a:rPr>
              <a:t> </a:t>
            </a:r>
            <a:r>
              <a:rPr sz="3400" spc="-110" dirty="0">
                <a:latin typeface="Microsoft Sans Serif"/>
                <a:cs typeface="Microsoft Sans Serif"/>
              </a:rPr>
              <a:t>O(1)</a:t>
            </a:r>
            <a:endParaRPr sz="3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EDEBE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389245" cy="10287000"/>
            <a:chOff x="0" y="0"/>
            <a:chExt cx="5389245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5389245" cy="10287000"/>
            </a:xfrm>
            <a:custGeom>
              <a:avLst/>
              <a:gdLst/>
              <a:ahLst/>
              <a:cxnLst/>
              <a:rect l="l" t="t" r="r" b="b"/>
              <a:pathLst>
                <a:path w="5389245" h="10287000">
                  <a:moveTo>
                    <a:pt x="5388864" y="0"/>
                  </a:moveTo>
                  <a:lnTo>
                    <a:pt x="0" y="0"/>
                  </a:lnTo>
                  <a:lnTo>
                    <a:pt x="0" y="10287000"/>
                  </a:lnTo>
                  <a:lnTo>
                    <a:pt x="5388864" y="10287000"/>
                  </a:lnTo>
                  <a:lnTo>
                    <a:pt x="5388864" y="0"/>
                  </a:lnTo>
                  <a:close/>
                </a:path>
              </a:pathLst>
            </a:custGeom>
            <a:solidFill>
              <a:srgbClr val="F9C0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2311" y="3688079"/>
              <a:ext cx="3445764" cy="48463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32122" y="5142814"/>
              <a:ext cx="771893" cy="63465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778753" y="5598947"/>
            <a:ext cx="3244215" cy="307403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sz="3400" spc="120" dirty="0">
                <a:latin typeface="Microsoft Sans Serif"/>
                <a:cs typeface="Microsoft Sans Serif"/>
              </a:rPr>
              <a:t>for</a:t>
            </a:r>
            <a:r>
              <a:rPr sz="3400" spc="-20" dirty="0">
                <a:latin typeface="Microsoft Sans Serif"/>
                <a:cs typeface="Microsoft Sans Serif"/>
              </a:rPr>
              <a:t> </a:t>
            </a:r>
            <a:r>
              <a:rPr sz="3400" spc="-210" dirty="0">
                <a:latin typeface="Microsoft Sans Serif"/>
                <a:cs typeface="Microsoft Sans Serif"/>
              </a:rPr>
              <a:t>(</a:t>
            </a:r>
            <a:r>
              <a:rPr sz="3400" spc="-10" dirty="0">
                <a:latin typeface="Microsoft Sans Serif"/>
                <a:cs typeface="Microsoft Sans Serif"/>
              </a:rPr>
              <a:t> i=</a:t>
            </a:r>
            <a:r>
              <a:rPr sz="3400" dirty="0">
                <a:latin typeface="Microsoft Sans Serif"/>
                <a:cs typeface="Microsoft Sans Serif"/>
              </a:rPr>
              <a:t>0</a:t>
            </a:r>
            <a:r>
              <a:rPr sz="3400" spc="-140" dirty="0">
                <a:latin typeface="Microsoft Sans Serif"/>
                <a:cs typeface="Microsoft Sans Serif"/>
              </a:rPr>
              <a:t>;</a:t>
            </a:r>
            <a:r>
              <a:rPr sz="3400" spc="-20" dirty="0">
                <a:latin typeface="Microsoft Sans Serif"/>
                <a:cs typeface="Microsoft Sans Serif"/>
              </a:rPr>
              <a:t> </a:t>
            </a:r>
            <a:r>
              <a:rPr sz="3400" spc="-30" dirty="0">
                <a:latin typeface="Microsoft Sans Serif"/>
                <a:cs typeface="Microsoft Sans Serif"/>
              </a:rPr>
              <a:t>i&lt;n</a:t>
            </a:r>
            <a:r>
              <a:rPr sz="3400" spc="-15" dirty="0">
                <a:latin typeface="Microsoft Sans Serif"/>
                <a:cs typeface="Microsoft Sans Serif"/>
              </a:rPr>
              <a:t>;</a:t>
            </a:r>
            <a:r>
              <a:rPr sz="3400" spc="-25" dirty="0">
                <a:latin typeface="Microsoft Sans Serif"/>
                <a:cs typeface="Microsoft Sans Serif"/>
              </a:rPr>
              <a:t> </a:t>
            </a:r>
            <a:r>
              <a:rPr sz="3400" spc="-85" dirty="0">
                <a:latin typeface="Microsoft Sans Serif"/>
                <a:cs typeface="Microsoft Sans Serif"/>
              </a:rPr>
              <a:t>i++)</a:t>
            </a:r>
            <a:endParaRPr sz="3400">
              <a:latin typeface="Microsoft Sans Serif"/>
              <a:cs typeface="Microsoft Sans Serif"/>
            </a:endParaRPr>
          </a:p>
          <a:p>
            <a:pPr marL="351155">
              <a:lnSpc>
                <a:spcPct val="100000"/>
              </a:lnSpc>
              <a:spcBef>
                <a:spcPts val="720"/>
              </a:spcBef>
            </a:pPr>
            <a:r>
              <a:rPr sz="3400" spc="60" dirty="0">
                <a:latin typeface="Microsoft Sans Serif"/>
                <a:cs typeface="Microsoft Sans Serif"/>
              </a:rPr>
              <a:t>{</a:t>
            </a:r>
            <a:endParaRPr sz="3400">
              <a:latin typeface="Microsoft Sans Serif"/>
              <a:cs typeface="Microsoft Sans Serif"/>
            </a:endParaRPr>
          </a:p>
          <a:p>
            <a:pPr marL="576580">
              <a:lnSpc>
                <a:spcPct val="100000"/>
              </a:lnSpc>
              <a:spcBef>
                <a:spcPts val="720"/>
              </a:spcBef>
            </a:pPr>
            <a:r>
              <a:rPr sz="3400" spc="-235" dirty="0">
                <a:latin typeface="Microsoft Sans Serif"/>
                <a:cs typeface="Microsoft Sans Serif"/>
              </a:rPr>
              <a:t>S=</a:t>
            </a:r>
            <a:r>
              <a:rPr sz="3400" spc="-20" dirty="0">
                <a:latin typeface="Microsoft Sans Serif"/>
                <a:cs typeface="Microsoft Sans Serif"/>
              </a:rPr>
              <a:t> </a:t>
            </a:r>
            <a:r>
              <a:rPr sz="3400" spc="-420" dirty="0">
                <a:latin typeface="Microsoft Sans Serif"/>
                <a:cs typeface="Microsoft Sans Serif"/>
              </a:rPr>
              <a:t>S</a:t>
            </a:r>
            <a:r>
              <a:rPr sz="3400" spc="-35" dirty="0">
                <a:latin typeface="Microsoft Sans Serif"/>
                <a:cs typeface="Microsoft Sans Serif"/>
              </a:rPr>
              <a:t> </a:t>
            </a:r>
            <a:r>
              <a:rPr sz="3400" spc="-50" dirty="0">
                <a:latin typeface="Microsoft Sans Serif"/>
                <a:cs typeface="Microsoft Sans Serif"/>
              </a:rPr>
              <a:t>+</a:t>
            </a:r>
            <a:r>
              <a:rPr sz="3400" spc="-10" dirty="0">
                <a:latin typeface="Microsoft Sans Serif"/>
                <a:cs typeface="Microsoft Sans Serif"/>
              </a:rPr>
              <a:t> </a:t>
            </a:r>
            <a:r>
              <a:rPr sz="3400" spc="-25" dirty="0">
                <a:latin typeface="Microsoft Sans Serif"/>
                <a:cs typeface="Microsoft Sans Serif"/>
              </a:rPr>
              <a:t>A[i];</a:t>
            </a:r>
            <a:endParaRPr sz="3400">
              <a:latin typeface="Microsoft Sans Serif"/>
              <a:cs typeface="Microsoft Sans Serif"/>
            </a:endParaRPr>
          </a:p>
          <a:p>
            <a:pPr marL="464184">
              <a:lnSpc>
                <a:spcPct val="100000"/>
              </a:lnSpc>
              <a:spcBef>
                <a:spcPts val="720"/>
              </a:spcBef>
            </a:pPr>
            <a:r>
              <a:rPr sz="3400" spc="60" dirty="0">
                <a:latin typeface="Microsoft Sans Serif"/>
                <a:cs typeface="Microsoft Sans Serif"/>
              </a:rPr>
              <a:t>}</a:t>
            </a:r>
            <a:endParaRPr sz="3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3400" spc="120" dirty="0">
                <a:latin typeface="Microsoft Sans Serif"/>
                <a:cs typeface="Microsoft Sans Serif"/>
              </a:rPr>
              <a:t>return</a:t>
            </a:r>
            <a:r>
              <a:rPr sz="3400" spc="-60" dirty="0">
                <a:latin typeface="Microsoft Sans Serif"/>
                <a:cs typeface="Microsoft Sans Serif"/>
              </a:rPr>
              <a:t> </a:t>
            </a:r>
            <a:r>
              <a:rPr sz="3400" spc="-280" dirty="0">
                <a:latin typeface="Microsoft Sans Serif"/>
                <a:cs typeface="Microsoft Sans Serif"/>
              </a:rPr>
              <a:t>S;</a:t>
            </a:r>
            <a:endParaRPr sz="34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78753" y="8739327"/>
            <a:ext cx="17780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60" dirty="0">
                <a:latin typeface="Microsoft Sans Serif"/>
                <a:cs typeface="Microsoft Sans Serif"/>
              </a:rPr>
              <a:t>}</a:t>
            </a:r>
            <a:endParaRPr sz="3400">
              <a:latin typeface="Microsoft Sans Serif"/>
              <a:cs typeface="Microsoft Sans Serif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3004292" y="3986784"/>
            <a:ext cx="3045460" cy="593090"/>
            <a:chOff x="13004292" y="3986784"/>
            <a:chExt cx="3045460" cy="59309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04292" y="3986784"/>
              <a:ext cx="1197863" cy="59283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31112" y="3986784"/>
              <a:ext cx="592836" cy="59283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52904" y="3986784"/>
              <a:ext cx="1196340" cy="592836"/>
            </a:xfrm>
            <a:prstGeom prst="rect">
              <a:avLst/>
            </a:prstGeom>
          </p:spPr>
        </p:pic>
      </p:grpSp>
      <p:sp>
        <p:nvSpPr>
          <p:cNvPr id="13" name="object 13"/>
          <p:cNvSpPr/>
          <p:nvPr/>
        </p:nvSpPr>
        <p:spPr>
          <a:xfrm>
            <a:off x="8264652" y="5239162"/>
            <a:ext cx="2515870" cy="212725"/>
          </a:xfrm>
          <a:custGeom>
            <a:avLst/>
            <a:gdLst/>
            <a:ahLst/>
            <a:cxnLst/>
            <a:rect l="l" t="t" r="r" b="b"/>
            <a:pathLst>
              <a:path w="2515870" h="212725">
                <a:moveTo>
                  <a:pt x="2443607" y="106267"/>
                </a:moveTo>
                <a:lnTo>
                  <a:pt x="2369439" y="171164"/>
                </a:lnTo>
                <a:lnTo>
                  <a:pt x="2363706" y="178631"/>
                </a:lnTo>
                <a:lnTo>
                  <a:pt x="2361390" y="187372"/>
                </a:lnTo>
                <a:lnTo>
                  <a:pt x="2362527" y="196328"/>
                </a:lnTo>
                <a:lnTo>
                  <a:pt x="2367153" y="204438"/>
                </a:lnTo>
                <a:lnTo>
                  <a:pt x="2374622" y="210188"/>
                </a:lnTo>
                <a:lnTo>
                  <a:pt x="2383377" y="212534"/>
                </a:lnTo>
                <a:lnTo>
                  <a:pt x="2392370" y="211403"/>
                </a:lnTo>
                <a:lnTo>
                  <a:pt x="2400554" y="206724"/>
                </a:lnTo>
                <a:lnTo>
                  <a:pt x="2488365" y="129889"/>
                </a:lnTo>
                <a:lnTo>
                  <a:pt x="2479421" y="129889"/>
                </a:lnTo>
                <a:lnTo>
                  <a:pt x="2488630" y="128037"/>
                </a:lnTo>
                <a:lnTo>
                  <a:pt x="2494557" y="124047"/>
                </a:lnTo>
                <a:lnTo>
                  <a:pt x="2463927" y="124047"/>
                </a:lnTo>
                <a:lnTo>
                  <a:pt x="2443607" y="106267"/>
                </a:lnTo>
                <a:close/>
              </a:path>
              <a:path w="2515870" h="212725">
                <a:moveTo>
                  <a:pt x="2416610" y="82645"/>
                </a:moveTo>
                <a:lnTo>
                  <a:pt x="23622" y="82645"/>
                </a:lnTo>
                <a:lnTo>
                  <a:pt x="14412" y="84496"/>
                </a:lnTo>
                <a:lnTo>
                  <a:pt x="6905" y="89550"/>
                </a:lnTo>
                <a:lnTo>
                  <a:pt x="1851" y="97057"/>
                </a:lnTo>
                <a:lnTo>
                  <a:pt x="0" y="106267"/>
                </a:lnTo>
                <a:lnTo>
                  <a:pt x="1851" y="115476"/>
                </a:lnTo>
                <a:lnTo>
                  <a:pt x="6905" y="122983"/>
                </a:lnTo>
                <a:lnTo>
                  <a:pt x="14412" y="128037"/>
                </a:lnTo>
                <a:lnTo>
                  <a:pt x="23622" y="129889"/>
                </a:lnTo>
                <a:lnTo>
                  <a:pt x="2416610" y="129889"/>
                </a:lnTo>
                <a:lnTo>
                  <a:pt x="2443606" y="106267"/>
                </a:lnTo>
                <a:lnTo>
                  <a:pt x="2416610" y="82645"/>
                </a:lnTo>
                <a:close/>
              </a:path>
              <a:path w="2515870" h="212725">
                <a:moveTo>
                  <a:pt x="2488365" y="82645"/>
                </a:moveTo>
                <a:lnTo>
                  <a:pt x="2479421" y="82645"/>
                </a:lnTo>
                <a:lnTo>
                  <a:pt x="2488630" y="84496"/>
                </a:lnTo>
                <a:lnTo>
                  <a:pt x="2496137" y="89550"/>
                </a:lnTo>
                <a:lnTo>
                  <a:pt x="2501191" y="97057"/>
                </a:lnTo>
                <a:lnTo>
                  <a:pt x="2503043" y="106267"/>
                </a:lnTo>
                <a:lnTo>
                  <a:pt x="2501191" y="115476"/>
                </a:lnTo>
                <a:lnTo>
                  <a:pt x="2496137" y="122983"/>
                </a:lnTo>
                <a:lnTo>
                  <a:pt x="2488630" y="128037"/>
                </a:lnTo>
                <a:lnTo>
                  <a:pt x="2479421" y="129889"/>
                </a:lnTo>
                <a:lnTo>
                  <a:pt x="2488365" y="129889"/>
                </a:lnTo>
                <a:lnTo>
                  <a:pt x="2515361" y="106267"/>
                </a:lnTo>
                <a:lnTo>
                  <a:pt x="2488365" y="82645"/>
                </a:lnTo>
                <a:close/>
              </a:path>
              <a:path w="2515870" h="212725">
                <a:moveTo>
                  <a:pt x="2463927" y="88487"/>
                </a:moveTo>
                <a:lnTo>
                  <a:pt x="2443607" y="106267"/>
                </a:lnTo>
                <a:lnTo>
                  <a:pt x="2463927" y="124047"/>
                </a:lnTo>
                <a:lnTo>
                  <a:pt x="2463927" y="88487"/>
                </a:lnTo>
                <a:close/>
              </a:path>
              <a:path w="2515870" h="212725">
                <a:moveTo>
                  <a:pt x="2494557" y="88487"/>
                </a:moveTo>
                <a:lnTo>
                  <a:pt x="2463927" y="88487"/>
                </a:lnTo>
                <a:lnTo>
                  <a:pt x="2463927" y="124047"/>
                </a:lnTo>
                <a:lnTo>
                  <a:pt x="2494557" y="124047"/>
                </a:lnTo>
                <a:lnTo>
                  <a:pt x="2496137" y="122983"/>
                </a:lnTo>
                <a:lnTo>
                  <a:pt x="2501191" y="115476"/>
                </a:lnTo>
                <a:lnTo>
                  <a:pt x="2503043" y="106267"/>
                </a:lnTo>
                <a:lnTo>
                  <a:pt x="2501191" y="97057"/>
                </a:lnTo>
                <a:lnTo>
                  <a:pt x="2496137" y="89550"/>
                </a:lnTo>
                <a:lnTo>
                  <a:pt x="2494557" y="88487"/>
                </a:lnTo>
                <a:close/>
              </a:path>
              <a:path w="2515870" h="212725">
                <a:moveTo>
                  <a:pt x="2383377" y="0"/>
                </a:moveTo>
                <a:lnTo>
                  <a:pt x="2374622" y="2345"/>
                </a:lnTo>
                <a:lnTo>
                  <a:pt x="2367153" y="8096"/>
                </a:lnTo>
                <a:lnTo>
                  <a:pt x="2362527" y="16206"/>
                </a:lnTo>
                <a:lnTo>
                  <a:pt x="2361390" y="25161"/>
                </a:lnTo>
                <a:lnTo>
                  <a:pt x="2363706" y="33903"/>
                </a:lnTo>
                <a:lnTo>
                  <a:pt x="2369439" y="41370"/>
                </a:lnTo>
                <a:lnTo>
                  <a:pt x="2443607" y="106267"/>
                </a:lnTo>
                <a:lnTo>
                  <a:pt x="2463927" y="88487"/>
                </a:lnTo>
                <a:lnTo>
                  <a:pt x="2494557" y="88487"/>
                </a:lnTo>
                <a:lnTo>
                  <a:pt x="2488630" y="84496"/>
                </a:lnTo>
                <a:lnTo>
                  <a:pt x="2479421" y="82645"/>
                </a:lnTo>
                <a:lnTo>
                  <a:pt x="2488365" y="82645"/>
                </a:lnTo>
                <a:lnTo>
                  <a:pt x="2400554" y="5810"/>
                </a:lnTo>
                <a:lnTo>
                  <a:pt x="2392370" y="1131"/>
                </a:lnTo>
                <a:lnTo>
                  <a:pt x="23833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145767" y="8301228"/>
            <a:ext cx="352044" cy="46786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147291" y="5545835"/>
            <a:ext cx="353567" cy="461772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7285481" y="4070603"/>
            <a:ext cx="4777105" cy="5282565"/>
            <a:chOff x="7285481" y="4070603"/>
            <a:chExt cx="4777105" cy="5282565"/>
          </a:xfrm>
        </p:grpSpPr>
        <p:sp>
          <p:nvSpPr>
            <p:cNvPr id="17" name="object 17"/>
            <p:cNvSpPr/>
            <p:nvPr/>
          </p:nvSpPr>
          <p:spPr>
            <a:xfrm>
              <a:off x="11826239" y="4070603"/>
              <a:ext cx="236220" cy="5282565"/>
            </a:xfrm>
            <a:custGeom>
              <a:avLst/>
              <a:gdLst/>
              <a:ahLst/>
              <a:cxnLst/>
              <a:rect l="l" t="t" r="r" b="b"/>
              <a:pathLst>
                <a:path w="236220" h="5282565">
                  <a:moveTo>
                    <a:pt x="94487" y="5050731"/>
                  </a:moveTo>
                  <a:lnTo>
                    <a:pt x="72116" y="5055246"/>
                  </a:lnTo>
                  <a:lnTo>
                    <a:pt x="34575" y="5080558"/>
                  </a:lnTo>
                  <a:lnTo>
                    <a:pt x="9274" y="5118101"/>
                  </a:lnTo>
                  <a:lnTo>
                    <a:pt x="0" y="5164074"/>
                  </a:lnTo>
                  <a:lnTo>
                    <a:pt x="9274" y="5210046"/>
                  </a:lnTo>
                  <a:lnTo>
                    <a:pt x="34575" y="5247589"/>
                  </a:lnTo>
                  <a:lnTo>
                    <a:pt x="72116" y="5272901"/>
                  </a:lnTo>
                  <a:lnTo>
                    <a:pt x="118109" y="5282184"/>
                  </a:lnTo>
                  <a:lnTo>
                    <a:pt x="164103" y="5272901"/>
                  </a:lnTo>
                  <a:lnTo>
                    <a:pt x="201644" y="5247589"/>
                  </a:lnTo>
                  <a:lnTo>
                    <a:pt x="226945" y="5210046"/>
                  </a:lnTo>
                  <a:lnTo>
                    <a:pt x="231454" y="5187696"/>
                  </a:lnTo>
                  <a:lnTo>
                    <a:pt x="118109" y="5187696"/>
                  </a:lnTo>
                  <a:lnTo>
                    <a:pt x="108900" y="5185839"/>
                  </a:lnTo>
                  <a:lnTo>
                    <a:pt x="101393" y="5180776"/>
                  </a:lnTo>
                  <a:lnTo>
                    <a:pt x="96339" y="5173267"/>
                  </a:lnTo>
                  <a:lnTo>
                    <a:pt x="94487" y="5164074"/>
                  </a:lnTo>
                  <a:lnTo>
                    <a:pt x="94487" y="5050731"/>
                  </a:lnTo>
                  <a:close/>
                </a:path>
                <a:path w="236220" h="5282565">
                  <a:moveTo>
                    <a:pt x="118109" y="5045964"/>
                  </a:moveTo>
                  <a:lnTo>
                    <a:pt x="94487" y="5050731"/>
                  </a:lnTo>
                  <a:lnTo>
                    <a:pt x="94487" y="5164074"/>
                  </a:lnTo>
                  <a:lnTo>
                    <a:pt x="96339" y="5173267"/>
                  </a:lnTo>
                  <a:lnTo>
                    <a:pt x="101393" y="5180776"/>
                  </a:lnTo>
                  <a:lnTo>
                    <a:pt x="108900" y="5185839"/>
                  </a:lnTo>
                  <a:lnTo>
                    <a:pt x="118109" y="5187696"/>
                  </a:lnTo>
                  <a:lnTo>
                    <a:pt x="127319" y="5185839"/>
                  </a:lnTo>
                  <a:lnTo>
                    <a:pt x="134826" y="5180776"/>
                  </a:lnTo>
                  <a:lnTo>
                    <a:pt x="139880" y="5173267"/>
                  </a:lnTo>
                  <a:lnTo>
                    <a:pt x="141731" y="5164074"/>
                  </a:lnTo>
                  <a:lnTo>
                    <a:pt x="141731" y="5050731"/>
                  </a:lnTo>
                  <a:lnTo>
                    <a:pt x="118109" y="5045964"/>
                  </a:lnTo>
                  <a:close/>
                </a:path>
                <a:path w="236220" h="5282565">
                  <a:moveTo>
                    <a:pt x="141731" y="5050731"/>
                  </a:moveTo>
                  <a:lnTo>
                    <a:pt x="141731" y="5164074"/>
                  </a:lnTo>
                  <a:lnTo>
                    <a:pt x="139880" y="5173267"/>
                  </a:lnTo>
                  <a:lnTo>
                    <a:pt x="134826" y="5180776"/>
                  </a:lnTo>
                  <a:lnTo>
                    <a:pt x="127319" y="5185839"/>
                  </a:lnTo>
                  <a:lnTo>
                    <a:pt x="118109" y="5187696"/>
                  </a:lnTo>
                  <a:lnTo>
                    <a:pt x="231454" y="5187696"/>
                  </a:lnTo>
                  <a:lnTo>
                    <a:pt x="236219" y="5164074"/>
                  </a:lnTo>
                  <a:lnTo>
                    <a:pt x="226945" y="5118101"/>
                  </a:lnTo>
                  <a:lnTo>
                    <a:pt x="201644" y="5080558"/>
                  </a:lnTo>
                  <a:lnTo>
                    <a:pt x="164103" y="5055246"/>
                  </a:lnTo>
                  <a:lnTo>
                    <a:pt x="141731" y="5050731"/>
                  </a:lnTo>
                  <a:close/>
                </a:path>
                <a:path w="236220" h="5282565">
                  <a:moveTo>
                    <a:pt x="94487" y="231456"/>
                  </a:moveTo>
                  <a:lnTo>
                    <a:pt x="94487" y="5050731"/>
                  </a:lnTo>
                  <a:lnTo>
                    <a:pt x="118109" y="5045964"/>
                  </a:lnTo>
                  <a:lnTo>
                    <a:pt x="141731" y="5045964"/>
                  </a:lnTo>
                  <a:lnTo>
                    <a:pt x="141731" y="236220"/>
                  </a:lnTo>
                  <a:lnTo>
                    <a:pt x="118109" y="236220"/>
                  </a:lnTo>
                  <a:lnTo>
                    <a:pt x="94487" y="231456"/>
                  </a:lnTo>
                  <a:close/>
                </a:path>
                <a:path w="236220" h="5282565">
                  <a:moveTo>
                    <a:pt x="141731" y="5045964"/>
                  </a:moveTo>
                  <a:lnTo>
                    <a:pt x="118109" y="5045964"/>
                  </a:lnTo>
                  <a:lnTo>
                    <a:pt x="141731" y="5050731"/>
                  </a:lnTo>
                  <a:lnTo>
                    <a:pt x="141731" y="5045964"/>
                  </a:lnTo>
                  <a:close/>
                </a:path>
                <a:path w="236220" h="5282565">
                  <a:moveTo>
                    <a:pt x="118109" y="94487"/>
                  </a:moveTo>
                  <a:lnTo>
                    <a:pt x="108900" y="96339"/>
                  </a:lnTo>
                  <a:lnTo>
                    <a:pt x="101393" y="101393"/>
                  </a:lnTo>
                  <a:lnTo>
                    <a:pt x="96339" y="108900"/>
                  </a:lnTo>
                  <a:lnTo>
                    <a:pt x="94487" y="118110"/>
                  </a:lnTo>
                  <a:lnTo>
                    <a:pt x="94487" y="231456"/>
                  </a:lnTo>
                  <a:lnTo>
                    <a:pt x="118109" y="236220"/>
                  </a:lnTo>
                  <a:lnTo>
                    <a:pt x="141731" y="231456"/>
                  </a:lnTo>
                  <a:lnTo>
                    <a:pt x="141731" y="118110"/>
                  </a:lnTo>
                  <a:lnTo>
                    <a:pt x="139880" y="108900"/>
                  </a:lnTo>
                  <a:lnTo>
                    <a:pt x="134826" y="101393"/>
                  </a:lnTo>
                  <a:lnTo>
                    <a:pt x="127319" y="96339"/>
                  </a:lnTo>
                  <a:lnTo>
                    <a:pt x="118109" y="94487"/>
                  </a:lnTo>
                  <a:close/>
                </a:path>
                <a:path w="236220" h="5282565">
                  <a:moveTo>
                    <a:pt x="141731" y="231456"/>
                  </a:moveTo>
                  <a:lnTo>
                    <a:pt x="118109" y="236220"/>
                  </a:lnTo>
                  <a:lnTo>
                    <a:pt x="141731" y="236220"/>
                  </a:lnTo>
                  <a:lnTo>
                    <a:pt x="141731" y="231456"/>
                  </a:lnTo>
                  <a:close/>
                </a:path>
                <a:path w="236220" h="5282565">
                  <a:moveTo>
                    <a:pt x="118109" y="0"/>
                  </a:moveTo>
                  <a:lnTo>
                    <a:pt x="72116" y="9274"/>
                  </a:lnTo>
                  <a:lnTo>
                    <a:pt x="34575" y="34575"/>
                  </a:lnTo>
                  <a:lnTo>
                    <a:pt x="9274" y="72116"/>
                  </a:lnTo>
                  <a:lnTo>
                    <a:pt x="0" y="118110"/>
                  </a:lnTo>
                  <a:lnTo>
                    <a:pt x="9274" y="164103"/>
                  </a:lnTo>
                  <a:lnTo>
                    <a:pt x="34575" y="201644"/>
                  </a:lnTo>
                  <a:lnTo>
                    <a:pt x="72116" y="226945"/>
                  </a:lnTo>
                  <a:lnTo>
                    <a:pt x="94487" y="231456"/>
                  </a:lnTo>
                  <a:lnTo>
                    <a:pt x="94487" y="118110"/>
                  </a:lnTo>
                  <a:lnTo>
                    <a:pt x="96339" y="108900"/>
                  </a:lnTo>
                  <a:lnTo>
                    <a:pt x="101393" y="101393"/>
                  </a:lnTo>
                  <a:lnTo>
                    <a:pt x="108900" y="96339"/>
                  </a:lnTo>
                  <a:lnTo>
                    <a:pt x="118109" y="94487"/>
                  </a:lnTo>
                  <a:lnTo>
                    <a:pt x="231456" y="94487"/>
                  </a:lnTo>
                  <a:lnTo>
                    <a:pt x="226945" y="72116"/>
                  </a:lnTo>
                  <a:lnTo>
                    <a:pt x="201644" y="34575"/>
                  </a:lnTo>
                  <a:lnTo>
                    <a:pt x="164103" y="9274"/>
                  </a:lnTo>
                  <a:lnTo>
                    <a:pt x="118109" y="0"/>
                  </a:lnTo>
                  <a:close/>
                </a:path>
                <a:path w="236220" h="5282565">
                  <a:moveTo>
                    <a:pt x="231456" y="94487"/>
                  </a:moveTo>
                  <a:lnTo>
                    <a:pt x="118109" y="94487"/>
                  </a:lnTo>
                  <a:lnTo>
                    <a:pt x="127319" y="96339"/>
                  </a:lnTo>
                  <a:lnTo>
                    <a:pt x="134826" y="101393"/>
                  </a:lnTo>
                  <a:lnTo>
                    <a:pt x="139880" y="108900"/>
                  </a:lnTo>
                  <a:lnTo>
                    <a:pt x="141731" y="118110"/>
                  </a:lnTo>
                  <a:lnTo>
                    <a:pt x="141731" y="231456"/>
                  </a:lnTo>
                  <a:lnTo>
                    <a:pt x="164103" y="226945"/>
                  </a:lnTo>
                  <a:lnTo>
                    <a:pt x="201644" y="201644"/>
                  </a:lnTo>
                  <a:lnTo>
                    <a:pt x="226945" y="164103"/>
                  </a:lnTo>
                  <a:lnTo>
                    <a:pt x="236219" y="118110"/>
                  </a:lnTo>
                  <a:lnTo>
                    <a:pt x="231456" y="944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285481" y="8986265"/>
              <a:ext cx="4511040" cy="0"/>
            </a:xfrm>
            <a:custGeom>
              <a:avLst/>
              <a:gdLst/>
              <a:ahLst/>
              <a:cxnLst/>
              <a:rect l="l" t="t" r="r" b="b"/>
              <a:pathLst>
                <a:path w="4511040">
                  <a:moveTo>
                    <a:pt x="0" y="0"/>
                  </a:moveTo>
                  <a:lnTo>
                    <a:pt x="4511040" y="0"/>
                  </a:lnTo>
                </a:path>
              </a:pathLst>
            </a:custGeom>
            <a:ln w="47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795324" y="384429"/>
            <a:ext cx="1256855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b="1" spc="-245" dirty="0">
                <a:latin typeface="Arial"/>
                <a:cs typeface="Arial"/>
              </a:rPr>
              <a:t>Frequency</a:t>
            </a:r>
            <a:r>
              <a:rPr sz="6600" b="1" spc="-25" dirty="0">
                <a:latin typeface="Arial"/>
                <a:cs typeface="Arial"/>
              </a:rPr>
              <a:t> </a:t>
            </a:r>
            <a:r>
              <a:rPr sz="6600" b="1" spc="-290" dirty="0">
                <a:latin typeface="Arial"/>
                <a:cs typeface="Arial"/>
              </a:rPr>
              <a:t>Count</a:t>
            </a:r>
            <a:r>
              <a:rPr sz="6600" b="1" spc="-30" dirty="0">
                <a:latin typeface="Arial"/>
                <a:cs typeface="Arial"/>
              </a:rPr>
              <a:t> </a:t>
            </a:r>
            <a:r>
              <a:rPr sz="6600" b="1" spc="-260" dirty="0">
                <a:latin typeface="Arial"/>
                <a:cs typeface="Arial"/>
              </a:rPr>
              <a:t>Methods</a:t>
            </a:r>
            <a:r>
              <a:rPr sz="6600" b="1" spc="-25" dirty="0">
                <a:latin typeface="Arial"/>
                <a:cs typeface="Arial"/>
              </a:rPr>
              <a:t> </a:t>
            </a:r>
            <a:r>
              <a:rPr sz="6600" b="1" spc="-245" dirty="0">
                <a:latin typeface="Arial"/>
                <a:cs typeface="Arial"/>
              </a:rPr>
              <a:t>(Loop)</a:t>
            </a:r>
            <a:endParaRPr sz="6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44702" y="1727962"/>
            <a:ext cx="42494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75" dirty="0">
                <a:latin typeface="Microsoft Sans Serif"/>
                <a:cs typeface="Microsoft Sans Serif"/>
              </a:rPr>
              <a:t>(to</a:t>
            </a:r>
            <a:r>
              <a:rPr sz="2800" spc="-30" dirty="0">
                <a:latin typeface="Microsoft Sans Serif"/>
                <a:cs typeface="Microsoft Sans Serif"/>
              </a:rPr>
              <a:t> </a:t>
            </a:r>
            <a:r>
              <a:rPr sz="2800" spc="15" dirty="0">
                <a:latin typeface="Microsoft Sans Serif"/>
                <a:cs typeface="Microsoft Sans Serif"/>
              </a:rPr>
              <a:t>analyze</a:t>
            </a:r>
            <a:r>
              <a:rPr sz="2800" spc="-15" dirty="0">
                <a:latin typeface="Microsoft Sans Serif"/>
                <a:cs typeface="Microsoft Sans Serif"/>
              </a:rPr>
              <a:t> </a:t>
            </a:r>
            <a:r>
              <a:rPr sz="2800" spc="120" dirty="0">
                <a:latin typeface="Microsoft Sans Serif"/>
                <a:cs typeface="Microsoft Sans Serif"/>
              </a:rPr>
              <a:t>the</a:t>
            </a:r>
            <a:r>
              <a:rPr sz="2800" spc="-30" dirty="0">
                <a:latin typeface="Microsoft Sans Serif"/>
                <a:cs typeface="Microsoft Sans Serif"/>
              </a:rPr>
              <a:t> </a:t>
            </a:r>
            <a:r>
              <a:rPr sz="2800" spc="95" dirty="0">
                <a:latin typeface="Microsoft Sans Serif"/>
                <a:cs typeface="Microsoft Sans Serif"/>
              </a:rPr>
              <a:t>algorithm)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778753" y="2278202"/>
            <a:ext cx="5422265" cy="33464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sz="5200" spc="60" dirty="0">
                <a:latin typeface="Microsoft Sans Serif"/>
                <a:cs typeface="Microsoft Sans Serif"/>
              </a:rPr>
              <a:t>Sum</a:t>
            </a:r>
            <a:r>
              <a:rPr sz="5200" spc="-55" dirty="0">
                <a:latin typeface="Microsoft Sans Serif"/>
                <a:cs typeface="Microsoft Sans Serif"/>
              </a:rPr>
              <a:t> </a:t>
            </a:r>
            <a:r>
              <a:rPr sz="5200" spc="280" dirty="0">
                <a:latin typeface="Microsoft Sans Serif"/>
                <a:cs typeface="Microsoft Sans Serif"/>
              </a:rPr>
              <a:t>of</a:t>
            </a:r>
            <a:r>
              <a:rPr sz="5200" spc="-55" dirty="0">
                <a:latin typeface="Microsoft Sans Serif"/>
                <a:cs typeface="Microsoft Sans Serif"/>
              </a:rPr>
              <a:t> </a:t>
            </a:r>
            <a:r>
              <a:rPr sz="5200" spc="295" dirty="0">
                <a:latin typeface="Microsoft Sans Serif"/>
                <a:cs typeface="Microsoft Sans Serif"/>
              </a:rPr>
              <a:t>n</a:t>
            </a:r>
            <a:r>
              <a:rPr sz="5200" spc="-55" dirty="0">
                <a:latin typeface="Microsoft Sans Serif"/>
                <a:cs typeface="Microsoft Sans Serif"/>
              </a:rPr>
              <a:t> </a:t>
            </a:r>
            <a:r>
              <a:rPr sz="5200" spc="300" dirty="0">
                <a:latin typeface="Microsoft Sans Serif"/>
                <a:cs typeface="Microsoft Sans Serif"/>
              </a:rPr>
              <a:t>number</a:t>
            </a:r>
            <a:endParaRPr sz="5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6230"/>
              </a:spcBef>
            </a:pPr>
            <a:r>
              <a:rPr sz="3400" spc="10" dirty="0">
                <a:latin typeface="Microsoft Sans Serif"/>
                <a:cs typeface="Microsoft Sans Serif"/>
              </a:rPr>
              <a:t>Algori</a:t>
            </a:r>
            <a:r>
              <a:rPr sz="3400" spc="15" dirty="0">
                <a:latin typeface="Microsoft Sans Serif"/>
                <a:cs typeface="Microsoft Sans Serif"/>
              </a:rPr>
              <a:t>t</a:t>
            </a:r>
            <a:r>
              <a:rPr sz="3400" spc="135" dirty="0">
                <a:latin typeface="Microsoft Sans Serif"/>
                <a:cs typeface="Microsoft Sans Serif"/>
              </a:rPr>
              <a:t>hm</a:t>
            </a:r>
            <a:r>
              <a:rPr sz="3400" spc="-35" dirty="0">
                <a:latin typeface="Microsoft Sans Serif"/>
                <a:cs typeface="Microsoft Sans Serif"/>
              </a:rPr>
              <a:t> </a:t>
            </a:r>
            <a:r>
              <a:rPr sz="3400" spc="-50" dirty="0">
                <a:latin typeface="Microsoft Sans Serif"/>
                <a:cs typeface="Microsoft Sans Serif"/>
              </a:rPr>
              <a:t>Sum</a:t>
            </a:r>
            <a:r>
              <a:rPr sz="3400" spc="-20" dirty="0">
                <a:latin typeface="Microsoft Sans Serif"/>
                <a:cs typeface="Microsoft Sans Serif"/>
              </a:rPr>
              <a:t> </a:t>
            </a:r>
            <a:r>
              <a:rPr sz="3400" spc="-150" dirty="0">
                <a:latin typeface="Microsoft Sans Serif"/>
                <a:cs typeface="Microsoft Sans Serif"/>
              </a:rPr>
              <a:t>(</a:t>
            </a:r>
            <a:r>
              <a:rPr sz="3400" spc="-285" dirty="0">
                <a:latin typeface="Microsoft Sans Serif"/>
                <a:cs typeface="Microsoft Sans Serif"/>
              </a:rPr>
              <a:t>A</a:t>
            </a:r>
            <a:r>
              <a:rPr sz="3400" spc="-215" dirty="0">
                <a:latin typeface="Microsoft Sans Serif"/>
                <a:cs typeface="Microsoft Sans Serif"/>
              </a:rPr>
              <a:t>,</a:t>
            </a:r>
            <a:r>
              <a:rPr sz="3400" spc="-20" dirty="0">
                <a:latin typeface="Microsoft Sans Serif"/>
                <a:cs typeface="Microsoft Sans Serif"/>
              </a:rPr>
              <a:t> </a:t>
            </a:r>
            <a:r>
              <a:rPr sz="3400" spc="-50" dirty="0">
                <a:latin typeface="Microsoft Sans Serif"/>
                <a:cs typeface="Microsoft Sans Serif"/>
              </a:rPr>
              <a:t>n)</a:t>
            </a:r>
            <a:endParaRPr sz="3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3400" spc="60" dirty="0">
                <a:latin typeface="Microsoft Sans Serif"/>
                <a:cs typeface="Microsoft Sans Serif"/>
              </a:rPr>
              <a:t>{</a:t>
            </a:r>
            <a:endParaRPr sz="3400">
              <a:latin typeface="Microsoft Sans Serif"/>
              <a:cs typeface="Microsoft Sans Serif"/>
            </a:endParaRPr>
          </a:p>
          <a:p>
            <a:pPr marL="125730">
              <a:lnSpc>
                <a:spcPct val="100000"/>
              </a:lnSpc>
              <a:spcBef>
                <a:spcPts val="720"/>
              </a:spcBef>
            </a:pPr>
            <a:r>
              <a:rPr sz="3400" spc="-140" dirty="0">
                <a:latin typeface="Microsoft Sans Serif"/>
                <a:cs typeface="Microsoft Sans Serif"/>
              </a:rPr>
              <a:t>S=0;</a:t>
            </a:r>
            <a:endParaRPr sz="34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747241" y="3785006"/>
            <a:ext cx="263525" cy="1330960"/>
          </a:xfrm>
          <a:prstGeom prst="rect">
            <a:avLst/>
          </a:prstGeom>
        </p:spPr>
        <p:txBody>
          <a:bodyPr vert="horz" wrap="square" lIns="0" tIns="238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80"/>
              </a:spcBef>
            </a:pPr>
            <a:r>
              <a:rPr sz="28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4</a:t>
            </a:r>
            <a:endParaRPr sz="2800">
              <a:latin typeface="Microsoft Sans Serif"/>
              <a:cs typeface="Microsoft Sans Serif"/>
            </a:endParaRPr>
          </a:p>
          <a:p>
            <a:pPr marL="47625">
              <a:lnSpc>
                <a:spcPct val="100000"/>
              </a:lnSpc>
              <a:spcBef>
                <a:spcPts val="1775"/>
              </a:spcBef>
            </a:pPr>
            <a:r>
              <a:rPr sz="2800" spc="35" dirty="0">
                <a:solidFill>
                  <a:srgbClr val="C0504D"/>
                </a:solidFill>
                <a:latin typeface="Microsoft Sans Serif"/>
                <a:cs typeface="Microsoft Sans Serif"/>
              </a:rPr>
              <a:t>1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396465" y="3797960"/>
            <a:ext cx="1471295" cy="1333500"/>
          </a:xfrm>
          <a:prstGeom prst="rect">
            <a:avLst/>
          </a:prstGeom>
        </p:spPr>
        <p:txBody>
          <a:bodyPr vert="horz" wrap="square" lIns="0" tIns="24002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89"/>
              </a:spcBef>
              <a:tabLst>
                <a:tab pos="550545" algn="l"/>
                <a:tab pos="1153795" algn="l"/>
              </a:tabLst>
            </a:pPr>
            <a:r>
              <a:rPr sz="28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3	8	1</a:t>
            </a:r>
            <a:endParaRPr sz="2800">
              <a:latin typeface="Microsoft Sans Serif"/>
              <a:cs typeface="Microsoft Sans Serif"/>
            </a:endParaRPr>
          </a:p>
          <a:p>
            <a:pPr marL="29845">
              <a:lnSpc>
                <a:spcPct val="100000"/>
              </a:lnSpc>
              <a:spcBef>
                <a:spcPts val="1789"/>
              </a:spcBef>
              <a:tabLst>
                <a:tab pos="652145" algn="l"/>
                <a:tab pos="1255395" algn="l"/>
              </a:tabLst>
            </a:pPr>
            <a:r>
              <a:rPr sz="2800" spc="35" dirty="0">
                <a:solidFill>
                  <a:srgbClr val="C0504D"/>
                </a:solidFill>
                <a:latin typeface="Microsoft Sans Serif"/>
                <a:cs typeface="Microsoft Sans Serif"/>
              </a:rPr>
              <a:t>2	3	4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230102" y="5033212"/>
            <a:ext cx="27178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45" dirty="0">
                <a:latin typeface="Microsoft Sans Serif"/>
                <a:cs typeface="Microsoft Sans Serif"/>
              </a:rPr>
              <a:t>1</a:t>
            </a:r>
            <a:endParaRPr sz="34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135236" y="6180480"/>
            <a:ext cx="1117600" cy="10541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1900" spc="-10" dirty="0">
                <a:latin typeface="Microsoft Sans Serif"/>
                <a:cs typeface="Microsoft Sans Serif"/>
              </a:rPr>
              <a:t>i=0</a:t>
            </a:r>
            <a:r>
              <a:rPr sz="1900" spc="430" dirty="0">
                <a:latin typeface="Microsoft Sans Serif"/>
                <a:cs typeface="Microsoft Sans Serif"/>
              </a:rPr>
              <a:t> </a:t>
            </a:r>
            <a:r>
              <a:rPr sz="1900" spc="-25" dirty="0">
                <a:latin typeface="Microsoft Sans Serif"/>
                <a:cs typeface="Microsoft Sans Serif"/>
              </a:rPr>
              <a:t>-&gt;</a:t>
            </a:r>
            <a:r>
              <a:rPr sz="1900" spc="-35" dirty="0">
                <a:latin typeface="Microsoft Sans Serif"/>
                <a:cs typeface="Microsoft Sans Serif"/>
              </a:rPr>
              <a:t> </a:t>
            </a:r>
            <a:r>
              <a:rPr sz="1900" spc="25" dirty="0">
                <a:latin typeface="Microsoft Sans Serif"/>
                <a:cs typeface="Microsoft Sans Serif"/>
              </a:rPr>
              <a:t>1</a:t>
            </a:r>
            <a:endParaRPr sz="1900">
              <a:latin typeface="Microsoft Sans Serif"/>
              <a:cs typeface="Microsoft Sans Serif"/>
            </a:endParaRPr>
          </a:p>
          <a:p>
            <a:pPr marL="12700" marR="5080">
              <a:lnSpc>
                <a:spcPct val="118400"/>
              </a:lnSpc>
            </a:pPr>
            <a:r>
              <a:rPr sz="1900" spc="-25" dirty="0">
                <a:latin typeface="Microsoft Sans Serif"/>
                <a:cs typeface="Microsoft Sans Serif"/>
              </a:rPr>
              <a:t>i++ -&gt; </a:t>
            </a:r>
            <a:r>
              <a:rPr sz="1900" spc="60" dirty="0">
                <a:latin typeface="Microsoft Sans Serif"/>
                <a:cs typeface="Microsoft Sans Serif"/>
              </a:rPr>
              <a:t>n </a:t>
            </a:r>
            <a:r>
              <a:rPr sz="1900" spc="65" dirty="0">
                <a:latin typeface="Microsoft Sans Serif"/>
                <a:cs typeface="Microsoft Sans Serif"/>
              </a:rPr>
              <a:t> </a:t>
            </a:r>
            <a:r>
              <a:rPr sz="1900" spc="5" dirty="0">
                <a:latin typeface="Microsoft Sans Serif"/>
                <a:cs typeface="Microsoft Sans Serif"/>
              </a:rPr>
              <a:t>i&lt;n</a:t>
            </a:r>
            <a:r>
              <a:rPr sz="1900" spc="-65" dirty="0">
                <a:latin typeface="Microsoft Sans Serif"/>
                <a:cs typeface="Microsoft Sans Serif"/>
              </a:rPr>
              <a:t> </a:t>
            </a:r>
            <a:r>
              <a:rPr sz="1900" spc="-25" dirty="0">
                <a:latin typeface="Microsoft Sans Serif"/>
                <a:cs typeface="Microsoft Sans Serif"/>
              </a:rPr>
              <a:t>-&gt;</a:t>
            </a:r>
            <a:r>
              <a:rPr sz="1900" spc="-55" dirty="0">
                <a:latin typeface="Microsoft Sans Serif"/>
                <a:cs typeface="Microsoft Sans Serif"/>
              </a:rPr>
              <a:t> </a:t>
            </a:r>
            <a:r>
              <a:rPr sz="1900" spc="20" dirty="0">
                <a:latin typeface="Microsoft Sans Serif"/>
                <a:cs typeface="Microsoft Sans Serif"/>
              </a:rPr>
              <a:t>n+1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993116" y="3117341"/>
            <a:ext cx="80137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1" spc="45" dirty="0">
                <a:latin typeface="Arial"/>
                <a:cs typeface="Arial"/>
              </a:rPr>
              <a:t>n=5</a:t>
            </a:r>
            <a:endParaRPr sz="34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4145767" y="6128003"/>
            <a:ext cx="355600" cy="965200"/>
            <a:chOff x="14145767" y="6128003"/>
            <a:chExt cx="355600" cy="965200"/>
          </a:xfrm>
        </p:grpSpPr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145767" y="6128003"/>
              <a:ext cx="355092" cy="46329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147291" y="6629399"/>
              <a:ext cx="353567" cy="463295"/>
            </a:xfrm>
            <a:prstGeom prst="rect">
              <a:avLst/>
            </a:prstGeom>
          </p:spPr>
        </p:pic>
      </p:grpSp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145767" y="7211568"/>
            <a:ext cx="355092" cy="926592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8702040" y="7290466"/>
            <a:ext cx="2142490" cy="212725"/>
          </a:xfrm>
          <a:custGeom>
            <a:avLst/>
            <a:gdLst/>
            <a:ahLst/>
            <a:cxnLst/>
            <a:rect l="l" t="t" r="r" b="b"/>
            <a:pathLst>
              <a:path w="2142490" h="212725">
                <a:moveTo>
                  <a:pt x="2070226" y="106267"/>
                </a:moveTo>
                <a:lnTo>
                  <a:pt x="1996058" y="171164"/>
                </a:lnTo>
                <a:lnTo>
                  <a:pt x="1990326" y="178631"/>
                </a:lnTo>
                <a:lnTo>
                  <a:pt x="1988010" y="187372"/>
                </a:lnTo>
                <a:lnTo>
                  <a:pt x="1989147" y="196328"/>
                </a:lnTo>
                <a:lnTo>
                  <a:pt x="1993773" y="204438"/>
                </a:lnTo>
                <a:lnTo>
                  <a:pt x="2001242" y="210188"/>
                </a:lnTo>
                <a:lnTo>
                  <a:pt x="2009997" y="212534"/>
                </a:lnTo>
                <a:lnTo>
                  <a:pt x="2018990" y="211403"/>
                </a:lnTo>
                <a:lnTo>
                  <a:pt x="2027174" y="206724"/>
                </a:lnTo>
                <a:lnTo>
                  <a:pt x="2114985" y="129889"/>
                </a:lnTo>
                <a:lnTo>
                  <a:pt x="2106040" y="129889"/>
                </a:lnTo>
                <a:lnTo>
                  <a:pt x="2115250" y="128037"/>
                </a:lnTo>
                <a:lnTo>
                  <a:pt x="2121177" y="124047"/>
                </a:lnTo>
                <a:lnTo>
                  <a:pt x="2090546" y="124047"/>
                </a:lnTo>
                <a:lnTo>
                  <a:pt x="2070226" y="106267"/>
                </a:lnTo>
                <a:close/>
              </a:path>
              <a:path w="2142490" h="212725">
                <a:moveTo>
                  <a:pt x="2043230" y="82645"/>
                </a:moveTo>
                <a:lnTo>
                  <a:pt x="23621" y="82645"/>
                </a:lnTo>
                <a:lnTo>
                  <a:pt x="14412" y="84496"/>
                </a:lnTo>
                <a:lnTo>
                  <a:pt x="6905" y="89550"/>
                </a:lnTo>
                <a:lnTo>
                  <a:pt x="1851" y="97057"/>
                </a:lnTo>
                <a:lnTo>
                  <a:pt x="0" y="106267"/>
                </a:lnTo>
                <a:lnTo>
                  <a:pt x="1851" y="115476"/>
                </a:lnTo>
                <a:lnTo>
                  <a:pt x="6905" y="122983"/>
                </a:lnTo>
                <a:lnTo>
                  <a:pt x="14412" y="128037"/>
                </a:lnTo>
                <a:lnTo>
                  <a:pt x="23621" y="129889"/>
                </a:lnTo>
                <a:lnTo>
                  <a:pt x="2043230" y="129889"/>
                </a:lnTo>
                <a:lnTo>
                  <a:pt x="2070226" y="106267"/>
                </a:lnTo>
                <a:lnTo>
                  <a:pt x="2043230" y="82645"/>
                </a:lnTo>
                <a:close/>
              </a:path>
              <a:path w="2142490" h="212725">
                <a:moveTo>
                  <a:pt x="2114985" y="82645"/>
                </a:moveTo>
                <a:lnTo>
                  <a:pt x="2106040" y="82645"/>
                </a:lnTo>
                <a:lnTo>
                  <a:pt x="2115250" y="84496"/>
                </a:lnTo>
                <a:lnTo>
                  <a:pt x="2122757" y="89550"/>
                </a:lnTo>
                <a:lnTo>
                  <a:pt x="2127811" y="97057"/>
                </a:lnTo>
                <a:lnTo>
                  <a:pt x="2129662" y="106267"/>
                </a:lnTo>
                <a:lnTo>
                  <a:pt x="2127811" y="115476"/>
                </a:lnTo>
                <a:lnTo>
                  <a:pt x="2122757" y="122983"/>
                </a:lnTo>
                <a:lnTo>
                  <a:pt x="2115250" y="128037"/>
                </a:lnTo>
                <a:lnTo>
                  <a:pt x="2106040" y="129889"/>
                </a:lnTo>
                <a:lnTo>
                  <a:pt x="2114985" y="129889"/>
                </a:lnTo>
                <a:lnTo>
                  <a:pt x="2141981" y="106267"/>
                </a:lnTo>
                <a:lnTo>
                  <a:pt x="2114985" y="82645"/>
                </a:lnTo>
                <a:close/>
              </a:path>
              <a:path w="2142490" h="212725">
                <a:moveTo>
                  <a:pt x="2090546" y="88487"/>
                </a:moveTo>
                <a:lnTo>
                  <a:pt x="2070226" y="106267"/>
                </a:lnTo>
                <a:lnTo>
                  <a:pt x="2090546" y="124047"/>
                </a:lnTo>
                <a:lnTo>
                  <a:pt x="2090546" y="88487"/>
                </a:lnTo>
                <a:close/>
              </a:path>
              <a:path w="2142490" h="212725">
                <a:moveTo>
                  <a:pt x="2121177" y="88487"/>
                </a:moveTo>
                <a:lnTo>
                  <a:pt x="2090546" y="88487"/>
                </a:lnTo>
                <a:lnTo>
                  <a:pt x="2090546" y="124047"/>
                </a:lnTo>
                <a:lnTo>
                  <a:pt x="2121177" y="124047"/>
                </a:lnTo>
                <a:lnTo>
                  <a:pt x="2122757" y="122983"/>
                </a:lnTo>
                <a:lnTo>
                  <a:pt x="2127811" y="115476"/>
                </a:lnTo>
                <a:lnTo>
                  <a:pt x="2129662" y="106267"/>
                </a:lnTo>
                <a:lnTo>
                  <a:pt x="2127811" y="97057"/>
                </a:lnTo>
                <a:lnTo>
                  <a:pt x="2122757" y="89550"/>
                </a:lnTo>
                <a:lnTo>
                  <a:pt x="2121177" y="88487"/>
                </a:lnTo>
                <a:close/>
              </a:path>
              <a:path w="2142490" h="212725">
                <a:moveTo>
                  <a:pt x="2009997" y="0"/>
                </a:moveTo>
                <a:lnTo>
                  <a:pt x="2001242" y="2345"/>
                </a:lnTo>
                <a:lnTo>
                  <a:pt x="1993773" y="8096"/>
                </a:lnTo>
                <a:lnTo>
                  <a:pt x="1989147" y="16206"/>
                </a:lnTo>
                <a:lnTo>
                  <a:pt x="1988010" y="25161"/>
                </a:lnTo>
                <a:lnTo>
                  <a:pt x="1990326" y="33903"/>
                </a:lnTo>
                <a:lnTo>
                  <a:pt x="1996058" y="41370"/>
                </a:lnTo>
                <a:lnTo>
                  <a:pt x="2070226" y="106267"/>
                </a:lnTo>
                <a:lnTo>
                  <a:pt x="2090546" y="88487"/>
                </a:lnTo>
                <a:lnTo>
                  <a:pt x="2121177" y="88487"/>
                </a:lnTo>
                <a:lnTo>
                  <a:pt x="2115250" y="84496"/>
                </a:lnTo>
                <a:lnTo>
                  <a:pt x="2106040" y="82645"/>
                </a:lnTo>
                <a:lnTo>
                  <a:pt x="2114985" y="82645"/>
                </a:lnTo>
                <a:lnTo>
                  <a:pt x="2027174" y="5810"/>
                </a:lnTo>
                <a:lnTo>
                  <a:pt x="2018990" y="1131"/>
                </a:lnTo>
                <a:lnTo>
                  <a:pt x="20099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465819" y="8290211"/>
            <a:ext cx="2517140" cy="212725"/>
          </a:xfrm>
          <a:custGeom>
            <a:avLst/>
            <a:gdLst/>
            <a:ahLst/>
            <a:cxnLst/>
            <a:rect l="l" t="t" r="r" b="b"/>
            <a:pathLst>
              <a:path w="2517140" h="212725">
                <a:moveTo>
                  <a:pt x="2445130" y="106267"/>
                </a:moveTo>
                <a:lnTo>
                  <a:pt x="2370962" y="171164"/>
                </a:lnTo>
                <a:lnTo>
                  <a:pt x="2365230" y="178631"/>
                </a:lnTo>
                <a:lnTo>
                  <a:pt x="2362914" y="187372"/>
                </a:lnTo>
                <a:lnTo>
                  <a:pt x="2364051" y="196328"/>
                </a:lnTo>
                <a:lnTo>
                  <a:pt x="2368677" y="204438"/>
                </a:lnTo>
                <a:lnTo>
                  <a:pt x="2376146" y="210188"/>
                </a:lnTo>
                <a:lnTo>
                  <a:pt x="2384901" y="212534"/>
                </a:lnTo>
                <a:lnTo>
                  <a:pt x="2393894" y="211403"/>
                </a:lnTo>
                <a:lnTo>
                  <a:pt x="2402078" y="206724"/>
                </a:lnTo>
                <a:lnTo>
                  <a:pt x="2489889" y="129889"/>
                </a:lnTo>
                <a:lnTo>
                  <a:pt x="2480945" y="129889"/>
                </a:lnTo>
                <a:lnTo>
                  <a:pt x="2490154" y="128037"/>
                </a:lnTo>
                <a:lnTo>
                  <a:pt x="2496081" y="124047"/>
                </a:lnTo>
                <a:lnTo>
                  <a:pt x="2465451" y="124047"/>
                </a:lnTo>
                <a:lnTo>
                  <a:pt x="2445130" y="106267"/>
                </a:lnTo>
                <a:close/>
              </a:path>
              <a:path w="2517140" h="212725">
                <a:moveTo>
                  <a:pt x="2418134" y="82645"/>
                </a:moveTo>
                <a:lnTo>
                  <a:pt x="23622" y="82645"/>
                </a:lnTo>
                <a:lnTo>
                  <a:pt x="14412" y="84496"/>
                </a:lnTo>
                <a:lnTo>
                  <a:pt x="6905" y="89550"/>
                </a:lnTo>
                <a:lnTo>
                  <a:pt x="1851" y="97057"/>
                </a:lnTo>
                <a:lnTo>
                  <a:pt x="0" y="106267"/>
                </a:lnTo>
                <a:lnTo>
                  <a:pt x="1851" y="115476"/>
                </a:lnTo>
                <a:lnTo>
                  <a:pt x="6905" y="122983"/>
                </a:lnTo>
                <a:lnTo>
                  <a:pt x="14412" y="128037"/>
                </a:lnTo>
                <a:lnTo>
                  <a:pt x="23622" y="129889"/>
                </a:lnTo>
                <a:lnTo>
                  <a:pt x="2418134" y="129889"/>
                </a:lnTo>
                <a:lnTo>
                  <a:pt x="2445130" y="106267"/>
                </a:lnTo>
                <a:lnTo>
                  <a:pt x="2418134" y="82645"/>
                </a:lnTo>
                <a:close/>
              </a:path>
              <a:path w="2517140" h="212725">
                <a:moveTo>
                  <a:pt x="2489889" y="82645"/>
                </a:moveTo>
                <a:lnTo>
                  <a:pt x="2480945" y="82645"/>
                </a:lnTo>
                <a:lnTo>
                  <a:pt x="2490154" y="84496"/>
                </a:lnTo>
                <a:lnTo>
                  <a:pt x="2497661" y="89550"/>
                </a:lnTo>
                <a:lnTo>
                  <a:pt x="2502715" y="97057"/>
                </a:lnTo>
                <a:lnTo>
                  <a:pt x="2504566" y="106267"/>
                </a:lnTo>
                <a:lnTo>
                  <a:pt x="2502715" y="115476"/>
                </a:lnTo>
                <a:lnTo>
                  <a:pt x="2497661" y="122983"/>
                </a:lnTo>
                <a:lnTo>
                  <a:pt x="2490154" y="128037"/>
                </a:lnTo>
                <a:lnTo>
                  <a:pt x="2480945" y="129889"/>
                </a:lnTo>
                <a:lnTo>
                  <a:pt x="2489889" y="129889"/>
                </a:lnTo>
                <a:lnTo>
                  <a:pt x="2516885" y="106267"/>
                </a:lnTo>
                <a:lnTo>
                  <a:pt x="2489889" y="82645"/>
                </a:lnTo>
                <a:close/>
              </a:path>
              <a:path w="2517140" h="212725">
                <a:moveTo>
                  <a:pt x="2465451" y="88487"/>
                </a:moveTo>
                <a:lnTo>
                  <a:pt x="2445130" y="106267"/>
                </a:lnTo>
                <a:lnTo>
                  <a:pt x="2465451" y="124047"/>
                </a:lnTo>
                <a:lnTo>
                  <a:pt x="2465451" y="88487"/>
                </a:lnTo>
                <a:close/>
              </a:path>
              <a:path w="2517140" h="212725">
                <a:moveTo>
                  <a:pt x="2496081" y="88487"/>
                </a:moveTo>
                <a:lnTo>
                  <a:pt x="2465451" y="88487"/>
                </a:lnTo>
                <a:lnTo>
                  <a:pt x="2465451" y="124047"/>
                </a:lnTo>
                <a:lnTo>
                  <a:pt x="2496081" y="124047"/>
                </a:lnTo>
                <a:lnTo>
                  <a:pt x="2497661" y="122983"/>
                </a:lnTo>
                <a:lnTo>
                  <a:pt x="2502715" y="115476"/>
                </a:lnTo>
                <a:lnTo>
                  <a:pt x="2504566" y="106267"/>
                </a:lnTo>
                <a:lnTo>
                  <a:pt x="2502715" y="97057"/>
                </a:lnTo>
                <a:lnTo>
                  <a:pt x="2497661" y="89550"/>
                </a:lnTo>
                <a:lnTo>
                  <a:pt x="2496081" y="88487"/>
                </a:lnTo>
                <a:close/>
              </a:path>
              <a:path w="2517140" h="212725">
                <a:moveTo>
                  <a:pt x="2384901" y="0"/>
                </a:moveTo>
                <a:lnTo>
                  <a:pt x="2376146" y="2345"/>
                </a:lnTo>
                <a:lnTo>
                  <a:pt x="2368677" y="8096"/>
                </a:lnTo>
                <a:lnTo>
                  <a:pt x="2364051" y="16206"/>
                </a:lnTo>
                <a:lnTo>
                  <a:pt x="2362914" y="25161"/>
                </a:lnTo>
                <a:lnTo>
                  <a:pt x="2365230" y="33903"/>
                </a:lnTo>
                <a:lnTo>
                  <a:pt x="2370962" y="41370"/>
                </a:lnTo>
                <a:lnTo>
                  <a:pt x="2445130" y="106267"/>
                </a:lnTo>
                <a:lnTo>
                  <a:pt x="2465451" y="88487"/>
                </a:lnTo>
                <a:lnTo>
                  <a:pt x="2496081" y="88487"/>
                </a:lnTo>
                <a:lnTo>
                  <a:pt x="2490154" y="84496"/>
                </a:lnTo>
                <a:lnTo>
                  <a:pt x="2480945" y="82645"/>
                </a:lnTo>
                <a:lnTo>
                  <a:pt x="2489889" y="82645"/>
                </a:lnTo>
                <a:lnTo>
                  <a:pt x="2402078" y="5810"/>
                </a:lnTo>
                <a:lnTo>
                  <a:pt x="2393894" y="1131"/>
                </a:lnTo>
                <a:lnTo>
                  <a:pt x="23849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1226800" y="7062978"/>
            <a:ext cx="476884" cy="1565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110" dirty="0">
                <a:latin typeface="Microsoft Sans Serif"/>
                <a:cs typeface="Microsoft Sans Serif"/>
              </a:rPr>
              <a:t>n</a:t>
            </a:r>
            <a:endParaRPr sz="3400">
              <a:latin typeface="Microsoft Sans Serif"/>
              <a:cs typeface="Microsoft Sans Serif"/>
            </a:endParaRPr>
          </a:p>
          <a:p>
            <a:pPr marL="217170">
              <a:lnSpc>
                <a:spcPct val="100000"/>
              </a:lnSpc>
              <a:spcBef>
                <a:spcPts val="3969"/>
              </a:spcBef>
            </a:pPr>
            <a:r>
              <a:rPr sz="3400" spc="45" dirty="0">
                <a:latin typeface="Microsoft Sans Serif"/>
                <a:cs typeface="Microsoft Sans Serif"/>
              </a:rPr>
              <a:t>1</a:t>
            </a:r>
            <a:endParaRPr sz="3400">
              <a:latin typeface="Microsoft Sans Serif"/>
              <a:cs typeface="Microsoft Sans Serif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119616" y="5902102"/>
            <a:ext cx="1660525" cy="212725"/>
          </a:xfrm>
          <a:custGeom>
            <a:avLst/>
            <a:gdLst/>
            <a:ahLst/>
            <a:cxnLst/>
            <a:rect l="l" t="t" r="r" b="b"/>
            <a:pathLst>
              <a:path w="1660525" h="212725">
                <a:moveTo>
                  <a:pt x="1588642" y="106267"/>
                </a:moveTo>
                <a:lnTo>
                  <a:pt x="1514475" y="171164"/>
                </a:lnTo>
                <a:lnTo>
                  <a:pt x="1508742" y="178631"/>
                </a:lnTo>
                <a:lnTo>
                  <a:pt x="1506426" y="187372"/>
                </a:lnTo>
                <a:lnTo>
                  <a:pt x="1507563" y="196328"/>
                </a:lnTo>
                <a:lnTo>
                  <a:pt x="1512188" y="204438"/>
                </a:lnTo>
                <a:lnTo>
                  <a:pt x="1519658" y="210188"/>
                </a:lnTo>
                <a:lnTo>
                  <a:pt x="1528413" y="212534"/>
                </a:lnTo>
                <a:lnTo>
                  <a:pt x="1537406" y="211403"/>
                </a:lnTo>
                <a:lnTo>
                  <a:pt x="1545589" y="206724"/>
                </a:lnTo>
                <a:lnTo>
                  <a:pt x="1633401" y="129889"/>
                </a:lnTo>
                <a:lnTo>
                  <a:pt x="1624456" y="129889"/>
                </a:lnTo>
                <a:lnTo>
                  <a:pt x="1633666" y="128037"/>
                </a:lnTo>
                <a:lnTo>
                  <a:pt x="1639593" y="124047"/>
                </a:lnTo>
                <a:lnTo>
                  <a:pt x="1608962" y="124047"/>
                </a:lnTo>
                <a:lnTo>
                  <a:pt x="1588642" y="106267"/>
                </a:lnTo>
                <a:close/>
              </a:path>
              <a:path w="1660525" h="212725">
                <a:moveTo>
                  <a:pt x="1561646" y="82645"/>
                </a:moveTo>
                <a:lnTo>
                  <a:pt x="23622" y="82645"/>
                </a:lnTo>
                <a:lnTo>
                  <a:pt x="14412" y="84496"/>
                </a:lnTo>
                <a:lnTo>
                  <a:pt x="6905" y="89550"/>
                </a:lnTo>
                <a:lnTo>
                  <a:pt x="1851" y="97057"/>
                </a:lnTo>
                <a:lnTo>
                  <a:pt x="0" y="106267"/>
                </a:lnTo>
                <a:lnTo>
                  <a:pt x="1851" y="115476"/>
                </a:lnTo>
                <a:lnTo>
                  <a:pt x="6905" y="122983"/>
                </a:lnTo>
                <a:lnTo>
                  <a:pt x="14412" y="128037"/>
                </a:lnTo>
                <a:lnTo>
                  <a:pt x="23622" y="129889"/>
                </a:lnTo>
                <a:lnTo>
                  <a:pt x="1561646" y="129889"/>
                </a:lnTo>
                <a:lnTo>
                  <a:pt x="1588642" y="106267"/>
                </a:lnTo>
                <a:lnTo>
                  <a:pt x="1561646" y="82645"/>
                </a:lnTo>
                <a:close/>
              </a:path>
              <a:path w="1660525" h="212725">
                <a:moveTo>
                  <a:pt x="1633401" y="82645"/>
                </a:moveTo>
                <a:lnTo>
                  <a:pt x="1624456" y="82645"/>
                </a:lnTo>
                <a:lnTo>
                  <a:pt x="1633666" y="84496"/>
                </a:lnTo>
                <a:lnTo>
                  <a:pt x="1641173" y="89550"/>
                </a:lnTo>
                <a:lnTo>
                  <a:pt x="1646227" y="97057"/>
                </a:lnTo>
                <a:lnTo>
                  <a:pt x="1648078" y="106267"/>
                </a:lnTo>
                <a:lnTo>
                  <a:pt x="1646227" y="115476"/>
                </a:lnTo>
                <a:lnTo>
                  <a:pt x="1641173" y="122983"/>
                </a:lnTo>
                <a:lnTo>
                  <a:pt x="1633666" y="128037"/>
                </a:lnTo>
                <a:lnTo>
                  <a:pt x="1624456" y="129889"/>
                </a:lnTo>
                <a:lnTo>
                  <a:pt x="1633401" y="129889"/>
                </a:lnTo>
                <a:lnTo>
                  <a:pt x="1660398" y="106267"/>
                </a:lnTo>
                <a:lnTo>
                  <a:pt x="1633401" y="82645"/>
                </a:lnTo>
                <a:close/>
              </a:path>
              <a:path w="1660525" h="212725">
                <a:moveTo>
                  <a:pt x="1608962" y="88487"/>
                </a:moveTo>
                <a:lnTo>
                  <a:pt x="1588642" y="106267"/>
                </a:lnTo>
                <a:lnTo>
                  <a:pt x="1608962" y="124047"/>
                </a:lnTo>
                <a:lnTo>
                  <a:pt x="1608962" y="88487"/>
                </a:lnTo>
                <a:close/>
              </a:path>
              <a:path w="1660525" h="212725">
                <a:moveTo>
                  <a:pt x="1639593" y="88487"/>
                </a:moveTo>
                <a:lnTo>
                  <a:pt x="1608962" y="88487"/>
                </a:lnTo>
                <a:lnTo>
                  <a:pt x="1608962" y="124047"/>
                </a:lnTo>
                <a:lnTo>
                  <a:pt x="1639593" y="124047"/>
                </a:lnTo>
                <a:lnTo>
                  <a:pt x="1641173" y="122983"/>
                </a:lnTo>
                <a:lnTo>
                  <a:pt x="1646227" y="115476"/>
                </a:lnTo>
                <a:lnTo>
                  <a:pt x="1648078" y="106267"/>
                </a:lnTo>
                <a:lnTo>
                  <a:pt x="1646227" y="97057"/>
                </a:lnTo>
                <a:lnTo>
                  <a:pt x="1641173" y="89550"/>
                </a:lnTo>
                <a:lnTo>
                  <a:pt x="1639593" y="88487"/>
                </a:lnTo>
                <a:close/>
              </a:path>
              <a:path w="1660525" h="212725">
                <a:moveTo>
                  <a:pt x="1528413" y="0"/>
                </a:moveTo>
                <a:lnTo>
                  <a:pt x="1519658" y="2345"/>
                </a:lnTo>
                <a:lnTo>
                  <a:pt x="1512188" y="8096"/>
                </a:lnTo>
                <a:lnTo>
                  <a:pt x="1507563" y="16206"/>
                </a:lnTo>
                <a:lnTo>
                  <a:pt x="1506426" y="25161"/>
                </a:lnTo>
                <a:lnTo>
                  <a:pt x="1508742" y="33903"/>
                </a:lnTo>
                <a:lnTo>
                  <a:pt x="1514475" y="41370"/>
                </a:lnTo>
                <a:lnTo>
                  <a:pt x="1588642" y="106267"/>
                </a:lnTo>
                <a:lnTo>
                  <a:pt x="1608962" y="88487"/>
                </a:lnTo>
                <a:lnTo>
                  <a:pt x="1639593" y="88487"/>
                </a:lnTo>
                <a:lnTo>
                  <a:pt x="1633666" y="84496"/>
                </a:lnTo>
                <a:lnTo>
                  <a:pt x="1624456" y="82645"/>
                </a:lnTo>
                <a:lnTo>
                  <a:pt x="1633401" y="82645"/>
                </a:lnTo>
                <a:lnTo>
                  <a:pt x="1545589" y="5810"/>
                </a:lnTo>
                <a:lnTo>
                  <a:pt x="1537406" y="1131"/>
                </a:lnTo>
                <a:lnTo>
                  <a:pt x="15284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0980166" y="5697473"/>
            <a:ext cx="77279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35" dirty="0">
                <a:latin typeface="Microsoft Sans Serif"/>
                <a:cs typeface="Microsoft Sans Serif"/>
              </a:rPr>
              <a:t>n+1</a:t>
            </a:r>
            <a:endParaRPr sz="3400">
              <a:latin typeface="Microsoft Sans Serif"/>
              <a:cs typeface="Microsoft Sans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036432" y="9368129"/>
            <a:ext cx="339852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60" dirty="0">
                <a:latin typeface="Microsoft Sans Serif"/>
                <a:cs typeface="Microsoft Sans Serif"/>
              </a:rPr>
              <a:t>f(n)</a:t>
            </a:r>
            <a:r>
              <a:rPr sz="3400" spc="-40" dirty="0">
                <a:latin typeface="Microsoft Sans Serif"/>
                <a:cs typeface="Microsoft Sans Serif"/>
              </a:rPr>
              <a:t> </a:t>
            </a:r>
            <a:r>
              <a:rPr sz="3400" spc="-50" dirty="0">
                <a:latin typeface="Microsoft Sans Serif"/>
                <a:cs typeface="Microsoft Sans Serif"/>
              </a:rPr>
              <a:t>=</a:t>
            </a:r>
            <a:r>
              <a:rPr sz="3400" spc="-30" dirty="0">
                <a:latin typeface="Microsoft Sans Serif"/>
                <a:cs typeface="Microsoft Sans Serif"/>
              </a:rPr>
              <a:t> </a:t>
            </a:r>
            <a:r>
              <a:rPr sz="3400" spc="40" dirty="0">
                <a:latin typeface="Microsoft Sans Serif"/>
                <a:cs typeface="Microsoft Sans Serif"/>
              </a:rPr>
              <a:t>2n+3</a:t>
            </a:r>
            <a:r>
              <a:rPr sz="3400" spc="-35" dirty="0">
                <a:latin typeface="Microsoft Sans Serif"/>
                <a:cs typeface="Microsoft Sans Serif"/>
              </a:rPr>
              <a:t> </a:t>
            </a:r>
            <a:r>
              <a:rPr sz="3400" spc="-50" dirty="0">
                <a:latin typeface="Microsoft Sans Serif"/>
                <a:cs typeface="Microsoft Sans Serif"/>
              </a:rPr>
              <a:t>= </a:t>
            </a:r>
            <a:r>
              <a:rPr sz="3400" spc="-95" dirty="0">
                <a:latin typeface="Microsoft Sans Serif"/>
                <a:cs typeface="Microsoft Sans Serif"/>
              </a:rPr>
              <a:t>O(n)</a:t>
            </a:r>
            <a:endParaRPr sz="3400">
              <a:latin typeface="Microsoft Sans Serif"/>
              <a:cs typeface="Microsoft Sans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2211177" y="3827764"/>
            <a:ext cx="1584960" cy="4996180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40"/>
              </a:spcBef>
              <a:tabLst>
                <a:tab pos="944880" algn="l"/>
              </a:tabLst>
            </a:pPr>
            <a:r>
              <a:rPr sz="3400" spc="-229" dirty="0">
                <a:latin typeface="Microsoft Sans Serif"/>
                <a:cs typeface="Microsoft Sans Serif"/>
              </a:rPr>
              <a:t>A</a:t>
            </a:r>
            <a:r>
              <a:rPr sz="3400" spc="-25" dirty="0">
                <a:latin typeface="Microsoft Sans Serif"/>
                <a:cs typeface="Microsoft Sans Serif"/>
              </a:rPr>
              <a:t> </a:t>
            </a:r>
            <a:r>
              <a:rPr sz="3400" spc="-50" dirty="0">
                <a:latin typeface="Microsoft Sans Serif"/>
                <a:cs typeface="Microsoft Sans Serif"/>
              </a:rPr>
              <a:t>=	</a:t>
            </a:r>
            <a:r>
              <a:rPr sz="4200" spc="52" baseline="9920" dirty="0">
                <a:solidFill>
                  <a:srgbClr val="FFFFFF"/>
                </a:solidFill>
                <a:latin typeface="Microsoft Sans Serif"/>
                <a:cs typeface="Microsoft Sans Serif"/>
              </a:rPr>
              <a:t>6</a:t>
            </a:r>
            <a:endParaRPr sz="4200" baseline="9920">
              <a:latin typeface="Microsoft Sans Serif"/>
              <a:cs typeface="Microsoft Sans Serif"/>
            </a:endParaRPr>
          </a:p>
          <a:p>
            <a:pPr marL="989965">
              <a:lnSpc>
                <a:spcPct val="100000"/>
              </a:lnSpc>
              <a:spcBef>
                <a:spcPts val="1185"/>
              </a:spcBef>
            </a:pPr>
            <a:r>
              <a:rPr sz="2800" spc="35" dirty="0">
                <a:solidFill>
                  <a:srgbClr val="C0504D"/>
                </a:solidFill>
                <a:latin typeface="Microsoft Sans Serif"/>
                <a:cs typeface="Microsoft Sans Serif"/>
              </a:rPr>
              <a:t>0</a:t>
            </a:r>
            <a:endParaRPr sz="2800">
              <a:latin typeface="Microsoft Sans Serif"/>
              <a:cs typeface="Microsoft Sans Serif"/>
            </a:endParaRPr>
          </a:p>
          <a:p>
            <a:pPr marL="1025525" marR="30480" indent="-36195" algn="just">
              <a:lnSpc>
                <a:spcPct val="118000"/>
              </a:lnSpc>
              <a:spcBef>
                <a:spcPts val="2885"/>
              </a:spcBef>
            </a:pPr>
            <a:r>
              <a:rPr sz="3000" dirty="0">
                <a:latin typeface="Microsoft Sans Serif"/>
                <a:cs typeface="Microsoft Sans Serif"/>
              </a:rPr>
              <a:t>i=0 </a:t>
            </a:r>
            <a:r>
              <a:rPr sz="3000" spc="-785" dirty="0">
                <a:latin typeface="Microsoft Sans Serif"/>
                <a:cs typeface="Microsoft Sans Serif"/>
              </a:rPr>
              <a:t> </a:t>
            </a:r>
            <a:r>
              <a:rPr sz="3000" spc="-10" dirty="0">
                <a:latin typeface="Microsoft Sans Serif"/>
                <a:cs typeface="Microsoft Sans Serif"/>
              </a:rPr>
              <a:t>i=1  i=2  i=3</a:t>
            </a:r>
            <a:endParaRPr sz="3000">
              <a:latin typeface="Microsoft Sans Serif"/>
              <a:cs typeface="Microsoft Sans Serif"/>
            </a:endParaRPr>
          </a:p>
          <a:p>
            <a:pPr marL="1025525" marR="30480">
              <a:lnSpc>
                <a:spcPts val="4690"/>
              </a:lnSpc>
            </a:pPr>
            <a:r>
              <a:rPr sz="3000" spc="-10" dirty="0">
                <a:latin typeface="Microsoft Sans Serif"/>
                <a:cs typeface="Microsoft Sans Serif"/>
              </a:rPr>
              <a:t>i=4  i=5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4457426" y="8199233"/>
            <a:ext cx="3760470" cy="208153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72085">
              <a:lnSpc>
                <a:spcPct val="100000"/>
              </a:lnSpc>
              <a:spcBef>
                <a:spcPts val="509"/>
              </a:spcBef>
            </a:pPr>
            <a:r>
              <a:rPr sz="3000" spc="20" dirty="0">
                <a:latin typeface="Microsoft Sans Serif"/>
                <a:cs typeface="Microsoft Sans Serif"/>
              </a:rPr>
              <a:t>i&lt;n</a:t>
            </a:r>
            <a:endParaRPr sz="3000" dirty="0">
              <a:latin typeface="Microsoft Sans Serif"/>
              <a:cs typeface="Microsoft Sans Serif"/>
            </a:endParaRPr>
          </a:p>
          <a:p>
            <a:pPr marL="172085">
              <a:lnSpc>
                <a:spcPct val="100000"/>
              </a:lnSpc>
              <a:spcBef>
                <a:spcPts val="295"/>
              </a:spcBef>
            </a:pPr>
            <a:r>
              <a:rPr sz="2200" spc="40" dirty="0">
                <a:latin typeface="Microsoft Sans Serif"/>
                <a:cs typeface="Microsoft Sans Serif"/>
              </a:rPr>
              <a:t>condition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checked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25" dirty="0">
                <a:latin typeface="Microsoft Sans Serif"/>
                <a:cs typeface="Microsoft Sans Serif"/>
              </a:rPr>
              <a:t>6</a:t>
            </a:r>
            <a:r>
              <a:rPr sz="2200" spc="-30" dirty="0">
                <a:latin typeface="Microsoft Sans Serif"/>
                <a:cs typeface="Microsoft Sans Serif"/>
              </a:rPr>
              <a:t> </a:t>
            </a:r>
            <a:r>
              <a:rPr sz="2200" spc="20" dirty="0">
                <a:latin typeface="Microsoft Sans Serif"/>
                <a:cs typeface="Microsoft Sans Serif"/>
              </a:rPr>
              <a:t>times</a:t>
            </a:r>
            <a:endParaRPr sz="2200" dirty="0">
              <a:latin typeface="Microsoft Sans Serif"/>
              <a:cs typeface="Microsoft Sans Serif"/>
            </a:endParaRPr>
          </a:p>
          <a:p>
            <a:pPr marL="351790">
              <a:lnSpc>
                <a:spcPct val="100000"/>
              </a:lnSpc>
              <a:spcBef>
                <a:spcPts val="1130"/>
              </a:spcBef>
              <a:tabLst>
                <a:tab pos="938530" algn="l"/>
              </a:tabLst>
            </a:pPr>
            <a:r>
              <a:rPr sz="2200" spc="-60" dirty="0">
                <a:latin typeface="Microsoft Sans Serif"/>
                <a:cs typeface="Microsoft Sans Serif"/>
              </a:rPr>
              <a:t>i++,	</a:t>
            </a:r>
            <a:r>
              <a:rPr sz="2200" spc="-5" dirty="0">
                <a:latin typeface="Microsoft Sans Serif"/>
                <a:cs typeface="Microsoft Sans Serif"/>
              </a:rPr>
              <a:t>i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-25" dirty="0">
                <a:latin typeface="Microsoft Sans Serif"/>
                <a:cs typeface="Microsoft Sans Serif"/>
              </a:rPr>
              <a:t>has </a:t>
            </a:r>
            <a:r>
              <a:rPr sz="2200" spc="-5" dirty="0">
                <a:latin typeface="Microsoft Sans Serif"/>
                <a:cs typeface="Microsoft Sans Serif"/>
              </a:rPr>
              <a:t>changed </a:t>
            </a:r>
            <a:r>
              <a:rPr sz="2200" spc="30" dirty="0">
                <a:latin typeface="Microsoft Sans Serif"/>
                <a:cs typeface="Microsoft Sans Serif"/>
              </a:rPr>
              <a:t>5</a:t>
            </a:r>
            <a:endParaRPr sz="2200" dirty="0">
              <a:latin typeface="Microsoft Sans Serif"/>
              <a:cs typeface="Microsoft Sans Serif"/>
            </a:endParaRPr>
          </a:p>
          <a:p>
            <a:pPr marL="1284605">
              <a:lnSpc>
                <a:spcPct val="100000"/>
              </a:lnSpc>
              <a:spcBef>
                <a:spcPts val="459"/>
              </a:spcBef>
            </a:pPr>
            <a:r>
              <a:rPr sz="2200" spc="20" dirty="0">
                <a:latin typeface="Microsoft Sans Serif"/>
                <a:cs typeface="Microsoft Sans Serif"/>
              </a:rPr>
              <a:t>times</a:t>
            </a:r>
            <a:endParaRPr sz="22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450"/>
              </a:spcBef>
            </a:pPr>
            <a:endParaRPr sz="16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EDEBE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804410" cy="10287000"/>
            <a:chOff x="0" y="0"/>
            <a:chExt cx="4804410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4803775" cy="10287000"/>
            </a:xfrm>
            <a:custGeom>
              <a:avLst/>
              <a:gdLst/>
              <a:ahLst/>
              <a:cxnLst/>
              <a:rect l="l" t="t" r="r" b="b"/>
              <a:pathLst>
                <a:path w="4803775" h="10287000">
                  <a:moveTo>
                    <a:pt x="4803648" y="0"/>
                  </a:moveTo>
                  <a:lnTo>
                    <a:pt x="0" y="0"/>
                  </a:lnTo>
                  <a:lnTo>
                    <a:pt x="0" y="10287000"/>
                  </a:lnTo>
                  <a:lnTo>
                    <a:pt x="4803648" y="10287000"/>
                  </a:lnTo>
                  <a:lnTo>
                    <a:pt x="4803648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2311" y="3688079"/>
              <a:ext cx="3445764" cy="48463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32122" y="5142814"/>
              <a:ext cx="771893" cy="63465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050407" y="3769893"/>
            <a:ext cx="5019675" cy="490283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sz="3400" spc="35" dirty="0">
                <a:latin typeface="Microsoft Sans Serif"/>
                <a:cs typeface="Microsoft Sans Serif"/>
              </a:rPr>
              <a:t>Algorith</a:t>
            </a:r>
            <a:r>
              <a:rPr sz="3400" spc="75" dirty="0">
                <a:latin typeface="Microsoft Sans Serif"/>
                <a:cs typeface="Microsoft Sans Serif"/>
              </a:rPr>
              <a:t>m</a:t>
            </a:r>
            <a:r>
              <a:rPr sz="3400" spc="-35" dirty="0">
                <a:latin typeface="Microsoft Sans Serif"/>
                <a:cs typeface="Microsoft Sans Serif"/>
              </a:rPr>
              <a:t> </a:t>
            </a:r>
            <a:r>
              <a:rPr sz="3400" spc="-50" dirty="0">
                <a:latin typeface="Microsoft Sans Serif"/>
                <a:cs typeface="Microsoft Sans Serif"/>
              </a:rPr>
              <a:t>Sum</a:t>
            </a:r>
            <a:r>
              <a:rPr sz="3400" spc="-20" dirty="0">
                <a:latin typeface="Microsoft Sans Serif"/>
                <a:cs typeface="Microsoft Sans Serif"/>
              </a:rPr>
              <a:t> </a:t>
            </a:r>
            <a:r>
              <a:rPr sz="3400" spc="-220" dirty="0">
                <a:latin typeface="Microsoft Sans Serif"/>
                <a:cs typeface="Microsoft Sans Serif"/>
              </a:rPr>
              <a:t>(A,</a:t>
            </a:r>
            <a:r>
              <a:rPr sz="3400" spc="-20" dirty="0">
                <a:latin typeface="Microsoft Sans Serif"/>
                <a:cs typeface="Microsoft Sans Serif"/>
              </a:rPr>
              <a:t> </a:t>
            </a:r>
            <a:r>
              <a:rPr sz="3400" spc="-180" dirty="0">
                <a:latin typeface="Microsoft Sans Serif"/>
                <a:cs typeface="Microsoft Sans Serif"/>
              </a:rPr>
              <a:t>B,</a:t>
            </a:r>
            <a:r>
              <a:rPr sz="3400" spc="-10" dirty="0">
                <a:latin typeface="Microsoft Sans Serif"/>
                <a:cs typeface="Microsoft Sans Serif"/>
              </a:rPr>
              <a:t> </a:t>
            </a:r>
            <a:r>
              <a:rPr sz="3400" spc="-50" dirty="0">
                <a:latin typeface="Microsoft Sans Serif"/>
                <a:cs typeface="Microsoft Sans Serif"/>
              </a:rPr>
              <a:t>n)</a:t>
            </a:r>
            <a:endParaRPr sz="3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3400" spc="60" dirty="0">
                <a:latin typeface="Microsoft Sans Serif"/>
                <a:cs typeface="Microsoft Sans Serif"/>
              </a:rPr>
              <a:t>{</a:t>
            </a:r>
            <a:endParaRPr sz="3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3400" spc="120" dirty="0">
                <a:latin typeface="Microsoft Sans Serif"/>
                <a:cs typeface="Microsoft Sans Serif"/>
              </a:rPr>
              <a:t>for</a:t>
            </a:r>
            <a:r>
              <a:rPr sz="3400" spc="-20" dirty="0">
                <a:latin typeface="Microsoft Sans Serif"/>
                <a:cs typeface="Microsoft Sans Serif"/>
              </a:rPr>
              <a:t> </a:t>
            </a:r>
            <a:r>
              <a:rPr sz="3400" spc="-210" dirty="0">
                <a:latin typeface="Microsoft Sans Serif"/>
                <a:cs typeface="Microsoft Sans Serif"/>
              </a:rPr>
              <a:t>(</a:t>
            </a:r>
            <a:r>
              <a:rPr sz="3400" spc="-15" dirty="0">
                <a:latin typeface="Microsoft Sans Serif"/>
                <a:cs typeface="Microsoft Sans Serif"/>
              </a:rPr>
              <a:t> </a:t>
            </a:r>
            <a:r>
              <a:rPr sz="3400" spc="-10" dirty="0">
                <a:latin typeface="Microsoft Sans Serif"/>
                <a:cs typeface="Microsoft Sans Serif"/>
              </a:rPr>
              <a:t>i</a:t>
            </a:r>
            <a:r>
              <a:rPr sz="3400" spc="-50" dirty="0">
                <a:latin typeface="Microsoft Sans Serif"/>
                <a:cs typeface="Microsoft Sans Serif"/>
              </a:rPr>
              <a:t>=0;</a:t>
            </a:r>
            <a:r>
              <a:rPr sz="3400" spc="-10" dirty="0">
                <a:latin typeface="Microsoft Sans Serif"/>
                <a:cs typeface="Microsoft Sans Serif"/>
              </a:rPr>
              <a:t> i</a:t>
            </a:r>
            <a:r>
              <a:rPr sz="3400" spc="-25" dirty="0">
                <a:latin typeface="Microsoft Sans Serif"/>
                <a:cs typeface="Microsoft Sans Serif"/>
              </a:rPr>
              <a:t>&lt;n;</a:t>
            </a:r>
            <a:r>
              <a:rPr sz="3400" spc="-30" dirty="0">
                <a:latin typeface="Microsoft Sans Serif"/>
                <a:cs typeface="Microsoft Sans Serif"/>
              </a:rPr>
              <a:t> </a:t>
            </a:r>
            <a:r>
              <a:rPr sz="3400" spc="-10" dirty="0">
                <a:latin typeface="Microsoft Sans Serif"/>
                <a:cs typeface="Microsoft Sans Serif"/>
              </a:rPr>
              <a:t>i</a:t>
            </a:r>
            <a:r>
              <a:rPr sz="3400" spc="-100" dirty="0">
                <a:latin typeface="Microsoft Sans Serif"/>
                <a:cs typeface="Microsoft Sans Serif"/>
              </a:rPr>
              <a:t>++)</a:t>
            </a:r>
            <a:endParaRPr sz="3400">
              <a:latin typeface="Microsoft Sans Serif"/>
              <a:cs typeface="Microsoft Sans Serif"/>
            </a:endParaRPr>
          </a:p>
          <a:p>
            <a:pPr marL="350520">
              <a:lnSpc>
                <a:spcPct val="100000"/>
              </a:lnSpc>
              <a:spcBef>
                <a:spcPts val="720"/>
              </a:spcBef>
            </a:pPr>
            <a:r>
              <a:rPr sz="3400" spc="60" dirty="0">
                <a:latin typeface="Microsoft Sans Serif"/>
                <a:cs typeface="Microsoft Sans Serif"/>
              </a:rPr>
              <a:t>{</a:t>
            </a:r>
            <a:endParaRPr sz="3400">
              <a:latin typeface="Microsoft Sans Serif"/>
              <a:cs typeface="Microsoft Sans Serif"/>
            </a:endParaRPr>
          </a:p>
          <a:p>
            <a:pPr marL="688975">
              <a:lnSpc>
                <a:spcPct val="100000"/>
              </a:lnSpc>
              <a:spcBef>
                <a:spcPts val="720"/>
              </a:spcBef>
            </a:pPr>
            <a:r>
              <a:rPr sz="3400" spc="120" dirty="0">
                <a:latin typeface="Microsoft Sans Serif"/>
                <a:cs typeface="Microsoft Sans Serif"/>
              </a:rPr>
              <a:t>for</a:t>
            </a:r>
            <a:r>
              <a:rPr sz="3400" spc="-20" dirty="0">
                <a:latin typeface="Microsoft Sans Serif"/>
                <a:cs typeface="Microsoft Sans Serif"/>
              </a:rPr>
              <a:t> </a:t>
            </a:r>
            <a:r>
              <a:rPr sz="3400" spc="-210" dirty="0">
                <a:latin typeface="Microsoft Sans Serif"/>
                <a:cs typeface="Microsoft Sans Serif"/>
              </a:rPr>
              <a:t>(</a:t>
            </a:r>
            <a:r>
              <a:rPr sz="3400" spc="-10" dirty="0">
                <a:latin typeface="Microsoft Sans Serif"/>
                <a:cs typeface="Microsoft Sans Serif"/>
              </a:rPr>
              <a:t> j=</a:t>
            </a:r>
            <a:r>
              <a:rPr sz="3400" dirty="0">
                <a:latin typeface="Microsoft Sans Serif"/>
                <a:cs typeface="Microsoft Sans Serif"/>
              </a:rPr>
              <a:t>0</a:t>
            </a:r>
            <a:r>
              <a:rPr sz="3400" spc="-140" dirty="0">
                <a:latin typeface="Microsoft Sans Serif"/>
                <a:cs typeface="Microsoft Sans Serif"/>
              </a:rPr>
              <a:t>;</a:t>
            </a:r>
            <a:r>
              <a:rPr sz="3400" spc="-30" dirty="0">
                <a:latin typeface="Microsoft Sans Serif"/>
                <a:cs typeface="Microsoft Sans Serif"/>
              </a:rPr>
              <a:t> j&lt;n</a:t>
            </a:r>
            <a:r>
              <a:rPr sz="3400" spc="-15" dirty="0">
                <a:latin typeface="Microsoft Sans Serif"/>
                <a:cs typeface="Microsoft Sans Serif"/>
              </a:rPr>
              <a:t>;</a:t>
            </a:r>
            <a:r>
              <a:rPr sz="3400" spc="-25" dirty="0">
                <a:latin typeface="Microsoft Sans Serif"/>
                <a:cs typeface="Microsoft Sans Serif"/>
              </a:rPr>
              <a:t> j</a:t>
            </a:r>
            <a:r>
              <a:rPr sz="3400" spc="-35" dirty="0">
                <a:latin typeface="Microsoft Sans Serif"/>
                <a:cs typeface="Microsoft Sans Serif"/>
              </a:rPr>
              <a:t>+</a:t>
            </a:r>
            <a:r>
              <a:rPr sz="3400" spc="-130" dirty="0">
                <a:latin typeface="Microsoft Sans Serif"/>
                <a:cs typeface="Microsoft Sans Serif"/>
              </a:rPr>
              <a:t>+)</a:t>
            </a:r>
            <a:endParaRPr sz="3400">
              <a:latin typeface="Microsoft Sans Serif"/>
              <a:cs typeface="Microsoft Sans Serif"/>
            </a:endParaRPr>
          </a:p>
          <a:p>
            <a:pPr marL="914400">
              <a:lnSpc>
                <a:spcPct val="100000"/>
              </a:lnSpc>
              <a:spcBef>
                <a:spcPts val="720"/>
              </a:spcBef>
            </a:pPr>
            <a:r>
              <a:rPr sz="3400" spc="60" dirty="0">
                <a:latin typeface="Microsoft Sans Serif"/>
                <a:cs typeface="Microsoft Sans Serif"/>
              </a:rPr>
              <a:t>{</a:t>
            </a:r>
            <a:endParaRPr sz="3400">
              <a:latin typeface="Microsoft Sans Serif"/>
              <a:cs typeface="Microsoft Sans Serif"/>
            </a:endParaRPr>
          </a:p>
          <a:p>
            <a:pPr marL="1027430">
              <a:lnSpc>
                <a:spcPct val="100000"/>
              </a:lnSpc>
              <a:spcBef>
                <a:spcPts val="725"/>
              </a:spcBef>
            </a:pPr>
            <a:r>
              <a:rPr sz="3400" spc="-155" dirty="0">
                <a:latin typeface="Microsoft Sans Serif"/>
                <a:cs typeface="Microsoft Sans Serif"/>
              </a:rPr>
              <a:t>C</a:t>
            </a:r>
            <a:r>
              <a:rPr sz="3400" spc="-65" dirty="0">
                <a:latin typeface="Microsoft Sans Serif"/>
                <a:cs typeface="Microsoft Sans Serif"/>
              </a:rPr>
              <a:t>[</a:t>
            </a:r>
            <a:r>
              <a:rPr sz="3400" spc="-10" dirty="0">
                <a:latin typeface="Microsoft Sans Serif"/>
                <a:cs typeface="Microsoft Sans Serif"/>
              </a:rPr>
              <a:t>i</a:t>
            </a:r>
            <a:r>
              <a:rPr sz="3400" spc="-215" dirty="0">
                <a:latin typeface="Microsoft Sans Serif"/>
                <a:cs typeface="Microsoft Sans Serif"/>
              </a:rPr>
              <a:t>,</a:t>
            </a:r>
            <a:r>
              <a:rPr sz="3400" spc="-20" dirty="0">
                <a:latin typeface="Microsoft Sans Serif"/>
                <a:cs typeface="Microsoft Sans Serif"/>
              </a:rPr>
              <a:t> </a:t>
            </a:r>
            <a:r>
              <a:rPr sz="3400" spc="-10" dirty="0">
                <a:latin typeface="Microsoft Sans Serif"/>
                <a:cs typeface="Microsoft Sans Serif"/>
              </a:rPr>
              <a:t>j</a:t>
            </a:r>
            <a:r>
              <a:rPr sz="3400" spc="-25" dirty="0">
                <a:latin typeface="Microsoft Sans Serif"/>
                <a:cs typeface="Microsoft Sans Serif"/>
              </a:rPr>
              <a:t> </a:t>
            </a:r>
            <a:r>
              <a:rPr sz="3400" spc="45" dirty="0">
                <a:latin typeface="Microsoft Sans Serif"/>
                <a:cs typeface="Microsoft Sans Serif"/>
              </a:rPr>
              <a:t>]=</a:t>
            </a:r>
            <a:r>
              <a:rPr sz="3400" spc="-20" dirty="0">
                <a:latin typeface="Microsoft Sans Serif"/>
                <a:cs typeface="Microsoft Sans Serif"/>
              </a:rPr>
              <a:t> </a:t>
            </a:r>
            <a:r>
              <a:rPr sz="3400" spc="-229" dirty="0">
                <a:latin typeface="Microsoft Sans Serif"/>
                <a:cs typeface="Microsoft Sans Serif"/>
              </a:rPr>
              <a:t>A</a:t>
            </a:r>
            <a:r>
              <a:rPr sz="3400" spc="-15" dirty="0">
                <a:latin typeface="Microsoft Sans Serif"/>
                <a:cs typeface="Microsoft Sans Serif"/>
              </a:rPr>
              <a:t> </a:t>
            </a:r>
            <a:r>
              <a:rPr sz="3400" spc="135" dirty="0">
                <a:latin typeface="Microsoft Sans Serif"/>
                <a:cs typeface="Microsoft Sans Serif"/>
              </a:rPr>
              <a:t>[</a:t>
            </a:r>
            <a:r>
              <a:rPr sz="3400" spc="-10" dirty="0">
                <a:latin typeface="Microsoft Sans Serif"/>
                <a:cs typeface="Microsoft Sans Serif"/>
              </a:rPr>
              <a:t>i</a:t>
            </a:r>
            <a:r>
              <a:rPr sz="3400" spc="-215" dirty="0">
                <a:latin typeface="Microsoft Sans Serif"/>
                <a:cs typeface="Microsoft Sans Serif"/>
              </a:rPr>
              <a:t>,</a:t>
            </a:r>
            <a:r>
              <a:rPr sz="3400" spc="-20" dirty="0">
                <a:latin typeface="Microsoft Sans Serif"/>
                <a:cs typeface="Microsoft Sans Serif"/>
              </a:rPr>
              <a:t> </a:t>
            </a:r>
            <a:r>
              <a:rPr sz="3400" spc="50" dirty="0">
                <a:latin typeface="Microsoft Sans Serif"/>
                <a:cs typeface="Microsoft Sans Serif"/>
              </a:rPr>
              <a:t>j</a:t>
            </a:r>
            <a:r>
              <a:rPr sz="3400" spc="70" dirty="0">
                <a:latin typeface="Microsoft Sans Serif"/>
                <a:cs typeface="Microsoft Sans Serif"/>
              </a:rPr>
              <a:t>]</a:t>
            </a:r>
            <a:r>
              <a:rPr sz="3400" spc="-25" dirty="0">
                <a:latin typeface="Microsoft Sans Serif"/>
                <a:cs typeface="Microsoft Sans Serif"/>
              </a:rPr>
              <a:t> </a:t>
            </a:r>
            <a:r>
              <a:rPr sz="3400" spc="-50" dirty="0">
                <a:latin typeface="Microsoft Sans Serif"/>
                <a:cs typeface="Microsoft Sans Serif"/>
              </a:rPr>
              <a:t>+</a:t>
            </a:r>
            <a:r>
              <a:rPr sz="3400" spc="-20" dirty="0">
                <a:latin typeface="Microsoft Sans Serif"/>
                <a:cs typeface="Microsoft Sans Serif"/>
              </a:rPr>
              <a:t> </a:t>
            </a:r>
            <a:r>
              <a:rPr sz="3400" spc="-5" dirty="0">
                <a:latin typeface="Microsoft Sans Serif"/>
                <a:cs typeface="Microsoft Sans Serif"/>
              </a:rPr>
              <a:t>B</a:t>
            </a:r>
            <a:r>
              <a:rPr sz="3400" spc="-10" dirty="0">
                <a:latin typeface="Microsoft Sans Serif"/>
                <a:cs typeface="Microsoft Sans Serif"/>
              </a:rPr>
              <a:t>[i</a:t>
            </a:r>
            <a:r>
              <a:rPr sz="3400" spc="-215" dirty="0">
                <a:latin typeface="Microsoft Sans Serif"/>
                <a:cs typeface="Microsoft Sans Serif"/>
              </a:rPr>
              <a:t>,</a:t>
            </a:r>
            <a:r>
              <a:rPr sz="3400" spc="-20" dirty="0">
                <a:latin typeface="Microsoft Sans Serif"/>
                <a:cs typeface="Microsoft Sans Serif"/>
              </a:rPr>
              <a:t> </a:t>
            </a:r>
            <a:r>
              <a:rPr sz="3400" spc="-10" dirty="0">
                <a:latin typeface="Microsoft Sans Serif"/>
                <a:cs typeface="Microsoft Sans Serif"/>
              </a:rPr>
              <a:t>j];</a:t>
            </a:r>
            <a:endParaRPr sz="3400">
              <a:latin typeface="Microsoft Sans Serif"/>
              <a:cs typeface="Microsoft Sans Serif"/>
            </a:endParaRPr>
          </a:p>
          <a:p>
            <a:pPr marL="1027430">
              <a:lnSpc>
                <a:spcPct val="100000"/>
              </a:lnSpc>
              <a:spcBef>
                <a:spcPts val="720"/>
              </a:spcBef>
            </a:pPr>
            <a:r>
              <a:rPr sz="3400" spc="60" dirty="0">
                <a:latin typeface="Microsoft Sans Serif"/>
                <a:cs typeface="Microsoft Sans Serif"/>
              </a:rPr>
              <a:t>}</a:t>
            </a:r>
            <a:endParaRPr sz="34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868400" y="3773423"/>
            <a:ext cx="236220" cy="5285740"/>
          </a:xfrm>
          <a:custGeom>
            <a:avLst/>
            <a:gdLst/>
            <a:ahLst/>
            <a:cxnLst/>
            <a:rect l="l" t="t" r="r" b="b"/>
            <a:pathLst>
              <a:path w="236219" h="5285740">
                <a:moveTo>
                  <a:pt x="94488" y="5053775"/>
                </a:moveTo>
                <a:lnTo>
                  <a:pt x="72116" y="5058286"/>
                </a:lnTo>
                <a:lnTo>
                  <a:pt x="34575" y="5083587"/>
                </a:lnTo>
                <a:lnTo>
                  <a:pt x="9274" y="5121128"/>
                </a:lnTo>
                <a:lnTo>
                  <a:pt x="0" y="5167122"/>
                </a:lnTo>
                <a:lnTo>
                  <a:pt x="9274" y="5213115"/>
                </a:lnTo>
                <a:lnTo>
                  <a:pt x="34575" y="5250656"/>
                </a:lnTo>
                <a:lnTo>
                  <a:pt x="72116" y="5275957"/>
                </a:lnTo>
                <a:lnTo>
                  <a:pt x="118109" y="5285232"/>
                </a:lnTo>
                <a:lnTo>
                  <a:pt x="164103" y="5275957"/>
                </a:lnTo>
                <a:lnTo>
                  <a:pt x="201644" y="5250656"/>
                </a:lnTo>
                <a:lnTo>
                  <a:pt x="226945" y="5213115"/>
                </a:lnTo>
                <a:lnTo>
                  <a:pt x="231456" y="5190744"/>
                </a:lnTo>
                <a:lnTo>
                  <a:pt x="118109" y="5190744"/>
                </a:lnTo>
                <a:lnTo>
                  <a:pt x="108900" y="5188892"/>
                </a:lnTo>
                <a:lnTo>
                  <a:pt x="101393" y="5183838"/>
                </a:lnTo>
                <a:lnTo>
                  <a:pt x="96339" y="5176331"/>
                </a:lnTo>
                <a:lnTo>
                  <a:pt x="94488" y="5167122"/>
                </a:lnTo>
                <a:lnTo>
                  <a:pt x="94488" y="5053775"/>
                </a:lnTo>
                <a:close/>
              </a:path>
              <a:path w="236219" h="5285740">
                <a:moveTo>
                  <a:pt x="118109" y="5049012"/>
                </a:moveTo>
                <a:lnTo>
                  <a:pt x="94488" y="5053775"/>
                </a:lnTo>
                <a:lnTo>
                  <a:pt x="94488" y="5167122"/>
                </a:lnTo>
                <a:lnTo>
                  <a:pt x="96339" y="5176331"/>
                </a:lnTo>
                <a:lnTo>
                  <a:pt x="101393" y="5183838"/>
                </a:lnTo>
                <a:lnTo>
                  <a:pt x="108900" y="5188892"/>
                </a:lnTo>
                <a:lnTo>
                  <a:pt x="118109" y="5190744"/>
                </a:lnTo>
                <a:lnTo>
                  <a:pt x="127319" y="5188892"/>
                </a:lnTo>
                <a:lnTo>
                  <a:pt x="134826" y="5183838"/>
                </a:lnTo>
                <a:lnTo>
                  <a:pt x="139880" y="5176331"/>
                </a:lnTo>
                <a:lnTo>
                  <a:pt x="141732" y="5167122"/>
                </a:lnTo>
                <a:lnTo>
                  <a:pt x="141732" y="5053775"/>
                </a:lnTo>
                <a:lnTo>
                  <a:pt x="118109" y="5049012"/>
                </a:lnTo>
                <a:close/>
              </a:path>
              <a:path w="236219" h="5285740">
                <a:moveTo>
                  <a:pt x="141732" y="5053775"/>
                </a:moveTo>
                <a:lnTo>
                  <a:pt x="141732" y="5167122"/>
                </a:lnTo>
                <a:lnTo>
                  <a:pt x="139880" y="5176331"/>
                </a:lnTo>
                <a:lnTo>
                  <a:pt x="134826" y="5183838"/>
                </a:lnTo>
                <a:lnTo>
                  <a:pt x="127319" y="5188892"/>
                </a:lnTo>
                <a:lnTo>
                  <a:pt x="118109" y="5190744"/>
                </a:lnTo>
                <a:lnTo>
                  <a:pt x="231456" y="5190744"/>
                </a:lnTo>
                <a:lnTo>
                  <a:pt x="236219" y="5167122"/>
                </a:lnTo>
                <a:lnTo>
                  <a:pt x="226945" y="5121128"/>
                </a:lnTo>
                <a:lnTo>
                  <a:pt x="201644" y="5083587"/>
                </a:lnTo>
                <a:lnTo>
                  <a:pt x="164103" y="5058286"/>
                </a:lnTo>
                <a:lnTo>
                  <a:pt x="141732" y="5053775"/>
                </a:lnTo>
                <a:close/>
              </a:path>
              <a:path w="236219" h="5285740">
                <a:moveTo>
                  <a:pt x="94488" y="231456"/>
                </a:moveTo>
                <a:lnTo>
                  <a:pt x="94488" y="5053775"/>
                </a:lnTo>
                <a:lnTo>
                  <a:pt x="118109" y="5049012"/>
                </a:lnTo>
                <a:lnTo>
                  <a:pt x="141732" y="5049012"/>
                </a:lnTo>
                <a:lnTo>
                  <a:pt x="141732" y="236220"/>
                </a:lnTo>
                <a:lnTo>
                  <a:pt x="118109" y="236220"/>
                </a:lnTo>
                <a:lnTo>
                  <a:pt x="94488" y="231456"/>
                </a:lnTo>
                <a:close/>
              </a:path>
              <a:path w="236219" h="5285740">
                <a:moveTo>
                  <a:pt x="141732" y="5049012"/>
                </a:moveTo>
                <a:lnTo>
                  <a:pt x="118109" y="5049012"/>
                </a:lnTo>
                <a:lnTo>
                  <a:pt x="141732" y="5053775"/>
                </a:lnTo>
                <a:lnTo>
                  <a:pt x="141732" y="5049012"/>
                </a:lnTo>
                <a:close/>
              </a:path>
              <a:path w="236219" h="5285740">
                <a:moveTo>
                  <a:pt x="118109" y="94487"/>
                </a:moveTo>
                <a:lnTo>
                  <a:pt x="108900" y="96339"/>
                </a:lnTo>
                <a:lnTo>
                  <a:pt x="101393" y="101393"/>
                </a:lnTo>
                <a:lnTo>
                  <a:pt x="96339" y="108900"/>
                </a:lnTo>
                <a:lnTo>
                  <a:pt x="94488" y="118110"/>
                </a:lnTo>
                <a:lnTo>
                  <a:pt x="94488" y="231456"/>
                </a:lnTo>
                <a:lnTo>
                  <a:pt x="118109" y="236220"/>
                </a:lnTo>
                <a:lnTo>
                  <a:pt x="141731" y="231456"/>
                </a:lnTo>
                <a:lnTo>
                  <a:pt x="141732" y="118110"/>
                </a:lnTo>
                <a:lnTo>
                  <a:pt x="139880" y="108900"/>
                </a:lnTo>
                <a:lnTo>
                  <a:pt x="134826" y="101393"/>
                </a:lnTo>
                <a:lnTo>
                  <a:pt x="127319" y="96339"/>
                </a:lnTo>
                <a:lnTo>
                  <a:pt x="118109" y="94487"/>
                </a:lnTo>
                <a:close/>
              </a:path>
              <a:path w="236219" h="5285740">
                <a:moveTo>
                  <a:pt x="141732" y="231456"/>
                </a:moveTo>
                <a:lnTo>
                  <a:pt x="118109" y="236220"/>
                </a:lnTo>
                <a:lnTo>
                  <a:pt x="141732" y="236220"/>
                </a:lnTo>
                <a:lnTo>
                  <a:pt x="141732" y="231456"/>
                </a:lnTo>
                <a:close/>
              </a:path>
              <a:path w="236219" h="5285740">
                <a:moveTo>
                  <a:pt x="118109" y="0"/>
                </a:moveTo>
                <a:lnTo>
                  <a:pt x="72116" y="9274"/>
                </a:lnTo>
                <a:lnTo>
                  <a:pt x="34575" y="34575"/>
                </a:lnTo>
                <a:lnTo>
                  <a:pt x="9274" y="72116"/>
                </a:lnTo>
                <a:lnTo>
                  <a:pt x="0" y="118110"/>
                </a:lnTo>
                <a:lnTo>
                  <a:pt x="9274" y="164103"/>
                </a:lnTo>
                <a:lnTo>
                  <a:pt x="34575" y="201644"/>
                </a:lnTo>
                <a:lnTo>
                  <a:pt x="72116" y="226945"/>
                </a:lnTo>
                <a:lnTo>
                  <a:pt x="94488" y="231456"/>
                </a:lnTo>
                <a:lnTo>
                  <a:pt x="94488" y="118110"/>
                </a:lnTo>
                <a:lnTo>
                  <a:pt x="96339" y="108900"/>
                </a:lnTo>
                <a:lnTo>
                  <a:pt x="101393" y="101393"/>
                </a:lnTo>
                <a:lnTo>
                  <a:pt x="108900" y="96339"/>
                </a:lnTo>
                <a:lnTo>
                  <a:pt x="118109" y="94487"/>
                </a:lnTo>
                <a:lnTo>
                  <a:pt x="231456" y="94487"/>
                </a:lnTo>
                <a:lnTo>
                  <a:pt x="226945" y="72116"/>
                </a:lnTo>
                <a:lnTo>
                  <a:pt x="201644" y="34575"/>
                </a:lnTo>
                <a:lnTo>
                  <a:pt x="164103" y="9274"/>
                </a:lnTo>
                <a:lnTo>
                  <a:pt x="118109" y="0"/>
                </a:lnTo>
                <a:close/>
              </a:path>
              <a:path w="236219" h="5285740">
                <a:moveTo>
                  <a:pt x="231456" y="94487"/>
                </a:moveTo>
                <a:lnTo>
                  <a:pt x="118109" y="94487"/>
                </a:lnTo>
                <a:lnTo>
                  <a:pt x="127319" y="96339"/>
                </a:lnTo>
                <a:lnTo>
                  <a:pt x="134826" y="101393"/>
                </a:lnTo>
                <a:lnTo>
                  <a:pt x="139880" y="108900"/>
                </a:lnTo>
                <a:lnTo>
                  <a:pt x="141732" y="118110"/>
                </a:lnTo>
                <a:lnTo>
                  <a:pt x="141732" y="231456"/>
                </a:lnTo>
                <a:lnTo>
                  <a:pt x="164103" y="226945"/>
                </a:lnTo>
                <a:lnTo>
                  <a:pt x="201644" y="201644"/>
                </a:lnTo>
                <a:lnTo>
                  <a:pt x="226945" y="164103"/>
                </a:lnTo>
                <a:lnTo>
                  <a:pt x="236219" y="118110"/>
                </a:lnTo>
                <a:lnTo>
                  <a:pt x="231456" y="944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042641" y="7730490"/>
            <a:ext cx="2954020" cy="0"/>
          </a:xfrm>
          <a:custGeom>
            <a:avLst/>
            <a:gdLst/>
            <a:ahLst/>
            <a:cxnLst/>
            <a:rect l="l" t="t" r="r" b="b"/>
            <a:pathLst>
              <a:path w="2954019">
                <a:moveTo>
                  <a:pt x="0" y="0"/>
                </a:moveTo>
                <a:lnTo>
                  <a:pt x="2953511" y="0"/>
                </a:lnTo>
              </a:path>
            </a:pathLst>
          </a:custGeom>
          <a:ln w="47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636252" y="5297074"/>
            <a:ext cx="2611755" cy="212725"/>
          </a:xfrm>
          <a:custGeom>
            <a:avLst/>
            <a:gdLst/>
            <a:ahLst/>
            <a:cxnLst/>
            <a:rect l="l" t="t" r="r" b="b"/>
            <a:pathLst>
              <a:path w="2611754" h="212725">
                <a:moveTo>
                  <a:pt x="2539619" y="106267"/>
                </a:moveTo>
                <a:lnTo>
                  <a:pt x="2465451" y="171164"/>
                </a:lnTo>
                <a:lnTo>
                  <a:pt x="2459718" y="178631"/>
                </a:lnTo>
                <a:lnTo>
                  <a:pt x="2457402" y="187372"/>
                </a:lnTo>
                <a:lnTo>
                  <a:pt x="2458539" y="196328"/>
                </a:lnTo>
                <a:lnTo>
                  <a:pt x="2463165" y="204438"/>
                </a:lnTo>
                <a:lnTo>
                  <a:pt x="2470634" y="210188"/>
                </a:lnTo>
                <a:lnTo>
                  <a:pt x="2479389" y="212534"/>
                </a:lnTo>
                <a:lnTo>
                  <a:pt x="2488382" y="211403"/>
                </a:lnTo>
                <a:lnTo>
                  <a:pt x="2496566" y="206724"/>
                </a:lnTo>
                <a:lnTo>
                  <a:pt x="2584377" y="129889"/>
                </a:lnTo>
                <a:lnTo>
                  <a:pt x="2575432" y="129889"/>
                </a:lnTo>
                <a:lnTo>
                  <a:pt x="2584642" y="128037"/>
                </a:lnTo>
                <a:lnTo>
                  <a:pt x="2590569" y="124047"/>
                </a:lnTo>
                <a:lnTo>
                  <a:pt x="2559939" y="124047"/>
                </a:lnTo>
                <a:lnTo>
                  <a:pt x="2539619" y="106267"/>
                </a:lnTo>
                <a:close/>
              </a:path>
              <a:path w="2611754" h="212725">
                <a:moveTo>
                  <a:pt x="2512622" y="82645"/>
                </a:moveTo>
                <a:lnTo>
                  <a:pt x="23622" y="82645"/>
                </a:lnTo>
                <a:lnTo>
                  <a:pt x="14412" y="84496"/>
                </a:lnTo>
                <a:lnTo>
                  <a:pt x="6905" y="89550"/>
                </a:lnTo>
                <a:lnTo>
                  <a:pt x="1851" y="97057"/>
                </a:lnTo>
                <a:lnTo>
                  <a:pt x="0" y="106267"/>
                </a:lnTo>
                <a:lnTo>
                  <a:pt x="1851" y="115476"/>
                </a:lnTo>
                <a:lnTo>
                  <a:pt x="6905" y="122983"/>
                </a:lnTo>
                <a:lnTo>
                  <a:pt x="14412" y="128037"/>
                </a:lnTo>
                <a:lnTo>
                  <a:pt x="23622" y="129889"/>
                </a:lnTo>
                <a:lnTo>
                  <a:pt x="2512622" y="129889"/>
                </a:lnTo>
                <a:lnTo>
                  <a:pt x="2539619" y="106267"/>
                </a:lnTo>
                <a:lnTo>
                  <a:pt x="2512622" y="82645"/>
                </a:lnTo>
                <a:close/>
              </a:path>
              <a:path w="2611754" h="212725">
                <a:moveTo>
                  <a:pt x="2584377" y="82645"/>
                </a:moveTo>
                <a:lnTo>
                  <a:pt x="2575432" y="82645"/>
                </a:lnTo>
                <a:lnTo>
                  <a:pt x="2584642" y="84496"/>
                </a:lnTo>
                <a:lnTo>
                  <a:pt x="2592149" y="89550"/>
                </a:lnTo>
                <a:lnTo>
                  <a:pt x="2597203" y="97057"/>
                </a:lnTo>
                <a:lnTo>
                  <a:pt x="2599054" y="106267"/>
                </a:lnTo>
                <a:lnTo>
                  <a:pt x="2597203" y="115476"/>
                </a:lnTo>
                <a:lnTo>
                  <a:pt x="2592149" y="122983"/>
                </a:lnTo>
                <a:lnTo>
                  <a:pt x="2584642" y="128037"/>
                </a:lnTo>
                <a:lnTo>
                  <a:pt x="2575432" y="129889"/>
                </a:lnTo>
                <a:lnTo>
                  <a:pt x="2584377" y="129889"/>
                </a:lnTo>
                <a:lnTo>
                  <a:pt x="2611373" y="106267"/>
                </a:lnTo>
                <a:lnTo>
                  <a:pt x="2584377" y="82645"/>
                </a:lnTo>
                <a:close/>
              </a:path>
              <a:path w="2611754" h="212725">
                <a:moveTo>
                  <a:pt x="2559939" y="88487"/>
                </a:moveTo>
                <a:lnTo>
                  <a:pt x="2539619" y="106267"/>
                </a:lnTo>
                <a:lnTo>
                  <a:pt x="2559939" y="124047"/>
                </a:lnTo>
                <a:lnTo>
                  <a:pt x="2559939" y="88487"/>
                </a:lnTo>
                <a:close/>
              </a:path>
              <a:path w="2611754" h="212725">
                <a:moveTo>
                  <a:pt x="2590569" y="88487"/>
                </a:moveTo>
                <a:lnTo>
                  <a:pt x="2559939" y="88487"/>
                </a:lnTo>
                <a:lnTo>
                  <a:pt x="2559939" y="124047"/>
                </a:lnTo>
                <a:lnTo>
                  <a:pt x="2590569" y="124047"/>
                </a:lnTo>
                <a:lnTo>
                  <a:pt x="2592149" y="122983"/>
                </a:lnTo>
                <a:lnTo>
                  <a:pt x="2597203" y="115476"/>
                </a:lnTo>
                <a:lnTo>
                  <a:pt x="2599054" y="106267"/>
                </a:lnTo>
                <a:lnTo>
                  <a:pt x="2597203" y="97057"/>
                </a:lnTo>
                <a:lnTo>
                  <a:pt x="2592149" y="89550"/>
                </a:lnTo>
                <a:lnTo>
                  <a:pt x="2590569" y="88487"/>
                </a:lnTo>
                <a:close/>
              </a:path>
              <a:path w="2611754" h="212725">
                <a:moveTo>
                  <a:pt x="2479389" y="0"/>
                </a:moveTo>
                <a:lnTo>
                  <a:pt x="2470634" y="2345"/>
                </a:lnTo>
                <a:lnTo>
                  <a:pt x="2463165" y="8096"/>
                </a:lnTo>
                <a:lnTo>
                  <a:pt x="2458539" y="16206"/>
                </a:lnTo>
                <a:lnTo>
                  <a:pt x="2457402" y="25161"/>
                </a:lnTo>
                <a:lnTo>
                  <a:pt x="2459718" y="33903"/>
                </a:lnTo>
                <a:lnTo>
                  <a:pt x="2465451" y="41370"/>
                </a:lnTo>
                <a:lnTo>
                  <a:pt x="2539619" y="106267"/>
                </a:lnTo>
                <a:lnTo>
                  <a:pt x="2559939" y="88487"/>
                </a:lnTo>
                <a:lnTo>
                  <a:pt x="2590569" y="88487"/>
                </a:lnTo>
                <a:lnTo>
                  <a:pt x="2584642" y="84496"/>
                </a:lnTo>
                <a:lnTo>
                  <a:pt x="2575432" y="82645"/>
                </a:lnTo>
                <a:lnTo>
                  <a:pt x="2584377" y="82645"/>
                </a:lnTo>
                <a:lnTo>
                  <a:pt x="2496566" y="5810"/>
                </a:lnTo>
                <a:lnTo>
                  <a:pt x="2488382" y="1131"/>
                </a:lnTo>
                <a:lnTo>
                  <a:pt x="24793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120883" y="6523894"/>
            <a:ext cx="1660525" cy="212725"/>
          </a:xfrm>
          <a:custGeom>
            <a:avLst/>
            <a:gdLst/>
            <a:ahLst/>
            <a:cxnLst/>
            <a:rect l="l" t="t" r="r" b="b"/>
            <a:pathLst>
              <a:path w="1660525" h="212725">
                <a:moveTo>
                  <a:pt x="1588643" y="106267"/>
                </a:moveTo>
                <a:lnTo>
                  <a:pt x="1514475" y="171164"/>
                </a:lnTo>
                <a:lnTo>
                  <a:pt x="1508742" y="178631"/>
                </a:lnTo>
                <a:lnTo>
                  <a:pt x="1506426" y="187372"/>
                </a:lnTo>
                <a:lnTo>
                  <a:pt x="1507563" y="196328"/>
                </a:lnTo>
                <a:lnTo>
                  <a:pt x="1512189" y="204438"/>
                </a:lnTo>
                <a:lnTo>
                  <a:pt x="1519658" y="210188"/>
                </a:lnTo>
                <a:lnTo>
                  <a:pt x="1528413" y="212534"/>
                </a:lnTo>
                <a:lnTo>
                  <a:pt x="1537406" y="211403"/>
                </a:lnTo>
                <a:lnTo>
                  <a:pt x="1545590" y="206724"/>
                </a:lnTo>
                <a:lnTo>
                  <a:pt x="1633401" y="129889"/>
                </a:lnTo>
                <a:lnTo>
                  <a:pt x="1624457" y="129889"/>
                </a:lnTo>
                <a:lnTo>
                  <a:pt x="1633666" y="128037"/>
                </a:lnTo>
                <a:lnTo>
                  <a:pt x="1639593" y="124047"/>
                </a:lnTo>
                <a:lnTo>
                  <a:pt x="1608963" y="124047"/>
                </a:lnTo>
                <a:lnTo>
                  <a:pt x="1588643" y="106267"/>
                </a:lnTo>
                <a:close/>
              </a:path>
              <a:path w="1660525" h="212725">
                <a:moveTo>
                  <a:pt x="1561646" y="82645"/>
                </a:moveTo>
                <a:lnTo>
                  <a:pt x="23622" y="82645"/>
                </a:lnTo>
                <a:lnTo>
                  <a:pt x="14412" y="84496"/>
                </a:lnTo>
                <a:lnTo>
                  <a:pt x="6905" y="89550"/>
                </a:lnTo>
                <a:lnTo>
                  <a:pt x="1851" y="97057"/>
                </a:lnTo>
                <a:lnTo>
                  <a:pt x="0" y="106267"/>
                </a:lnTo>
                <a:lnTo>
                  <a:pt x="1851" y="115476"/>
                </a:lnTo>
                <a:lnTo>
                  <a:pt x="6905" y="122983"/>
                </a:lnTo>
                <a:lnTo>
                  <a:pt x="14412" y="128037"/>
                </a:lnTo>
                <a:lnTo>
                  <a:pt x="23622" y="129889"/>
                </a:lnTo>
                <a:lnTo>
                  <a:pt x="1561646" y="129889"/>
                </a:lnTo>
                <a:lnTo>
                  <a:pt x="1588643" y="106267"/>
                </a:lnTo>
                <a:lnTo>
                  <a:pt x="1561646" y="82645"/>
                </a:lnTo>
                <a:close/>
              </a:path>
              <a:path w="1660525" h="212725">
                <a:moveTo>
                  <a:pt x="1633401" y="82645"/>
                </a:moveTo>
                <a:lnTo>
                  <a:pt x="1624457" y="82645"/>
                </a:lnTo>
                <a:lnTo>
                  <a:pt x="1633666" y="84496"/>
                </a:lnTo>
                <a:lnTo>
                  <a:pt x="1641173" y="89550"/>
                </a:lnTo>
                <a:lnTo>
                  <a:pt x="1646227" y="97057"/>
                </a:lnTo>
                <a:lnTo>
                  <a:pt x="1648079" y="106267"/>
                </a:lnTo>
                <a:lnTo>
                  <a:pt x="1646227" y="115476"/>
                </a:lnTo>
                <a:lnTo>
                  <a:pt x="1641173" y="122983"/>
                </a:lnTo>
                <a:lnTo>
                  <a:pt x="1633666" y="128037"/>
                </a:lnTo>
                <a:lnTo>
                  <a:pt x="1624457" y="129889"/>
                </a:lnTo>
                <a:lnTo>
                  <a:pt x="1633401" y="129889"/>
                </a:lnTo>
                <a:lnTo>
                  <a:pt x="1660398" y="106267"/>
                </a:lnTo>
                <a:lnTo>
                  <a:pt x="1633401" y="82645"/>
                </a:lnTo>
                <a:close/>
              </a:path>
              <a:path w="1660525" h="212725">
                <a:moveTo>
                  <a:pt x="1608963" y="88487"/>
                </a:moveTo>
                <a:lnTo>
                  <a:pt x="1588643" y="106267"/>
                </a:lnTo>
                <a:lnTo>
                  <a:pt x="1608963" y="124047"/>
                </a:lnTo>
                <a:lnTo>
                  <a:pt x="1608963" y="88487"/>
                </a:lnTo>
                <a:close/>
              </a:path>
              <a:path w="1660525" h="212725">
                <a:moveTo>
                  <a:pt x="1639593" y="88487"/>
                </a:moveTo>
                <a:lnTo>
                  <a:pt x="1608963" y="88487"/>
                </a:lnTo>
                <a:lnTo>
                  <a:pt x="1608963" y="124047"/>
                </a:lnTo>
                <a:lnTo>
                  <a:pt x="1639593" y="124047"/>
                </a:lnTo>
                <a:lnTo>
                  <a:pt x="1641173" y="122983"/>
                </a:lnTo>
                <a:lnTo>
                  <a:pt x="1646227" y="115476"/>
                </a:lnTo>
                <a:lnTo>
                  <a:pt x="1648079" y="106267"/>
                </a:lnTo>
                <a:lnTo>
                  <a:pt x="1646227" y="97057"/>
                </a:lnTo>
                <a:lnTo>
                  <a:pt x="1641173" y="89550"/>
                </a:lnTo>
                <a:lnTo>
                  <a:pt x="1639593" y="88487"/>
                </a:lnTo>
                <a:close/>
              </a:path>
              <a:path w="1660525" h="212725">
                <a:moveTo>
                  <a:pt x="1528413" y="0"/>
                </a:moveTo>
                <a:lnTo>
                  <a:pt x="1519658" y="2345"/>
                </a:lnTo>
                <a:lnTo>
                  <a:pt x="1512189" y="8096"/>
                </a:lnTo>
                <a:lnTo>
                  <a:pt x="1507563" y="16206"/>
                </a:lnTo>
                <a:lnTo>
                  <a:pt x="1506426" y="25161"/>
                </a:lnTo>
                <a:lnTo>
                  <a:pt x="1508742" y="33903"/>
                </a:lnTo>
                <a:lnTo>
                  <a:pt x="1514475" y="41370"/>
                </a:lnTo>
                <a:lnTo>
                  <a:pt x="1588643" y="106267"/>
                </a:lnTo>
                <a:lnTo>
                  <a:pt x="1608963" y="88487"/>
                </a:lnTo>
                <a:lnTo>
                  <a:pt x="1639593" y="88487"/>
                </a:lnTo>
                <a:lnTo>
                  <a:pt x="1633666" y="84496"/>
                </a:lnTo>
                <a:lnTo>
                  <a:pt x="1624457" y="82645"/>
                </a:lnTo>
                <a:lnTo>
                  <a:pt x="1633401" y="82645"/>
                </a:lnTo>
                <a:lnTo>
                  <a:pt x="1545590" y="5810"/>
                </a:lnTo>
                <a:lnTo>
                  <a:pt x="1537406" y="1131"/>
                </a:lnTo>
                <a:lnTo>
                  <a:pt x="15284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251692" y="7671466"/>
            <a:ext cx="531495" cy="212725"/>
          </a:xfrm>
          <a:custGeom>
            <a:avLst/>
            <a:gdLst/>
            <a:ahLst/>
            <a:cxnLst/>
            <a:rect l="l" t="t" r="r" b="b"/>
            <a:pathLst>
              <a:path w="531495" h="212725">
                <a:moveTo>
                  <a:pt x="459358" y="106267"/>
                </a:moveTo>
                <a:lnTo>
                  <a:pt x="385190" y="171164"/>
                </a:lnTo>
                <a:lnTo>
                  <a:pt x="379458" y="178631"/>
                </a:lnTo>
                <a:lnTo>
                  <a:pt x="377142" y="187372"/>
                </a:lnTo>
                <a:lnTo>
                  <a:pt x="378279" y="196328"/>
                </a:lnTo>
                <a:lnTo>
                  <a:pt x="382904" y="204438"/>
                </a:lnTo>
                <a:lnTo>
                  <a:pt x="390374" y="210188"/>
                </a:lnTo>
                <a:lnTo>
                  <a:pt x="399129" y="212534"/>
                </a:lnTo>
                <a:lnTo>
                  <a:pt x="408122" y="211403"/>
                </a:lnTo>
                <a:lnTo>
                  <a:pt x="416305" y="206724"/>
                </a:lnTo>
                <a:lnTo>
                  <a:pt x="504117" y="129889"/>
                </a:lnTo>
                <a:lnTo>
                  <a:pt x="495173" y="129889"/>
                </a:lnTo>
                <a:lnTo>
                  <a:pt x="504382" y="128037"/>
                </a:lnTo>
                <a:lnTo>
                  <a:pt x="510309" y="124047"/>
                </a:lnTo>
                <a:lnTo>
                  <a:pt x="479678" y="124047"/>
                </a:lnTo>
                <a:lnTo>
                  <a:pt x="459358" y="106267"/>
                </a:lnTo>
                <a:close/>
              </a:path>
              <a:path w="531495" h="212725">
                <a:moveTo>
                  <a:pt x="432362" y="82645"/>
                </a:moveTo>
                <a:lnTo>
                  <a:pt x="23622" y="82645"/>
                </a:lnTo>
                <a:lnTo>
                  <a:pt x="14412" y="84496"/>
                </a:lnTo>
                <a:lnTo>
                  <a:pt x="6905" y="89550"/>
                </a:lnTo>
                <a:lnTo>
                  <a:pt x="1851" y="97057"/>
                </a:lnTo>
                <a:lnTo>
                  <a:pt x="0" y="106267"/>
                </a:lnTo>
                <a:lnTo>
                  <a:pt x="1851" y="115476"/>
                </a:lnTo>
                <a:lnTo>
                  <a:pt x="6905" y="122983"/>
                </a:lnTo>
                <a:lnTo>
                  <a:pt x="14412" y="128037"/>
                </a:lnTo>
                <a:lnTo>
                  <a:pt x="23622" y="129889"/>
                </a:lnTo>
                <a:lnTo>
                  <a:pt x="432362" y="129889"/>
                </a:lnTo>
                <a:lnTo>
                  <a:pt x="459358" y="106267"/>
                </a:lnTo>
                <a:lnTo>
                  <a:pt x="432362" y="82645"/>
                </a:lnTo>
                <a:close/>
              </a:path>
              <a:path w="531495" h="212725">
                <a:moveTo>
                  <a:pt x="504117" y="82645"/>
                </a:moveTo>
                <a:lnTo>
                  <a:pt x="495173" y="82645"/>
                </a:lnTo>
                <a:lnTo>
                  <a:pt x="504382" y="84496"/>
                </a:lnTo>
                <a:lnTo>
                  <a:pt x="511889" y="89550"/>
                </a:lnTo>
                <a:lnTo>
                  <a:pt x="516943" y="97057"/>
                </a:lnTo>
                <a:lnTo>
                  <a:pt x="518794" y="106267"/>
                </a:lnTo>
                <a:lnTo>
                  <a:pt x="516943" y="115476"/>
                </a:lnTo>
                <a:lnTo>
                  <a:pt x="511889" y="122983"/>
                </a:lnTo>
                <a:lnTo>
                  <a:pt x="504382" y="128037"/>
                </a:lnTo>
                <a:lnTo>
                  <a:pt x="495173" y="129889"/>
                </a:lnTo>
                <a:lnTo>
                  <a:pt x="504117" y="129889"/>
                </a:lnTo>
                <a:lnTo>
                  <a:pt x="531113" y="106267"/>
                </a:lnTo>
                <a:lnTo>
                  <a:pt x="504117" y="82645"/>
                </a:lnTo>
                <a:close/>
              </a:path>
              <a:path w="531495" h="212725">
                <a:moveTo>
                  <a:pt x="479678" y="88487"/>
                </a:moveTo>
                <a:lnTo>
                  <a:pt x="459358" y="106267"/>
                </a:lnTo>
                <a:lnTo>
                  <a:pt x="479678" y="124047"/>
                </a:lnTo>
                <a:lnTo>
                  <a:pt x="479678" y="88487"/>
                </a:lnTo>
                <a:close/>
              </a:path>
              <a:path w="531495" h="212725">
                <a:moveTo>
                  <a:pt x="510309" y="88487"/>
                </a:moveTo>
                <a:lnTo>
                  <a:pt x="479678" y="88487"/>
                </a:lnTo>
                <a:lnTo>
                  <a:pt x="479678" y="124047"/>
                </a:lnTo>
                <a:lnTo>
                  <a:pt x="510309" y="124047"/>
                </a:lnTo>
                <a:lnTo>
                  <a:pt x="511889" y="122983"/>
                </a:lnTo>
                <a:lnTo>
                  <a:pt x="516943" y="115476"/>
                </a:lnTo>
                <a:lnTo>
                  <a:pt x="518794" y="106267"/>
                </a:lnTo>
                <a:lnTo>
                  <a:pt x="516943" y="97057"/>
                </a:lnTo>
                <a:lnTo>
                  <a:pt x="511889" y="89550"/>
                </a:lnTo>
                <a:lnTo>
                  <a:pt x="510309" y="88487"/>
                </a:lnTo>
                <a:close/>
              </a:path>
              <a:path w="531495" h="212725">
                <a:moveTo>
                  <a:pt x="399129" y="0"/>
                </a:moveTo>
                <a:lnTo>
                  <a:pt x="390374" y="2345"/>
                </a:lnTo>
                <a:lnTo>
                  <a:pt x="382904" y="8096"/>
                </a:lnTo>
                <a:lnTo>
                  <a:pt x="378279" y="16206"/>
                </a:lnTo>
                <a:lnTo>
                  <a:pt x="377142" y="25161"/>
                </a:lnTo>
                <a:lnTo>
                  <a:pt x="379458" y="33903"/>
                </a:lnTo>
                <a:lnTo>
                  <a:pt x="385190" y="41370"/>
                </a:lnTo>
                <a:lnTo>
                  <a:pt x="459358" y="106267"/>
                </a:lnTo>
                <a:lnTo>
                  <a:pt x="479678" y="88487"/>
                </a:lnTo>
                <a:lnTo>
                  <a:pt x="510309" y="88487"/>
                </a:lnTo>
                <a:lnTo>
                  <a:pt x="504382" y="84496"/>
                </a:lnTo>
                <a:lnTo>
                  <a:pt x="495173" y="82645"/>
                </a:lnTo>
                <a:lnTo>
                  <a:pt x="504117" y="82645"/>
                </a:lnTo>
                <a:lnTo>
                  <a:pt x="416305" y="5810"/>
                </a:lnTo>
                <a:lnTo>
                  <a:pt x="408122" y="1131"/>
                </a:lnTo>
                <a:lnTo>
                  <a:pt x="3991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20883" y="6830218"/>
            <a:ext cx="2285365" cy="212725"/>
          </a:xfrm>
          <a:custGeom>
            <a:avLst/>
            <a:gdLst/>
            <a:ahLst/>
            <a:cxnLst/>
            <a:rect l="l" t="t" r="r" b="b"/>
            <a:pathLst>
              <a:path w="2285365" h="212725">
                <a:moveTo>
                  <a:pt x="2213482" y="106267"/>
                </a:moveTo>
                <a:lnTo>
                  <a:pt x="2139315" y="171164"/>
                </a:lnTo>
                <a:lnTo>
                  <a:pt x="2133582" y="178631"/>
                </a:lnTo>
                <a:lnTo>
                  <a:pt x="2131266" y="187372"/>
                </a:lnTo>
                <a:lnTo>
                  <a:pt x="2132403" y="196328"/>
                </a:lnTo>
                <a:lnTo>
                  <a:pt x="2137029" y="204438"/>
                </a:lnTo>
                <a:lnTo>
                  <a:pt x="2144498" y="210188"/>
                </a:lnTo>
                <a:lnTo>
                  <a:pt x="2153253" y="212534"/>
                </a:lnTo>
                <a:lnTo>
                  <a:pt x="2162246" y="211403"/>
                </a:lnTo>
                <a:lnTo>
                  <a:pt x="2170430" y="206724"/>
                </a:lnTo>
                <a:lnTo>
                  <a:pt x="2258241" y="129889"/>
                </a:lnTo>
                <a:lnTo>
                  <a:pt x="2249297" y="129889"/>
                </a:lnTo>
                <a:lnTo>
                  <a:pt x="2258506" y="128037"/>
                </a:lnTo>
                <a:lnTo>
                  <a:pt x="2264433" y="124047"/>
                </a:lnTo>
                <a:lnTo>
                  <a:pt x="2233803" y="124047"/>
                </a:lnTo>
                <a:lnTo>
                  <a:pt x="2213482" y="106267"/>
                </a:lnTo>
                <a:close/>
              </a:path>
              <a:path w="2285365" h="212725">
                <a:moveTo>
                  <a:pt x="2186486" y="82645"/>
                </a:moveTo>
                <a:lnTo>
                  <a:pt x="23622" y="82645"/>
                </a:lnTo>
                <a:lnTo>
                  <a:pt x="14412" y="84496"/>
                </a:lnTo>
                <a:lnTo>
                  <a:pt x="6905" y="89550"/>
                </a:lnTo>
                <a:lnTo>
                  <a:pt x="1851" y="97057"/>
                </a:lnTo>
                <a:lnTo>
                  <a:pt x="0" y="106267"/>
                </a:lnTo>
                <a:lnTo>
                  <a:pt x="1851" y="115476"/>
                </a:lnTo>
                <a:lnTo>
                  <a:pt x="6905" y="122983"/>
                </a:lnTo>
                <a:lnTo>
                  <a:pt x="14412" y="128037"/>
                </a:lnTo>
                <a:lnTo>
                  <a:pt x="23622" y="129889"/>
                </a:lnTo>
                <a:lnTo>
                  <a:pt x="2186486" y="129889"/>
                </a:lnTo>
                <a:lnTo>
                  <a:pt x="2213482" y="106267"/>
                </a:lnTo>
                <a:lnTo>
                  <a:pt x="2186486" y="82645"/>
                </a:lnTo>
                <a:close/>
              </a:path>
              <a:path w="2285365" h="212725">
                <a:moveTo>
                  <a:pt x="2258241" y="82645"/>
                </a:moveTo>
                <a:lnTo>
                  <a:pt x="2249297" y="82645"/>
                </a:lnTo>
                <a:lnTo>
                  <a:pt x="2258506" y="84496"/>
                </a:lnTo>
                <a:lnTo>
                  <a:pt x="2266013" y="89550"/>
                </a:lnTo>
                <a:lnTo>
                  <a:pt x="2271067" y="97057"/>
                </a:lnTo>
                <a:lnTo>
                  <a:pt x="2272919" y="106267"/>
                </a:lnTo>
                <a:lnTo>
                  <a:pt x="2271067" y="115476"/>
                </a:lnTo>
                <a:lnTo>
                  <a:pt x="2266013" y="122983"/>
                </a:lnTo>
                <a:lnTo>
                  <a:pt x="2258506" y="128037"/>
                </a:lnTo>
                <a:lnTo>
                  <a:pt x="2249297" y="129889"/>
                </a:lnTo>
                <a:lnTo>
                  <a:pt x="2258241" y="129889"/>
                </a:lnTo>
                <a:lnTo>
                  <a:pt x="2285238" y="106267"/>
                </a:lnTo>
                <a:lnTo>
                  <a:pt x="2258241" y="82645"/>
                </a:lnTo>
                <a:close/>
              </a:path>
              <a:path w="2285365" h="212725">
                <a:moveTo>
                  <a:pt x="2233803" y="88487"/>
                </a:moveTo>
                <a:lnTo>
                  <a:pt x="2213482" y="106267"/>
                </a:lnTo>
                <a:lnTo>
                  <a:pt x="2233803" y="124047"/>
                </a:lnTo>
                <a:lnTo>
                  <a:pt x="2233803" y="88487"/>
                </a:lnTo>
                <a:close/>
              </a:path>
              <a:path w="2285365" h="212725">
                <a:moveTo>
                  <a:pt x="2264433" y="88487"/>
                </a:moveTo>
                <a:lnTo>
                  <a:pt x="2233803" y="88487"/>
                </a:lnTo>
                <a:lnTo>
                  <a:pt x="2233803" y="124047"/>
                </a:lnTo>
                <a:lnTo>
                  <a:pt x="2264433" y="124047"/>
                </a:lnTo>
                <a:lnTo>
                  <a:pt x="2266013" y="122983"/>
                </a:lnTo>
                <a:lnTo>
                  <a:pt x="2271067" y="115476"/>
                </a:lnTo>
                <a:lnTo>
                  <a:pt x="2272919" y="106267"/>
                </a:lnTo>
                <a:lnTo>
                  <a:pt x="2271067" y="97057"/>
                </a:lnTo>
                <a:lnTo>
                  <a:pt x="2266013" y="89550"/>
                </a:lnTo>
                <a:lnTo>
                  <a:pt x="2264433" y="88487"/>
                </a:lnTo>
                <a:close/>
              </a:path>
              <a:path w="2285365" h="212725">
                <a:moveTo>
                  <a:pt x="2153253" y="0"/>
                </a:moveTo>
                <a:lnTo>
                  <a:pt x="2144498" y="2345"/>
                </a:lnTo>
                <a:lnTo>
                  <a:pt x="2137029" y="8096"/>
                </a:lnTo>
                <a:lnTo>
                  <a:pt x="2132403" y="16206"/>
                </a:lnTo>
                <a:lnTo>
                  <a:pt x="2131266" y="25161"/>
                </a:lnTo>
                <a:lnTo>
                  <a:pt x="2133582" y="33903"/>
                </a:lnTo>
                <a:lnTo>
                  <a:pt x="2139315" y="41370"/>
                </a:lnTo>
                <a:lnTo>
                  <a:pt x="2213482" y="106267"/>
                </a:lnTo>
                <a:lnTo>
                  <a:pt x="2233803" y="88487"/>
                </a:lnTo>
                <a:lnTo>
                  <a:pt x="2264433" y="88487"/>
                </a:lnTo>
                <a:lnTo>
                  <a:pt x="2258506" y="84496"/>
                </a:lnTo>
                <a:lnTo>
                  <a:pt x="2249297" y="82645"/>
                </a:lnTo>
                <a:lnTo>
                  <a:pt x="2258241" y="82645"/>
                </a:lnTo>
                <a:lnTo>
                  <a:pt x="2170430" y="5810"/>
                </a:lnTo>
                <a:lnTo>
                  <a:pt x="2162246" y="1131"/>
                </a:lnTo>
                <a:lnTo>
                  <a:pt x="21532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251692" y="8049418"/>
            <a:ext cx="1419860" cy="212725"/>
          </a:xfrm>
          <a:custGeom>
            <a:avLst/>
            <a:gdLst/>
            <a:ahLst/>
            <a:cxnLst/>
            <a:rect l="l" t="t" r="r" b="b"/>
            <a:pathLst>
              <a:path w="1419859" h="212725">
                <a:moveTo>
                  <a:pt x="1347851" y="106267"/>
                </a:moveTo>
                <a:lnTo>
                  <a:pt x="1273682" y="171164"/>
                </a:lnTo>
                <a:lnTo>
                  <a:pt x="1267950" y="178631"/>
                </a:lnTo>
                <a:lnTo>
                  <a:pt x="1265634" y="187372"/>
                </a:lnTo>
                <a:lnTo>
                  <a:pt x="1266771" y="196328"/>
                </a:lnTo>
                <a:lnTo>
                  <a:pt x="1271397" y="204438"/>
                </a:lnTo>
                <a:lnTo>
                  <a:pt x="1278866" y="210188"/>
                </a:lnTo>
                <a:lnTo>
                  <a:pt x="1287621" y="212534"/>
                </a:lnTo>
                <a:lnTo>
                  <a:pt x="1296614" y="211403"/>
                </a:lnTo>
                <a:lnTo>
                  <a:pt x="1304798" y="206724"/>
                </a:lnTo>
                <a:lnTo>
                  <a:pt x="1392609" y="129889"/>
                </a:lnTo>
                <a:lnTo>
                  <a:pt x="1383664" y="129889"/>
                </a:lnTo>
                <a:lnTo>
                  <a:pt x="1392874" y="128037"/>
                </a:lnTo>
                <a:lnTo>
                  <a:pt x="1398801" y="124047"/>
                </a:lnTo>
                <a:lnTo>
                  <a:pt x="1368171" y="124047"/>
                </a:lnTo>
                <a:lnTo>
                  <a:pt x="1347851" y="106267"/>
                </a:lnTo>
                <a:close/>
              </a:path>
              <a:path w="1419859" h="212725">
                <a:moveTo>
                  <a:pt x="1320854" y="82645"/>
                </a:moveTo>
                <a:lnTo>
                  <a:pt x="23622" y="82645"/>
                </a:lnTo>
                <a:lnTo>
                  <a:pt x="14412" y="84496"/>
                </a:lnTo>
                <a:lnTo>
                  <a:pt x="6905" y="89550"/>
                </a:lnTo>
                <a:lnTo>
                  <a:pt x="1851" y="97057"/>
                </a:lnTo>
                <a:lnTo>
                  <a:pt x="0" y="106267"/>
                </a:lnTo>
                <a:lnTo>
                  <a:pt x="1851" y="115476"/>
                </a:lnTo>
                <a:lnTo>
                  <a:pt x="6905" y="122983"/>
                </a:lnTo>
                <a:lnTo>
                  <a:pt x="14412" y="128037"/>
                </a:lnTo>
                <a:lnTo>
                  <a:pt x="23622" y="129889"/>
                </a:lnTo>
                <a:lnTo>
                  <a:pt x="1320854" y="129889"/>
                </a:lnTo>
                <a:lnTo>
                  <a:pt x="1347851" y="106267"/>
                </a:lnTo>
                <a:lnTo>
                  <a:pt x="1320854" y="82645"/>
                </a:lnTo>
                <a:close/>
              </a:path>
              <a:path w="1419859" h="212725">
                <a:moveTo>
                  <a:pt x="1392609" y="82645"/>
                </a:moveTo>
                <a:lnTo>
                  <a:pt x="1383664" y="82645"/>
                </a:lnTo>
                <a:lnTo>
                  <a:pt x="1392874" y="84496"/>
                </a:lnTo>
                <a:lnTo>
                  <a:pt x="1400381" y="89550"/>
                </a:lnTo>
                <a:lnTo>
                  <a:pt x="1405435" y="97057"/>
                </a:lnTo>
                <a:lnTo>
                  <a:pt x="1407286" y="106267"/>
                </a:lnTo>
                <a:lnTo>
                  <a:pt x="1405435" y="115476"/>
                </a:lnTo>
                <a:lnTo>
                  <a:pt x="1400381" y="122983"/>
                </a:lnTo>
                <a:lnTo>
                  <a:pt x="1392874" y="128037"/>
                </a:lnTo>
                <a:lnTo>
                  <a:pt x="1383664" y="129889"/>
                </a:lnTo>
                <a:lnTo>
                  <a:pt x="1392609" y="129889"/>
                </a:lnTo>
                <a:lnTo>
                  <a:pt x="1419605" y="106267"/>
                </a:lnTo>
                <a:lnTo>
                  <a:pt x="1392609" y="82645"/>
                </a:lnTo>
                <a:close/>
              </a:path>
              <a:path w="1419859" h="212725">
                <a:moveTo>
                  <a:pt x="1368171" y="88487"/>
                </a:moveTo>
                <a:lnTo>
                  <a:pt x="1347851" y="106267"/>
                </a:lnTo>
                <a:lnTo>
                  <a:pt x="1368171" y="124047"/>
                </a:lnTo>
                <a:lnTo>
                  <a:pt x="1368171" y="88487"/>
                </a:lnTo>
                <a:close/>
              </a:path>
              <a:path w="1419859" h="212725">
                <a:moveTo>
                  <a:pt x="1398801" y="88487"/>
                </a:moveTo>
                <a:lnTo>
                  <a:pt x="1368171" y="88487"/>
                </a:lnTo>
                <a:lnTo>
                  <a:pt x="1368171" y="124047"/>
                </a:lnTo>
                <a:lnTo>
                  <a:pt x="1398801" y="124047"/>
                </a:lnTo>
                <a:lnTo>
                  <a:pt x="1400381" y="122983"/>
                </a:lnTo>
                <a:lnTo>
                  <a:pt x="1405435" y="115476"/>
                </a:lnTo>
                <a:lnTo>
                  <a:pt x="1407286" y="106267"/>
                </a:lnTo>
                <a:lnTo>
                  <a:pt x="1405435" y="97057"/>
                </a:lnTo>
                <a:lnTo>
                  <a:pt x="1400381" y="89550"/>
                </a:lnTo>
                <a:lnTo>
                  <a:pt x="1398801" y="88487"/>
                </a:lnTo>
                <a:close/>
              </a:path>
              <a:path w="1419859" h="212725">
                <a:moveTo>
                  <a:pt x="1287621" y="0"/>
                </a:moveTo>
                <a:lnTo>
                  <a:pt x="1278866" y="2345"/>
                </a:lnTo>
                <a:lnTo>
                  <a:pt x="1271397" y="8096"/>
                </a:lnTo>
                <a:lnTo>
                  <a:pt x="1266771" y="16206"/>
                </a:lnTo>
                <a:lnTo>
                  <a:pt x="1265634" y="25161"/>
                </a:lnTo>
                <a:lnTo>
                  <a:pt x="1267950" y="33903"/>
                </a:lnTo>
                <a:lnTo>
                  <a:pt x="1273682" y="41370"/>
                </a:lnTo>
                <a:lnTo>
                  <a:pt x="1347851" y="106267"/>
                </a:lnTo>
                <a:lnTo>
                  <a:pt x="1368171" y="88487"/>
                </a:lnTo>
                <a:lnTo>
                  <a:pt x="1398801" y="88487"/>
                </a:lnTo>
                <a:lnTo>
                  <a:pt x="1392874" y="84496"/>
                </a:lnTo>
                <a:lnTo>
                  <a:pt x="1383664" y="82645"/>
                </a:lnTo>
                <a:lnTo>
                  <a:pt x="1392609" y="82645"/>
                </a:lnTo>
                <a:lnTo>
                  <a:pt x="1304798" y="5810"/>
                </a:lnTo>
                <a:lnTo>
                  <a:pt x="1296614" y="1131"/>
                </a:lnTo>
                <a:lnTo>
                  <a:pt x="12876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144761" y="8910066"/>
            <a:ext cx="4511040" cy="0"/>
          </a:xfrm>
          <a:custGeom>
            <a:avLst/>
            <a:gdLst/>
            <a:ahLst/>
            <a:cxnLst/>
            <a:rect l="l" t="t" r="r" b="b"/>
            <a:pathLst>
              <a:path w="4511040">
                <a:moveTo>
                  <a:pt x="0" y="0"/>
                </a:moveTo>
                <a:lnTo>
                  <a:pt x="4511040" y="0"/>
                </a:lnTo>
              </a:path>
            </a:pathLst>
          </a:custGeom>
          <a:ln w="47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00828" y="5228844"/>
            <a:ext cx="780288" cy="3835908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701751" y="375666"/>
            <a:ext cx="136702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225" dirty="0">
                <a:latin typeface="Arial"/>
                <a:cs typeface="Arial"/>
              </a:rPr>
              <a:t>Frequency</a:t>
            </a:r>
            <a:r>
              <a:rPr sz="6000" b="1" spc="-40" dirty="0">
                <a:latin typeface="Arial"/>
                <a:cs typeface="Arial"/>
              </a:rPr>
              <a:t> </a:t>
            </a:r>
            <a:r>
              <a:rPr sz="6000" b="1" spc="-260" dirty="0">
                <a:latin typeface="Arial"/>
                <a:cs typeface="Arial"/>
              </a:rPr>
              <a:t>Count</a:t>
            </a:r>
            <a:r>
              <a:rPr sz="6000" b="1" spc="-30" dirty="0">
                <a:latin typeface="Arial"/>
                <a:cs typeface="Arial"/>
              </a:rPr>
              <a:t> </a:t>
            </a:r>
            <a:r>
              <a:rPr sz="6000" b="1" spc="-220" dirty="0">
                <a:latin typeface="Arial"/>
                <a:cs typeface="Arial"/>
              </a:rPr>
              <a:t>Method</a:t>
            </a:r>
            <a:r>
              <a:rPr sz="6000" b="1" spc="-30" dirty="0">
                <a:latin typeface="Arial"/>
                <a:cs typeface="Arial"/>
              </a:rPr>
              <a:t> </a:t>
            </a:r>
            <a:r>
              <a:rPr sz="6000" b="1" spc="-140" dirty="0">
                <a:latin typeface="Arial"/>
                <a:cs typeface="Arial"/>
              </a:rPr>
              <a:t>(Nested</a:t>
            </a:r>
            <a:r>
              <a:rPr sz="6000" b="1" spc="-30" dirty="0">
                <a:latin typeface="Arial"/>
                <a:cs typeface="Arial"/>
              </a:rPr>
              <a:t> </a:t>
            </a:r>
            <a:r>
              <a:rPr sz="6000" b="1" spc="-265" dirty="0">
                <a:latin typeface="Arial"/>
                <a:cs typeface="Arial"/>
              </a:rPr>
              <a:t>Loop)</a:t>
            </a:r>
            <a:endParaRPr sz="6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01751" y="1635379"/>
            <a:ext cx="3655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65" dirty="0">
                <a:latin typeface="Microsoft Sans Serif"/>
                <a:cs typeface="Microsoft Sans Serif"/>
              </a:rPr>
              <a:t>(to</a:t>
            </a:r>
            <a:r>
              <a:rPr sz="2400" spc="-35" dirty="0">
                <a:latin typeface="Microsoft Sans Serif"/>
                <a:cs typeface="Microsoft Sans Serif"/>
              </a:rPr>
              <a:t> </a:t>
            </a:r>
            <a:r>
              <a:rPr sz="2400" spc="15" dirty="0">
                <a:latin typeface="Microsoft Sans Serif"/>
                <a:cs typeface="Microsoft Sans Serif"/>
              </a:rPr>
              <a:t>analyze</a:t>
            </a:r>
            <a:r>
              <a:rPr sz="2400" spc="-20" dirty="0">
                <a:latin typeface="Microsoft Sans Serif"/>
                <a:cs typeface="Microsoft Sans Serif"/>
              </a:rPr>
              <a:t> </a:t>
            </a:r>
            <a:r>
              <a:rPr sz="2400" spc="105" dirty="0">
                <a:latin typeface="Microsoft Sans Serif"/>
                <a:cs typeface="Microsoft Sans Serif"/>
              </a:rPr>
              <a:t>the</a:t>
            </a:r>
            <a:r>
              <a:rPr sz="2400" spc="-25" dirty="0">
                <a:latin typeface="Microsoft Sans Serif"/>
                <a:cs typeface="Microsoft Sans Serif"/>
              </a:rPr>
              <a:t> </a:t>
            </a:r>
            <a:r>
              <a:rPr sz="2400" spc="85" dirty="0">
                <a:latin typeface="Microsoft Sans Serif"/>
                <a:cs typeface="Microsoft Sans Serif"/>
              </a:rPr>
              <a:t>algorithm)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778246" y="2143760"/>
            <a:ext cx="9792970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200" spc="60" dirty="0">
                <a:latin typeface="Microsoft Sans Serif"/>
                <a:cs typeface="Microsoft Sans Serif"/>
              </a:rPr>
              <a:t>Sum</a:t>
            </a:r>
            <a:r>
              <a:rPr sz="5200" spc="-40" dirty="0">
                <a:latin typeface="Microsoft Sans Serif"/>
                <a:cs typeface="Microsoft Sans Serif"/>
              </a:rPr>
              <a:t> </a:t>
            </a:r>
            <a:r>
              <a:rPr sz="5200" spc="280" dirty="0">
                <a:latin typeface="Microsoft Sans Serif"/>
                <a:cs typeface="Microsoft Sans Serif"/>
              </a:rPr>
              <a:t>of</a:t>
            </a:r>
            <a:r>
              <a:rPr sz="5200" spc="-45" dirty="0">
                <a:latin typeface="Microsoft Sans Serif"/>
                <a:cs typeface="Microsoft Sans Serif"/>
              </a:rPr>
              <a:t> </a:t>
            </a:r>
            <a:r>
              <a:rPr sz="5200" spc="300" dirty="0">
                <a:latin typeface="Microsoft Sans Serif"/>
                <a:cs typeface="Microsoft Sans Serif"/>
              </a:rPr>
              <a:t>two</a:t>
            </a:r>
            <a:r>
              <a:rPr sz="5200" spc="-45" dirty="0">
                <a:latin typeface="Microsoft Sans Serif"/>
                <a:cs typeface="Microsoft Sans Serif"/>
              </a:rPr>
              <a:t> </a:t>
            </a:r>
            <a:r>
              <a:rPr sz="5200" spc="130" dirty="0">
                <a:latin typeface="Microsoft Sans Serif"/>
                <a:cs typeface="Microsoft Sans Serif"/>
              </a:rPr>
              <a:t>Matrices</a:t>
            </a:r>
            <a:r>
              <a:rPr sz="5200" spc="-45" dirty="0">
                <a:latin typeface="Microsoft Sans Serif"/>
                <a:cs typeface="Microsoft Sans Serif"/>
              </a:rPr>
              <a:t> </a:t>
            </a:r>
            <a:r>
              <a:rPr sz="5200" spc="280" dirty="0">
                <a:latin typeface="Microsoft Sans Serif"/>
                <a:cs typeface="Microsoft Sans Serif"/>
              </a:rPr>
              <a:t>of</a:t>
            </a:r>
            <a:r>
              <a:rPr sz="5200" spc="-45" dirty="0">
                <a:latin typeface="Microsoft Sans Serif"/>
                <a:cs typeface="Microsoft Sans Serif"/>
              </a:rPr>
              <a:t> </a:t>
            </a:r>
            <a:r>
              <a:rPr sz="5200" spc="-40" dirty="0">
                <a:latin typeface="Microsoft Sans Serif"/>
                <a:cs typeface="Microsoft Sans Serif"/>
              </a:rPr>
              <a:t>size</a:t>
            </a:r>
            <a:r>
              <a:rPr sz="5200" spc="-55" dirty="0">
                <a:latin typeface="Microsoft Sans Serif"/>
                <a:cs typeface="Microsoft Sans Serif"/>
              </a:rPr>
              <a:t> </a:t>
            </a:r>
            <a:r>
              <a:rPr sz="5200" spc="475" dirty="0">
                <a:latin typeface="Microsoft Sans Serif"/>
                <a:cs typeface="Microsoft Sans Serif"/>
              </a:rPr>
              <a:t>n*n</a:t>
            </a:r>
            <a:endParaRPr sz="52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914498" y="8058657"/>
            <a:ext cx="32105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800" spc="-155" dirty="0">
                <a:latin typeface="Microsoft Sans Serif"/>
                <a:cs typeface="Microsoft Sans Serif"/>
              </a:rPr>
              <a:t>S(n)</a:t>
            </a:r>
            <a:r>
              <a:rPr sz="2800" spc="-25" dirty="0">
                <a:latin typeface="Microsoft Sans Serif"/>
                <a:cs typeface="Microsoft Sans Serif"/>
              </a:rPr>
              <a:t> </a:t>
            </a:r>
            <a:r>
              <a:rPr sz="2800" spc="-40" dirty="0">
                <a:latin typeface="Microsoft Sans Serif"/>
                <a:cs typeface="Microsoft Sans Serif"/>
              </a:rPr>
              <a:t>=</a:t>
            </a:r>
            <a:r>
              <a:rPr sz="2800" spc="-30" dirty="0">
                <a:latin typeface="Microsoft Sans Serif"/>
                <a:cs typeface="Microsoft Sans Serif"/>
              </a:rPr>
              <a:t> </a:t>
            </a:r>
            <a:r>
              <a:rPr sz="2800" spc="30" dirty="0">
                <a:latin typeface="Microsoft Sans Serif"/>
                <a:cs typeface="Microsoft Sans Serif"/>
              </a:rPr>
              <a:t>3n</a:t>
            </a:r>
            <a:r>
              <a:rPr sz="2775" spc="44" baseline="25525" dirty="0">
                <a:latin typeface="Microsoft Sans Serif"/>
                <a:cs typeface="Microsoft Sans Serif"/>
              </a:rPr>
              <a:t>2</a:t>
            </a:r>
            <a:r>
              <a:rPr sz="2800" spc="30" dirty="0">
                <a:latin typeface="Microsoft Sans Serif"/>
                <a:cs typeface="Microsoft Sans Serif"/>
              </a:rPr>
              <a:t>+3</a:t>
            </a:r>
            <a:r>
              <a:rPr sz="2800" spc="-35" dirty="0">
                <a:latin typeface="Microsoft Sans Serif"/>
                <a:cs typeface="Microsoft Sans Serif"/>
              </a:rPr>
              <a:t> </a:t>
            </a:r>
            <a:r>
              <a:rPr sz="2800" spc="-40" dirty="0">
                <a:latin typeface="Microsoft Sans Serif"/>
                <a:cs typeface="Microsoft Sans Serif"/>
              </a:rPr>
              <a:t>=</a:t>
            </a:r>
            <a:r>
              <a:rPr sz="2800" spc="-25" dirty="0">
                <a:latin typeface="Microsoft Sans Serif"/>
                <a:cs typeface="Microsoft Sans Serif"/>
              </a:rPr>
              <a:t> </a:t>
            </a:r>
            <a:r>
              <a:rPr sz="2800" spc="-60" dirty="0">
                <a:latin typeface="Microsoft Sans Serif"/>
                <a:cs typeface="Microsoft Sans Serif"/>
              </a:rPr>
              <a:t>O(n</a:t>
            </a:r>
            <a:r>
              <a:rPr sz="2775" spc="-89" baseline="25525" dirty="0">
                <a:latin typeface="Microsoft Sans Serif"/>
                <a:cs typeface="Microsoft Sans Serif"/>
              </a:rPr>
              <a:t>2</a:t>
            </a:r>
            <a:r>
              <a:rPr sz="2800" spc="-60" dirty="0">
                <a:latin typeface="Microsoft Sans Serif"/>
                <a:cs typeface="Microsoft Sans Serif"/>
              </a:rPr>
              <a:t>)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447778" y="5090922"/>
            <a:ext cx="77279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35" dirty="0">
                <a:latin typeface="Microsoft Sans Serif"/>
                <a:cs typeface="Microsoft Sans Serif"/>
              </a:rPr>
              <a:t>n+1</a:t>
            </a:r>
            <a:endParaRPr sz="34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660630" y="6577076"/>
            <a:ext cx="1007744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25" dirty="0">
                <a:latin typeface="Microsoft Sans Serif"/>
                <a:cs typeface="Microsoft Sans Serif"/>
              </a:rPr>
              <a:t>(n+1</a:t>
            </a:r>
            <a:r>
              <a:rPr sz="3400" spc="-210" dirty="0">
                <a:latin typeface="Microsoft Sans Serif"/>
                <a:cs typeface="Microsoft Sans Serif"/>
              </a:rPr>
              <a:t>)</a:t>
            </a:r>
            <a:endParaRPr sz="34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841605" y="7748778"/>
            <a:ext cx="28003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110" dirty="0">
                <a:latin typeface="Microsoft Sans Serif"/>
                <a:cs typeface="Microsoft Sans Serif"/>
              </a:rPr>
              <a:t>n</a:t>
            </a:r>
            <a:endParaRPr sz="34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055729" y="6319773"/>
            <a:ext cx="652780" cy="1665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400" spc="190" dirty="0">
                <a:latin typeface="Microsoft Sans Serif"/>
                <a:cs typeface="Microsoft Sans Serif"/>
              </a:rPr>
              <a:t>n</a:t>
            </a:r>
            <a:r>
              <a:rPr sz="5100" spc="284" baseline="-12254" dirty="0">
                <a:latin typeface="Microsoft Sans Serif"/>
                <a:cs typeface="Microsoft Sans Serif"/>
              </a:rPr>
              <a:t>*</a:t>
            </a:r>
            <a:endParaRPr sz="5100" baseline="-12254">
              <a:latin typeface="Microsoft Sans Serif"/>
              <a:cs typeface="Microsoft Sans Serif"/>
            </a:endParaRPr>
          </a:p>
          <a:p>
            <a:pPr marL="64769">
              <a:lnSpc>
                <a:spcPct val="100000"/>
              </a:lnSpc>
              <a:spcBef>
                <a:spcPts val="4755"/>
              </a:spcBef>
            </a:pPr>
            <a:r>
              <a:rPr sz="3400" spc="110" dirty="0">
                <a:latin typeface="Microsoft Sans Serif"/>
                <a:cs typeface="Microsoft Sans Serif"/>
              </a:rPr>
              <a:t>n</a:t>
            </a:r>
            <a:r>
              <a:rPr sz="3400" spc="-450" dirty="0">
                <a:latin typeface="Microsoft Sans Serif"/>
                <a:cs typeface="Microsoft Sans Serif"/>
              </a:rPr>
              <a:t> </a:t>
            </a:r>
            <a:r>
              <a:rPr sz="5100" spc="817" baseline="-8986" dirty="0">
                <a:latin typeface="Microsoft Sans Serif"/>
                <a:cs typeface="Microsoft Sans Serif"/>
              </a:rPr>
              <a:t>*</a:t>
            </a:r>
            <a:endParaRPr sz="5100" baseline="-8986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025007" y="8704274"/>
            <a:ext cx="10341610" cy="113093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488950">
              <a:lnSpc>
                <a:spcPct val="100000"/>
              </a:lnSpc>
              <a:spcBef>
                <a:spcPts val="370"/>
              </a:spcBef>
            </a:pPr>
            <a:r>
              <a:rPr sz="3400" spc="60" dirty="0">
                <a:latin typeface="Microsoft Sans Serif"/>
                <a:cs typeface="Microsoft Sans Serif"/>
              </a:rPr>
              <a:t>}</a:t>
            </a:r>
            <a:endParaRPr sz="3400">
              <a:latin typeface="Microsoft Sans Serif"/>
              <a:cs typeface="Microsoft Sans Serif"/>
            </a:endParaRPr>
          </a:p>
          <a:p>
            <a:pPr marL="38100">
              <a:lnSpc>
                <a:spcPct val="100000"/>
              </a:lnSpc>
              <a:spcBef>
                <a:spcPts val="270"/>
              </a:spcBef>
              <a:tabLst>
                <a:tab pos="836930" algn="l"/>
                <a:tab pos="6286500" algn="l"/>
              </a:tabLst>
            </a:pPr>
            <a:r>
              <a:rPr sz="5100" spc="89" baseline="-7352" dirty="0">
                <a:latin typeface="Microsoft Sans Serif"/>
                <a:cs typeface="Microsoft Sans Serif"/>
              </a:rPr>
              <a:t>}	</a:t>
            </a:r>
            <a:r>
              <a:rPr sz="3400" spc="-60" dirty="0">
                <a:latin typeface="Microsoft Sans Serif"/>
                <a:cs typeface="Microsoft Sans Serif"/>
              </a:rPr>
              <a:t>f(n)</a:t>
            </a:r>
            <a:r>
              <a:rPr sz="3400" spc="-15" dirty="0">
                <a:latin typeface="Microsoft Sans Serif"/>
                <a:cs typeface="Microsoft Sans Serif"/>
              </a:rPr>
              <a:t> </a:t>
            </a:r>
            <a:r>
              <a:rPr sz="3400" spc="-50" dirty="0">
                <a:latin typeface="Microsoft Sans Serif"/>
                <a:cs typeface="Microsoft Sans Serif"/>
              </a:rPr>
              <a:t>=</a:t>
            </a:r>
            <a:r>
              <a:rPr sz="3400" spc="-5" dirty="0">
                <a:latin typeface="Microsoft Sans Serif"/>
                <a:cs typeface="Microsoft Sans Serif"/>
              </a:rPr>
              <a:t> </a:t>
            </a:r>
            <a:r>
              <a:rPr sz="3400" spc="35" dirty="0">
                <a:latin typeface="Microsoft Sans Serif"/>
                <a:cs typeface="Microsoft Sans Serif"/>
              </a:rPr>
              <a:t>n+1</a:t>
            </a:r>
            <a:r>
              <a:rPr sz="3400" spc="-30" dirty="0">
                <a:latin typeface="Microsoft Sans Serif"/>
                <a:cs typeface="Microsoft Sans Serif"/>
              </a:rPr>
              <a:t> </a:t>
            </a:r>
            <a:r>
              <a:rPr sz="3400" spc="-50" dirty="0">
                <a:latin typeface="Microsoft Sans Serif"/>
                <a:cs typeface="Microsoft Sans Serif"/>
              </a:rPr>
              <a:t>+</a:t>
            </a:r>
            <a:r>
              <a:rPr sz="3400" spc="-10" dirty="0">
                <a:latin typeface="Microsoft Sans Serif"/>
                <a:cs typeface="Microsoft Sans Serif"/>
              </a:rPr>
              <a:t> </a:t>
            </a:r>
            <a:r>
              <a:rPr sz="3400" spc="330" dirty="0">
                <a:latin typeface="Microsoft Sans Serif"/>
                <a:cs typeface="Microsoft Sans Serif"/>
              </a:rPr>
              <a:t>n*</a:t>
            </a:r>
            <a:r>
              <a:rPr sz="3400" spc="-15" dirty="0">
                <a:latin typeface="Microsoft Sans Serif"/>
                <a:cs typeface="Microsoft Sans Serif"/>
              </a:rPr>
              <a:t> </a:t>
            </a:r>
            <a:r>
              <a:rPr sz="3400" spc="-65" dirty="0">
                <a:latin typeface="Microsoft Sans Serif"/>
                <a:cs typeface="Microsoft Sans Serif"/>
              </a:rPr>
              <a:t>(n+1)</a:t>
            </a:r>
            <a:r>
              <a:rPr sz="3400" spc="-15" dirty="0">
                <a:latin typeface="Microsoft Sans Serif"/>
                <a:cs typeface="Microsoft Sans Serif"/>
              </a:rPr>
              <a:t> </a:t>
            </a:r>
            <a:r>
              <a:rPr sz="3400" spc="-50" dirty="0">
                <a:latin typeface="Microsoft Sans Serif"/>
                <a:cs typeface="Microsoft Sans Serif"/>
              </a:rPr>
              <a:t>+</a:t>
            </a:r>
            <a:r>
              <a:rPr sz="3400" spc="-10" dirty="0">
                <a:latin typeface="Microsoft Sans Serif"/>
                <a:cs typeface="Microsoft Sans Serif"/>
              </a:rPr>
              <a:t> </a:t>
            </a:r>
            <a:r>
              <a:rPr sz="3400" spc="325" dirty="0">
                <a:latin typeface="Microsoft Sans Serif"/>
                <a:cs typeface="Microsoft Sans Serif"/>
              </a:rPr>
              <a:t>n*</a:t>
            </a:r>
            <a:r>
              <a:rPr sz="3400" spc="-15" dirty="0">
                <a:latin typeface="Microsoft Sans Serif"/>
                <a:cs typeface="Microsoft Sans Serif"/>
              </a:rPr>
              <a:t> </a:t>
            </a:r>
            <a:r>
              <a:rPr sz="3400" spc="110" dirty="0">
                <a:latin typeface="Microsoft Sans Serif"/>
                <a:cs typeface="Microsoft Sans Serif"/>
              </a:rPr>
              <a:t>n	</a:t>
            </a:r>
            <a:r>
              <a:rPr sz="3400" spc="-50" dirty="0">
                <a:latin typeface="Microsoft Sans Serif"/>
                <a:cs typeface="Microsoft Sans Serif"/>
              </a:rPr>
              <a:t>=</a:t>
            </a:r>
            <a:r>
              <a:rPr sz="3400" spc="-30" dirty="0">
                <a:latin typeface="Microsoft Sans Serif"/>
                <a:cs typeface="Microsoft Sans Serif"/>
              </a:rPr>
              <a:t> </a:t>
            </a:r>
            <a:r>
              <a:rPr sz="3400" spc="70" dirty="0">
                <a:latin typeface="Microsoft Sans Serif"/>
                <a:cs typeface="Microsoft Sans Serif"/>
              </a:rPr>
              <a:t>2n</a:t>
            </a:r>
            <a:r>
              <a:rPr sz="3375" spc="104" baseline="24691" dirty="0">
                <a:latin typeface="Microsoft Sans Serif"/>
                <a:cs typeface="Microsoft Sans Serif"/>
              </a:rPr>
              <a:t>2</a:t>
            </a:r>
            <a:r>
              <a:rPr sz="3375" spc="-44" baseline="24691" dirty="0">
                <a:latin typeface="Microsoft Sans Serif"/>
                <a:cs typeface="Microsoft Sans Serif"/>
              </a:rPr>
              <a:t> </a:t>
            </a:r>
            <a:r>
              <a:rPr sz="3400" spc="-50" dirty="0">
                <a:latin typeface="Microsoft Sans Serif"/>
                <a:cs typeface="Microsoft Sans Serif"/>
              </a:rPr>
              <a:t>+</a:t>
            </a:r>
            <a:r>
              <a:rPr sz="3400" spc="-25" dirty="0">
                <a:latin typeface="Microsoft Sans Serif"/>
                <a:cs typeface="Microsoft Sans Serif"/>
              </a:rPr>
              <a:t> </a:t>
            </a:r>
            <a:r>
              <a:rPr sz="3400" spc="75" dirty="0">
                <a:latin typeface="Microsoft Sans Serif"/>
                <a:cs typeface="Microsoft Sans Serif"/>
              </a:rPr>
              <a:t>2n</a:t>
            </a:r>
            <a:r>
              <a:rPr sz="3400" spc="-30" dirty="0">
                <a:latin typeface="Microsoft Sans Serif"/>
                <a:cs typeface="Microsoft Sans Serif"/>
              </a:rPr>
              <a:t> </a:t>
            </a:r>
            <a:r>
              <a:rPr sz="3400" spc="-50" dirty="0">
                <a:latin typeface="Microsoft Sans Serif"/>
                <a:cs typeface="Microsoft Sans Serif"/>
              </a:rPr>
              <a:t>+</a:t>
            </a:r>
            <a:r>
              <a:rPr sz="3400" spc="-30" dirty="0">
                <a:latin typeface="Microsoft Sans Serif"/>
                <a:cs typeface="Microsoft Sans Serif"/>
              </a:rPr>
              <a:t> </a:t>
            </a:r>
            <a:r>
              <a:rPr sz="3400" dirty="0">
                <a:latin typeface="Microsoft Sans Serif"/>
                <a:cs typeface="Microsoft Sans Serif"/>
              </a:rPr>
              <a:t>1=</a:t>
            </a:r>
            <a:r>
              <a:rPr sz="3400" spc="-25" dirty="0">
                <a:latin typeface="Microsoft Sans Serif"/>
                <a:cs typeface="Microsoft Sans Serif"/>
              </a:rPr>
              <a:t> </a:t>
            </a:r>
            <a:r>
              <a:rPr sz="3400" spc="-70" dirty="0">
                <a:latin typeface="Microsoft Sans Serif"/>
                <a:cs typeface="Microsoft Sans Serif"/>
              </a:rPr>
              <a:t>O(n</a:t>
            </a:r>
            <a:r>
              <a:rPr sz="3375" spc="-104" baseline="24691" dirty="0">
                <a:latin typeface="Microsoft Sans Serif"/>
                <a:cs typeface="Microsoft Sans Serif"/>
              </a:rPr>
              <a:t>2</a:t>
            </a:r>
            <a:r>
              <a:rPr sz="3400" spc="-70" dirty="0">
                <a:latin typeface="Microsoft Sans Serif"/>
                <a:cs typeface="Microsoft Sans Serif"/>
              </a:rPr>
              <a:t>)</a:t>
            </a:r>
            <a:endParaRPr sz="3400">
              <a:latin typeface="Microsoft Sans Serif"/>
              <a:cs typeface="Microsoft Sans Serif"/>
            </a:endParaRPr>
          </a:p>
        </p:txBody>
      </p:sp>
      <p:pic>
        <p:nvPicPr>
          <p:cNvPr id="26" name="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80403" y="6528816"/>
            <a:ext cx="422148" cy="2075687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14720442" y="3715849"/>
            <a:ext cx="3044190" cy="3910329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2700" b="1" spc="-30" dirty="0">
                <a:latin typeface="Arial"/>
                <a:cs typeface="Arial"/>
              </a:rPr>
              <a:t>Space</a:t>
            </a:r>
            <a:r>
              <a:rPr sz="2700" b="1" spc="-125" dirty="0">
                <a:latin typeface="Arial"/>
                <a:cs typeface="Arial"/>
              </a:rPr>
              <a:t> </a:t>
            </a:r>
            <a:r>
              <a:rPr sz="2700" b="1" spc="65" dirty="0">
                <a:latin typeface="Arial"/>
                <a:cs typeface="Arial"/>
              </a:rPr>
              <a:t>Complexity</a:t>
            </a:r>
            <a:endParaRPr sz="2700">
              <a:latin typeface="Arial"/>
              <a:cs typeface="Arial"/>
            </a:endParaRPr>
          </a:p>
          <a:p>
            <a:pPr marL="267970">
              <a:lnSpc>
                <a:spcPct val="100000"/>
              </a:lnSpc>
              <a:spcBef>
                <a:spcPts val="1250"/>
              </a:spcBef>
            </a:pPr>
            <a:r>
              <a:rPr sz="2900" spc="-200" dirty="0">
                <a:latin typeface="Microsoft Sans Serif"/>
                <a:cs typeface="Microsoft Sans Serif"/>
              </a:rPr>
              <a:t>A</a:t>
            </a:r>
            <a:r>
              <a:rPr sz="2900" spc="-25" dirty="0">
                <a:latin typeface="Microsoft Sans Serif"/>
                <a:cs typeface="Microsoft Sans Serif"/>
              </a:rPr>
              <a:t> </a:t>
            </a:r>
            <a:r>
              <a:rPr sz="2900" spc="-35" dirty="0">
                <a:latin typeface="Microsoft Sans Serif"/>
                <a:cs typeface="Microsoft Sans Serif"/>
              </a:rPr>
              <a:t>-----</a:t>
            </a:r>
            <a:r>
              <a:rPr sz="2900" spc="25" dirty="0">
                <a:latin typeface="Microsoft Sans Serif"/>
                <a:cs typeface="Microsoft Sans Serif"/>
              </a:rPr>
              <a:t>&gt;n</a:t>
            </a:r>
            <a:r>
              <a:rPr sz="2900" spc="-5" dirty="0">
                <a:latin typeface="Microsoft Sans Serif"/>
                <a:cs typeface="Microsoft Sans Serif"/>
              </a:rPr>
              <a:t> </a:t>
            </a:r>
            <a:r>
              <a:rPr sz="2900" spc="459" dirty="0">
                <a:latin typeface="Microsoft Sans Serif"/>
                <a:cs typeface="Microsoft Sans Serif"/>
              </a:rPr>
              <a:t>*</a:t>
            </a:r>
            <a:r>
              <a:rPr sz="2900" spc="-20" dirty="0">
                <a:latin typeface="Microsoft Sans Serif"/>
                <a:cs typeface="Microsoft Sans Serif"/>
              </a:rPr>
              <a:t> </a:t>
            </a:r>
            <a:r>
              <a:rPr sz="2900" spc="90" dirty="0">
                <a:latin typeface="Microsoft Sans Serif"/>
                <a:cs typeface="Microsoft Sans Serif"/>
              </a:rPr>
              <a:t>n</a:t>
            </a:r>
            <a:endParaRPr sz="2900">
              <a:latin typeface="Microsoft Sans Serif"/>
              <a:cs typeface="Microsoft Sans Serif"/>
            </a:endParaRPr>
          </a:p>
          <a:p>
            <a:pPr marL="302260">
              <a:lnSpc>
                <a:spcPct val="100000"/>
              </a:lnSpc>
              <a:spcBef>
                <a:spcPts val="284"/>
              </a:spcBef>
            </a:pPr>
            <a:r>
              <a:rPr sz="2900" spc="30" dirty="0">
                <a:latin typeface="Microsoft Sans Serif"/>
                <a:cs typeface="Microsoft Sans Serif"/>
              </a:rPr>
              <a:t>B------&gt;n*n</a:t>
            </a:r>
            <a:endParaRPr sz="2900">
              <a:latin typeface="Microsoft Sans Serif"/>
              <a:cs typeface="Microsoft Sans Serif"/>
            </a:endParaRPr>
          </a:p>
          <a:p>
            <a:pPr marL="231140">
              <a:lnSpc>
                <a:spcPct val="100000"/>
              </a:lnSpc>
              <a:spcBef>
                <a:spcPts val="1020"/>
              </a:spcBef>
            </a:pPr>
            <a:r>
              <a:rPr sz="2900" spc="10" dirty="0">
                <a:latin typeface="Microsoft Sans Serif"/>
                <a:cs typeface="Microsoft Sans Serif"/>
              </a:rPr>
              <a:t>C------&gt;n*n</a:t>
            </a:r>
            <a:endParaRPr sz="2900">
              <a:latin typeface="Microsoft Sans Serif"/>
              <a:cs typeface="Microsoft Sans Serif"/>
            </a:endParaRPr>
          </a:p>
          <a:p>
            <a:pPr marL="302260">
              <a:lnSpc>
                <a:spcPct val="100000"/>
              </a:lnSpc>
              <a:spcBef>
                <a:spcPts val="930"/>
              </a:spcBef>
            </a:pPr>
            <a:r>
              <a:rPr sz="2900" spc="-25" dirty="0">
                <a:latin typeface="Microsoft Sans Serif"/>
                <a:cs typeface="Microsoft Sans Serif"/>
              </a:rPr>
              <a:t>i------&gt;1</a:t>
            </a:r>
            <a:endParaRPr sz="2900">
              <a:latin typeface="Microsoft Sans Serif"/>
              <a:cs typeface="Microsoft Sans Serif"/>
            </a:endParaRPr>
          </a:p>
          <a:p>
            <a:pPr marL="302260">
              <a:lnSpc>
                <a:spcPct val="100000"/>
              </a:lnSpc>
              <a:spcBef>
                <a:spcPts val="1110"/>
              </a:spcBef>
            </a:pPr>
            <a:r>
              <a:rPr sz="2900" spc="-25" dirty="0">
                <a:latin typeface="Microsoft Sans Serif"/>
                <a:cs typeface="Microsoft Sans Serif"/>
              </a:rPr>
              <a:t>j------&gt;1</a:t>
            </a:r>
            <a:endParaRPr sz="2900">
              <a:latin typeface="Microsoft Sans Serif"/>
              <a:cs typeface="Microsoft Sans Serif"/>
            </a:endParaRPr>
          </a:p>
          <a:p>
            <a:pPr marL="231140">
              <a:lnSpc>
                <a:spcPct val="100000"/>
              </a:lnSpc>
              <a:spcBef>
                <a:spcPts val="695"/>
              </a:spcBef>
            </a:pPr>
            <a:r>
              <a:rPr sz="2900" spc="-10" dirty="0">
                <a:latin typeface="Microsoft Sans Serif"/>
                <a:cs typeface="Microsoft Sans Serif"/>
              </a:rPr>
              <a:t>n------&gt;1</a:t>
            </a:r>
            <a:endParaRPr sz="29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EDEBE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928870" cy="10287000"/>
            <a:chOff x="0" y="0"/>
            <a:chExt cx="4928870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4928870" cy="10287000"/>
            </a:xfrm>
            <a:custGeom>
              <a:avLst/>
              <a:gdLst/>
              <a:ahLst/>
              <a:cxnLst/>
              <a:rect l="l" t="t" r="r" b="b"/>
              <a:pathLst>
                <a:path w="4928870" h="10287000">
                  <a:moveTo>
                    <a:pt x="4928616" y="0"/>
                  </a:moveTo>
                  <a:lnTo>
                    <a:pt x="0" y="0"/>
                  </a:lnTo>
                  <a:lnTo>
                    <a:pt x="0" y="10287000"/>
                  </a:lnTo>
                  <a:lnTo>
                    <a:pt x="4928616" y="10287000"/>
                  </a:lnTo>
                  <a:lnTo>
                    <a:pt x="4928616" y="0"/>
                  </a:lnTo>
                  <a:close/>
                </a:path>
              </a:pathLst>
            </a:custGeom>
            <a:solidFill>
              <a:srgbClr val="E6DF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2311" y="3688079"/>
              <a:ext cx="3445764" cy="48463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4496" y="5143195"/>
              <a:ext cx="770483" cy="63393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979033" y="3468115"/>
            <a:ext cx="5171440" cy="5206365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2400" spc="20" dirty="0">
                <a:latin typeface="Microsoft Sans Serif"/>
                <a:cs typeface="Microsoft Sans Serif"/>
              </a:rPr>
              <a:t>Algorith</a:t>
            </a:r>
            <a:r>
              <a:rPr sz="2400" spc="55" dirty="0">
                <a:latin typeface="Microsoft Sans Serif"/>
                <a:cs typeface="Microsoft Sans Serif"/>
              </a:rPr>
              <a:t>m</a:t>
            </a:r>
            <a:r>
              <a:rPr sz="2400" spc="-50" dirty="0">
                <a:latin typeface="Microsoft Sans Serif"/>
                <a:cs typeface="Microsoft Sans Serif"/>
              </a:rPr>
              <a:t> </a:t>
            </a:r>
            <a:r>
              <a:rPr sz="2400" spc="-35" dirty="0">
                <a:latin typeface="Microsoft Sans Serif"/>
                <a:cs typeface="Microsoft Sans Serif"/>
              </a:rPr>
              <a:t>Sum</a:t>
            </a:r>
            <a:r>
              <a:rPr sz="2400" spc="-25" dirty="0">
                <a:latin typeface="Microsoft Sans Serif"/>
                <a:cs typeface="Microsoft Sans Serif"/>
              </a:rPr>
              <a:t> </a:t>
            </a:r>
            <a:r>
              <a:rPr sz="2400" spc="-155" dirty="0">
                <a:latin typeface="Microsoft Sans Serif"/>
                <a:cs typeface="Microsoft Sans Serif"/>
              </a:rPr>
              <a:t>(A,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spc="-110" dirty="0">
                <a:latin typeface="Microsoft Sans Serif"/>
                <a:cs typeface="Microsoft Sans Serif"/>
              </a:rPr>
              <a:t>B</a:t>
            </a:r>
            <a:r>
              <a:rPr sz="2400" spc="-155" dirty="0">
                <a:latin typeface="Microsoft Sans Serif"/>
                <a:cs typeface="Microsoft Sans Serif"/>
              </a:rPr>
              <a:t>,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spc="-35" dirty="0">
                <a:latin typeface="Microsoft Sans Serif"/>
                <a:cs typeface="Microsoft Sans Serif"/>
              </a:rPr>
              <a:t>n)</a:t>
            </a:r>
            <a:endParaRPr sz="2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2400" spc="45" dirty="0">
                <a:latin typeface="Microsoft Sans Serif"/>
                <a:cs typeface="Microsoft Sans Serif"/>
              </a:rPr>
              <a:t>{</a:t>
            </a:r>
            <a:endParaRPr sz="2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2400" spc="85" dirty="0">
                <a:latin typeface="Microsoft Sans Serif"/>
                <a:cs typeface="Microsoft Sans Serif"/>
              </a:rPr>
              <a:t>for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spc="-150" dirty="0">
                <a:latin typeface="Microsoft Sans Serif"/>
                <a:cs typeface="Microsoft Sans Serif"/>
              </a:rPr>
              <a:t>(</a:t>
            </a:r>
            <a:r>
              <a:rPr sz="2400" spc="-10" dirty="0">
                <a:latin typeface="Microsoft Sans Serif"/>
                <a:cs typeface="Microsoft Sans Serif"/>
              </a:rPr>
              <a:t> i</a:t>
            </a:r>
            <a:r>
              <a:rPr sz="2400" spc="-35" dirty="0">
                <a:latin typeface="Microsoft Sans Serif"/>
                <a:cs typeface="Microsoft Sans Serif"/>
              </a:rPr>
              <a:t>=0;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i</a:t>
            </a:r>
            <a:r>
              <a:rPr sz="2400" spc="-20" dirty="0">
                <a:latin typeface="Microsoft Sans Serif"/>
                <a:cs typeface="Microsoft Sans Serif"/>
              </a:rPr>
              <a:t>&lt;n;</a:t>
            </a:r>
            <a:r>
              <a:rPr sz="240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i</a:t>
            </a:r>
            <a:r>
              <a:rPr sz="2400" spc="-75" dirty="0">
                <a:latin typeface="Microsoft Sans Serif"/>
                <a:cs typeface="Microsoft Sans Serif"/>
              </a:rPr>
              <a:t>++)</a:t>
            </a:r>
            <a:endParaRPr sz="2400">
              <a:latin typeface="Microsoft Sans Serif"/>
              <a:cs typeface="Microsoft Sans Serif"/>
            </a:endParaRPr>
          </a:p>
          <a:p>
            <a:pPr marL="250190">
              <a:lnSpc>
                <a:spcPct val="100000"/>
              </a:lnSpc>
              <a:spcBef>
                <a:spcPts val="530"/>
              </a:spcBef>
            </a:pPr>
            <a:r>
              <a:rPr sz="2400" spc="45" dirty="0">
                <a:latin typeface="Microsoft Sans Serif"/>
                <a:cs typeface="Microsoft Sans Serif"/>
              </a:rPr>
              <a:t>{</a:t>
            </a:r>
            <a:endParaRPr sz="2400">
              <a:latin typeface="Microsoft Sans Serif"/>
              <a:cs typeface="Microsoft Sans Serif"/>
            </a:endParaRPr>
          </a:p>
          <a:p>
            <a:pPr marL="487680">
              <a:lnSpc>
                <a:spcPct val="100000"/>
              </a:lnSpc>
              <a:spcBef>
                <a:spcPts val="515"/>
              </a:spcBef>
            </a:pPr>
            <a:r>
              <a:rPr sz="2400" spc="85" dirty="0">
                <a:latin typeface="Microsoft Sans Serif"/>
                <a:cs typeface="Microsoft Sans Serif"/>
              </a:rPr>
              <a:t>for</a:t>
            </a:r>
            <a:r>
              <a:rPr sz="2400" spc="-5" dirty="0">
                <a:latin typeface="Microsoft Sans Serif"/>
                <a:cs typeface="Microsoft Sans Serif"/>
              </a:rPr>
              <a:t> </a:t>
            </a:r>
            <a:r>
              <a:rPr sz="2400" spc="-150" dirty="0">
                <a:latin typeface="Microsoft Sans Serif"/>
                <a:cs typeface="Microsoft Sans Serif"/>
              </a:rPr>
              <a:t>(</a:t>
            </a:r>
            <a:r>
              <a:rPr sz="2400" spc="-15" dirty="0">
                <a:latin typeface="Microsoft Sans Serif"/>
                <a:cs typeface="Microsoft Sans Serif"/>
              </a:rPr>
              <a:t> j</a:t>
            </a:r>
            <a:r>
              <a:rPr sz="2400" spc="-35" dirty="0">
                <a:latin typeface="Microsoft Sans Serif"/>
                <a:cs typeface="Microsoft Sans Serif"/>
              </a:rPr>
              <a:t>=0;</a:t>
            </a:r>
            <a:r>
              <a:rPr sz="2400" spc="-5" dirty="0">
                <a:latin typeface="Microsoft Sans Serif"/>
                <a:cs typeface="Microsoft Sans Serif"/>
              </a:rPr>
              <a:t> </a:t>
            </a:r>
            <a:r>
              <a:rPr sz="2400" spc="-20" dirty="0">
                <a:latin typeface="Microsoft Sans Serif"/>
                <a:cs typeface="Microsoft Sans Serif"/>
              </a:rPr>
              <a:t>j&lt;n</a:t>
            </a:r>
            <a:r>
              <a:rPr sz="2400" spc="-10" dirty="0">
                <a:latin typeface="Microsoft Sans Serif"/>
                <a:cs typeface="Microsoft Sans Serif"/>
              </a:rPr>
              <a:t>;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spc="-25" dirty="0">
                <a:latin typeface="Microsoft Sans Serif"/>
                <a:cs typeface="Microsoft Sans Serif"/>
              </a:rPr>
              <a:t>j+</a:t>
            </a:r>
            <a:r>
              <a:rPr sz="2400" spc="-40" dirty="0">
                <a:latin typeface="Microsoft Sans Serif"/>
                <a:cs typeface="Microsoft Sans Serif"/>
              </a:rPr>
              <a:t>+</a:t>
            </a:r>
            <a:r>
              <a:rPr sz="2400" spc="-150" dirty="0">
                <a:latin typeface="Microsoft Sans Serif"/>
                <a:cs typeface="Microsoft Sans Serif"/>
              </a:rPr>
              <a:t>)</a:t>
            </a:r>
            <a:endParaRPr sz="2400">
              <a:latin typeface="Microsoft Sans Serif"/>
              <a:cs typeface="Microsoft Sans Serif"/>
            </a:endParaRPr>
          </a:p>
          <a:p>
            <a:pPr marL="647700">
              <a:lnSpc>
                <a:spcPct val="100000"/>
              </a:lnSpc>
              <a:spcBef>
                <a:spcPts val="520"/>
              </a:spcBef>
            </a:pPr>
            <a:r>
              <a:rPr sz="2400" spc="45" dirty="0">
                <a:latin typeface="Microsoft Sans Serif"/>
                <a:cs typeface="Microsoft Sans Serif"/>
              </a:rPr>
              <a:t>{</a:t>
            </a:r>
            <a:endParaRPr sz="2400">
              <a:latin typeface="Microsoft Sans Serif"/>
              <a:cs typeface="Microsoft Sans Serif"/>
            </a:endParaRPr>
          </a:p>
          <a:p>
            <a:pPr marL="964565">
              <a:lnSpc>
                <a:spcPct val="100000"/>
              </a:lnSpc>
              <a:spcBef>
                <a:spcPts val="525"/>
              </a:spcBef>
            </a:pPr>
            <a:r>
              <a:rPr sz="2400" spc="-40" dirty="0">
                <a:latin typeface="Microsoft Sans Serif"/>
                <a:cs typeface="Microsoft Sans Serif"/>
              </a:rPr>
              <a:t>C[i,j]=0;</a:t>
            </a:r>
            <a:endParaRPr sz="2400">
              <a:latin typeface="Microsoft Sans Serif"/>
              <a:cs typeface="Microsoft Sans Serif"/>
            </a:endParaRPr>
          </a:p>
          <a:p>
            <a:pPr marL="1043940">
              <a:lnSpc>
                <a:spcPct val="100000"/>
              </a:lnSpc>
              <a:spcBef>
                <a:spcPts val="520"/>
              </a:spcBef>
            </a:pPr>
            <a:r>
              <a:rPr sz="2400" spc="85" dirty="0">
                <a:latin typeface="Microsoft Sans Serif"/>
                <a:cs typeface="Microsoft Sans Serif"/>
              </a:rPr>
              <a:t>for</a:t>
            </a:r>
            <a:r>
              <a:rPr sz="2400" spc="-5" dirty="0">
                <a:latin typeface="Microsoft Sans Serif"/>
                <a:cs typeface="Microsoft Sans Serif"/>
              </a:rPr>
              <a:t> </a:t>
            </a:r>
            <a:r>
              <a:rPr sz="2400" spc="-150" dirty="0">
                <a:latin typeface="Microsoft Sans Serif"/>
                <a:cs typeface="Microsoft Sans Serif"/>
              </a:rPr>
              <a:t>(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spc="-35" dirty="0">
                <a:latin typeface="Microsoft Sans Serif"/>
                <a:cs typeface="Microsoft Sans Serif"/>
              </a:rPr>
              <a:t>k=0;</a:t>
            </a:r>
            <a:r>
              <a:rPr sz="2400" spc="-5" dirty="0">
                <a:latin typeface="Microsoft Sans Serif"/>
                <a:cs typeface="Microsoft Sans Serif"/>
              </a:rPr>
              <a:t> </a:t>
            </a:r>
            <a:r>
              <a:rPr sz="2400" spc="-25" dirty="0">
                <a:latin typeface="Microsoft Sans Serif"/>
                <a:cs typeface="Microsoft Sans Serif"/>
              </a:rPr>
              <a:t>k&lt;n;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spc="-65" dirty="0">
                <a:latin typeface="Microsoft Sans Serif"/>
                <a:cs typeface="Microsoft Sans Serif"/>
              </a:rPr>
              <a:t>k++)</a:t>
            </a:r>
            <a:endParaRPr sz="2400">
              <a:latin typeface="Microsoft Sans Serif"/>
              <a:cs typeface="Microsoft Sans Serif"/>
            </a:endParaRPr>
          </a:p>
          <a:p>
            <a:pPr marL="1202690">
              <a:lnSpc>
                <a:spcPct val="100000"/>
              </a:lnSpc>
              <a:spcBef>
                <a:spcPts val="515"/>
              </a:spcBef>
            </a:pPr>
            <a:r>
              <a:rPr sz="2400" spc="45" dirty="0">
                <a:latin typeface="Microsoft Sans Serif"/>
                <a:cs typeface="Microsoft Sans Serif"/>
              </a:rPr>
              <a:t>{</a:t>
            </a:r>
            <a:endParaRPr sz="2400">
              <a:latin typeface="Microsoft Sans Serif"/>
              <a:cs typeface="Microsoft Sans Serif"/>
            </a:endParaRPr>
          </a:p>
          <a:p>
            <a:pPr marL="1282065">
              <a:lnSpc>
                <a:spcPct val="100000"/>
              </a:lnSpc>
              <a:spcBef>
                <a:spcPts val="525"/>
              </a:spcBef>
            </a:pPr>
            <a:r>
              <a:rPr sz="2400" spc="-110" dirty="0">
                <a:latin typeface="Microsoft Sans Serif"/>
                <a:cs typeface="Microsoft Sans Serif"/>
              </a:rPr>
              <a:t>C</a:t>
            </a:r>
            <a:r>
              <a:rPr sz="2400" spc="-40" dirty="0">
                <a:latin typeface="Microsoft Sans Serif"/>
                <a:cs typeface="Microsoft Sans Serif"/>
              </a:rPr>
              <a:t>[</a:t>
            </a:r>
            <a:r>
              <a:rPr sz="2400" spc="-10" dirty="0">
                <a:latin typeface="Microsoft Sans Serif"/>
                <a:cs typeface="Microsoft Sans Serif"/>
              </a:rPr>
              <a:t>i</a:t>
            </a:r>
            <a:r>
              <a:rPr sz="2400" spc="-155" dirty="0">
                <a:latin typeface="Microsoft Sans Serif"/>
                <a:cs typeface="Microsoft Sans Serif"/>
              </a:rPr>
              <a:t>,</a:t>
            </a:r>
            <a:r>
              <a:rPr sz="2400" spc="-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j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spc="30" dirty="0">
                <a:latin typeface="Microsoft Sans Serif"/>
                <a:cs typeface="Microsoft Sans Serif"/>
              </a:rPr>
              <a:t>]=</a:t>
            </a:r>
            <a:r>
              <a:rPr sz="2400" spc="-10" dirty="0">
                <a:latin typeface="Microsoft Sans Serif"/>
                <a:cs typeface="Microsoft Sans Serif"/>
              </a:rPr>
              <a:t> </a:t>
            </a:r>
            <a:r>
              <a:rPr sz="2400" spc="-110" dirty="0">
                <a:latin typeface="Microsoft Sans Serif"/>
                <a:cs typeface="Microsoft Sans Serif"/>
              </a:rPr>
              <a:t>C</a:t>
            </a:r>
            <a:r>
              <a:rPr sz="2400" spc="-40" dirty="0">
                <a:latin typeface="Microsoft Sans Serif"/>
                <a:cs typeface="Microsoft Sans Serif"/>
              </a:rPr>
              <a:t>[</a:t>
            </a:r>
            <a:r>
              <a:rPr sz="2400" spc="-60" dirty="0">
                <a:latin typeface="Microsoft Sans Serif"/>
                <a:cs typeface="Microsoft Sans Serif"/>
              </a:rPr>
              <a:t>i,j</a:t>
            </a:r>
            <a:r>
              <a:rPr sz="2400" spc="95" dirty="0">
                <a:latin typeface="Microsoft Sans Serif"/>
                <a:cs typeface="Microsoft Sans Serif"/>
              </a:rPr>
              <a:t>]</a:t>
            </a:r>
            <a:r>
              <a:rPr sz="2400" spc="-35" dirty="0">
                <a:latin typeface="Microsoft Sans Serif"/>
                <a:cs typeface="Microsoft Sans Serif"/>
              </a:rPr>
              <a:t> +</a:t>
            </a:r>
            <a:r>
              <a:rPr sz="2400" spc="-10" dirty="0">
                <a:latin typeface="Microsoft Sans Serif"/>
                <a:cs typeface="Microsoft Sans Serif"/>
              </a:rPr>
              <a:t> </a:t>
            </a:r>
            <a:r>
              <a:rPr sz="2400" spc="-165" dirty="0">
                <a:latin typeface="Microsoft Sans Serif"/>
                <a:cs typeface="Microsoft Sans Serif"/>
              </a:rPr>
              <a:t>A</a:t>
            </a:r>
            <a:r>
              <a:rPr sz="2400" spc="-30" dirty="0">
                <a:latin typeface="Microsoft Sans Serif"/>
                <a:cs typeface="Microsoft Sans Serif"/>
              </a:rPr>
              <a:t> </a:t>
            </a:r>
            <a:r>
              <a:rPr sz="2400" spc="100" dirty="0">
                <a:latin typeface="Microsoft Sans Serif"/>
                <a:cs typeface="Microsoft Sans Serif"/>
              </a:rPr>
              <a:t>[</a:t>
            </a:r>
            <a:r>
              <a:rPr sz="2400" spc="-10" dirty="0">
                <a:latin typeface="Microsoft Sans Serif"/>
                <a:cs typeface="Microsoft Sans Serif"/>
              </a:rPr>
              <a:t>i</a:t>
            </a:r>
            <a:r>
              <a:rPr sz="2400" spc="-155" dirty="0">
                <a:latin typeface="Microsoft Sans Serif"/>
                <a:cs typeface="Microsoft Sans Serif"/>
              </a:rPr>
              <a:t>,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spc="25" dirty="0">
                <a:latin typeface="Microsoft Sans Serif"/>
                <a:cs typeface="Microsoft Sans Serif"/>
              </a:rPr>
              <a:t>k]</a:t>
            </a:r>
            <a:r>
              <a:rPr sz="2400" spc="-25" dirty="0">
                <a:latin typeface="Microsoft Sans Serif"/>
                <a:cs typeface="Microsoft Sans Serif"/>
              </a:rPr>
              <a:t> </a:t>
            </a:r>
            <a:r>
              <a:rPr sz="2400" spc="385" dirty="0">
                <a:latin typeface="Microsoft Sans Serif"/>
                <a:cs typeface="Microsoft Sans Serif"/>
              </a:rPr>
              <a:t>*</a:t>
            </a:r>
            <a:r>
              <a:rPr sz="2400" spc="-10" dirty="0">
                <a:latin typeface="Microsoft Sans Serif"/>
                <a:cs typeface="Microsoft Sans Serif"/>
              </a:rPr>
              <a:t> </a:t>
            </a:r>
            <a:r>
              <a:rPr sz="2400" spc="-50" dirty="0">
                <a:latin typeface="Microsoft Sans Serif"/>
                <a:cs typeface="Microsoft Sans Serif"/>
              </a:rPr>
              <a:t>B[k,</a:t>
            </a:r>
            <a:r>
              <a:rPr sz="2400" spc="-3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j];</a:t>
            </a:r>
            <a:endParaRPr sz="2400">
              <a:latin typeface="Microsoft Sans Serif"/>
              <a:cs typeface="Microsoft Sans Serif"/>
            </a:endParaRPr>
          </a:p>
          <a:p>
            <a:pPr marL="1202690">
              <a:lnSpc>
                <a:spcPct val="100000"/>
              </a:lnSpc>
              <a:spcBef>
                <a:spcPts val="520"/>
              </a:spcBef>
            </a:pPr>
            <a:r>
              <a:rPr sz="2400" spc="45" dirty="0">
                <a:latin typeface="Microsoft Sans Serif"/>
                <a:cs typeface="Microsoft Sans Serif"/>
              </a:rPr>
              <a:t>}</a:t>
            </a:r>
            <a:endParaRPr sz="2400">
              <a:latin typeface="Microsoft Sans Serif"/>
              <a:cs typeface="Microsoft Sans Serif"/>
            </a:endParaRPr>
          </a:p>
          <a:p>
            <a:pPr marL="647700">
              <a:lnSpc>
                <a:spcPct val="100000"/>
              </a:lnSpc>
              <a:spcBef>
                <a:spcPts val="515"/>
              </a:spcBef>
            </a:pPr>
            <a:r>
              <a:rPr sz="2400" spc="45" dirty="0">
                <a:latin typeface="Microsoft Sans Serif"/>
                <a:cs typeface="Microsoft Sans Serif"/>
              </a:rPr>
              <a:t>}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96025" y="8715857"/>
            <a:ext cx="1333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45" dirty="0">
                <a:latin typeface="Microsoft Sans Serif"/>
                <a:cs typeface="Microsoft Sans Serif"/>
              </a:rPr>
              <a:t>}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79033" y="9147149"/>
            <a:ext cx="1333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45" dirty="0">
                <a:latin typeface="Microsoft Sans Serif"/>
                <a:cs typeface="Microsoft Sans Serif"/>
              </a:rPr>
              <a:t>}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868400" y="3773423"/>
            <a:ext cx="236220" cy="5285740"/>
          </a:xfrm>
          <a:custGeom>
            <a:avLst/>
            <a:gdLst/>
            <a:ahLst/>
            <a:cxnLst/>
            <a:rect l="l" t="t" r="r" b="b"/>
            <a:pathLst>
              <a:path w="236219" h="5285740">
                <a:moveTo>
                  <a:pt x="94488" y="5053775"/>
                </a:moveTo>
                <a:lnTo>
                  <a:pt x="72116" y="5058286"/>
                </a:lnTo>
                <a:lnTo>
                  <a:pt x="34575" y="5083587"/>
                </a:lnTo>
                <a:lnTo>
                  <a:pt x="9274" y="5121128"/>
                </a:lnTo>
                <a:lnTo>
                  <a:pt x="0" y="5167122"/>
                </a:lnTo>
                <a:lnTo>
                  <a:pt x="9274" y="5213115"/>
                </a:lnTo>
                <a:lnTo>
                  <a:pt x="34575" y="5250656"/>
                </a:lnTo>
                <a:lnTo>
                  <a:pt x="72116" y="5275957"/>
                </a:lnTo>
                <a:lnTo>
                  <a:pt x="118109" y="5285232"/>
                </a:lnTo>
                <a:lnTo>
                  <a:pt x="164103" y="5275957"/>
                </a:lnTo>
                <a:lnTo>
                  <a:pt x="201644" y="5250656"/>
                </a:lnTo>
                <a:lnTo>
                  <a:pt x="226945" y="5213115"/>
                </a:lnTo>
                <a:lnTo>
                  <a:pt x="231456" y="5190744"/>
                </a:lnTo>
                <a:lnTo>
                  <a:pt x="118109" y="5190744"/>
                </a:lnTo>
                <a:lnTo>
                  <a:pt x="108900" y="5188892"/>
                </a:lnTo>
                <a:lnTo>
                  <a:pt x="101393" y="5183838"/>
                </a:lnTo>
                <a:lnTo>
                  <a:pt x="96339" y="5176331"/>
                </a:lnTo>
                <a:lnTo>
                  <a:pt x="94488" y="5167122"/>
                </a:lnTo>
                <a:lnTo>
                  <a:pt x="94488" y="5053775"/>
                </a:lnTo>
                <a:close/>
              </a:path>
              <a:path w="236219" h="5285740">
                <a:moveTo>
                  <a:pt x="118109" y="5049012"/>
                </a:moveTo>
                <a:lnTo>
                  <a:pt x="94488" y="5053775"/>
                </a:lnTo>
                <a:lnTo>
                  <a:pt x="94488" y="5167122"/>
                </a:lnTo>
                <a:lnTo>
                  <a:pt x="96339" y="5176331"/>
                </a:lnTo>
                <a:lnTo>
                  <a:pt x="101393" y="5183838"/>
                </a:lnTo>
                <a:lnTo>
                  <a:pt x="108900" y="5188892"/>
                </a:lnTo>
                <a:lnTo>
                  <a:pt x="118109" y="5190744"/>
                </a:lnTo>
                <a:lnTo>
                  <a:pt x="127319" y="5188892"/>
                </a:lnTo>
                <a:lnTo>
                  <a:pt x="134826" y="5183838"/>
                </a:lnTo>
                <a:lnTo>
                  <a:pt x="139880" y="5176331"/>
                </a:lnTo>
                <a:lnTo>
                  <a:pt x="141732" y="5167122"/>
                </a:lnTo>
                <a:lnTo>
                  <a:pt x="141732" y="5053775"/>
                </a:lnTo>
                <a:lnTo>
                  <a:pt x="118109" y="5049012"/>
                </a:lnTo>
                <a:close/>
              </a:path>
              <a:path w="236219" h="5285740">
                <a:moveTo>
                  <a:pt x="141732" y="5053775"/>
                </a:moveTo>
                <a:lnTo>
                  <a:pt x="141732" y="5167122"/>
                </a:lnTo>
                <a:lnTo>
                  <a:pt x="139880" y="5176331"/>
                </a:lnTo>
                <a:lnTo>
                  <a:pt x="134826" y="5183838"/>
                </a:lnTo>
                <a:lnTo>
                  <a:pt x="127319" y="5188892"/>
                </a:lnTo>
                <a:lnTo>
                  <a:pt x="118109" y="5190744"/>
                </a:lnTo>
                <a:lnTo>
                  <a:pt x="231456" y="5190744"/>
                </a:lnTo>
                <a:lnTo>
                  <a:pt x="236219" y="5167122"/>
                </a:lnTo>
                <a:lnTo>
                  <a:pt x="226945" y="5121128"/>
                </a:lnTo>
                <a:lnTo>
                  <a:pt x="201644" y="5083587"/>
                </a:lnTo>
                <a:lnTo>
                  <a:pt x="164103" y="5058286"/>
                </a:lnTo>
                <a:lnTo>
                  <a:pt x="141732" y="5053775"/>
                </a:lnTo>
                <a:close/>
              </a:path>
              <a:path w="236219" h="5285740">
                <a:moveTo>
                  <a:pt x="94488" y="231456"/>
                </a:moveTo>
                <a:lnTo>
                  <a:pt x="94488" y="5053775"/>
                </a:lnTo>
                <a:lnTo>
                  <a:pt x="118109" y="5049012"/>
                </a:lnTo>
                <a:lnTo>
                  <a:pt x="141732" y="5049012"/>
                </a:lnTo>
                <a:lnTo>
                  <a:pt x="141732" y="236220"/>
                </a:lnTo>
                <a:lnTo>
                  <a:pt x="118109" y="236220"/>
                </a:lnTo>
                <a:lnTo>
                  <a:pt x="94488" y="231456"/>
                </a:lnTo>
                <a:close/>
              </a:path>
              <a:path w="236219" h="5285740">
                <a:moveTo>
                  <a:pt x="141732" y="5049012"/>
                </a:moveTo>
                <a:lnTo>
                  <a:pt x="118109" y="5049012"/>
                </a:lnTo>
                <a:lnTo>
                  <a:pt x="141732" y="5053775"/>
                </a:lnTo>
                <a:lnTo>
                  <a:pt x="141732" y="5049012"/>
                </a:lnTo>
                <a:close/>
              </a:path>
              <a:path w="236219" h="5285740">
                <a:moveTo>
                  <a:pt x="118109" y="94487"/>
                </a:moveTo>
                <a:lnTo>
                  <a:pt x="108900" y="96339"/>
                </a:lnTo>
                <a:lnTo>
                  <a:pt x="101393" y="101393"/>
                </a:lnTo>
                <a:lnTo>
                  <a:pt x="96339" y="108900"/>
                </a:lnTo>
                <a:lnTo>
                  <a:pt x="94488" y="118110"/>
                </a:lnTo>
                <a:lnTo>
                  <a:pt x="94488" y="231456"/>
                </a:lnTo>
                <a:lnTo>
                  <a:pt x="118109" y="236220"/>
                </a:lnTo>
                <a:lnTo>
                  <a:pt x="141731" y="231456"/>
                </a:lnTo>
                <a:lnTo>
                  <a:pt x="141732" y="118110"/>
                </a:lnTo>
                <a:lnTo>
                  <a:pt x="139880" y="108900"/>
                </a:lnTo>
                <a:lnTo>
                  <a:pt x="134826" y="101393"/>
                </a:lnTo>
                <a:lnTo>
                  <a:pt x="127319" y="96339"/>
                </a:lnTo>
                <a:lnTo>
                  <a:pt x="118109" y="94487"/>
                </a:lnTo>
                <a:close/>
              </a:path>
              <a:path w="236219" h="5285740">
                <a:moveTo>
                  <a:pt x="141732" y="231456"/>
                </a:moveTo>
                <a:lnTo>
                  <a:pt x="118109" y="236220"/>
                </a:lnTo>
                <a:lnTo>
                  <a:pt x="141732" y="236220"/>
                </a:lnTo>
                <a:lnTo>
                  <a:pt x="141732" y="231456"/>
                </a:lnTo>
                <a:close/>
              </a:path>
              <a:path w="236219" h="5285740">
                <a:moveTo>
                  <a:pt x="118109" y="0"/>
                </a:moveTo>
                <a:lnTo>
                  <a:pt x="72116" y="9274"/>
                </a:lnTo>
                <a:lnTo>
                  <a:pt x="34575" y="34575"/>
                </a:lnTo>
                <a:lnTo>
                  <a:pt x="9274" y="72116"/>
                </a:lnTo>
                <a:lnTo>
                  <a:pt x="0" y="118110"/>
                </a:lnTo>
                <a:lnTo>
                  <a:pt x="9274" y="164103"/>
                </a:lnTo>
                <a:lnTo>
                  <a:pt x="34575" y="201644"/>
                </a:lnTo>
                <a:lnTo>
                  <a:pt x="72116" y="226945"/>
                </a:lnTo>
                <a:lnTo>
                  <a:pt x="94488" y="231456"/>
                </a:lnTo>
                <a:lnTo>
                  <a:pt x="94488" y="118110"/>
                </a:lnTo>
                <a:lnTo>
                  <a:pt x="96339" y="108900"/>
                </a:lnTo>
                <a:lnTo>
                  <a:pt x="101393" y="101393"/>
                </a:lnTo>
                <a:lnTo>
                  <a:pt x="108900" y="96339"/>
                </a:lnTo>
                <a:lnTo>
                  <a:pt x="118109" y="94487"/>
                </a:lnTo>
                <a:lnTo>
                  <a:pt x="231456" y="94487"/>
                </a:lnTo>
                <a:lnTo>
                  <a:pt x="226945" y="72116"/>
                </a:lnTo>
                <a:lnTo>
                  <a:pt x="201644" y="34575"/>
                </a:lnTo>
                <a:lnTo>
                  <a:pt x="164103" y="9274"/>
                </a:lnTo>
                <a:lnTo>
                  <a:pt x="118109" y="0"/>
                </a:lnTo>
                <a:close/>
              </a:path>
              <a:path w="236219" h="5285740">
                <a:moveTo>
                  <a:pt x="231456" y="94487"/>
                </a:moveTo>
                <a:lnTo>
                  <a:pt x="118109" y="94487"/>
                </a:lnTo>
                <a:lnTo>
                  <a:pt x="127319" y="96339"/>
                </a:lnTo>
                <a:lnTo>
                  <a:pt x="134826" y="101393"/>
                </a:lnTo>
                <a:lnTo>
                  <a:pt x="139880" y="108900"/>
                </a:lnTo>
                <a:lnTo>
                  <a:pt x="141732" y="118110"/>
                </a:lnTo>
                <a:lnTo>
                  <a:pt x="141732" y="231456"/>
                </a:lnTo>
                <a:lnTo>
                  <a:pt x="164103" y="226945"/>
                </a:lnTo>
                <a:lnTo>
                  <a:pt x="201644" y="201644"/>
                </a:lnTo>
                <a:lnTo>
                  <a:pt x="226945" y="164103"/>
                </a:lnTo>
                <a:lnTo>
                  <a:pt x="236219" y="118110"/>
                </a:lnTo>
                <a:lnTo>
                  <a:pt x="231456" y="944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13064" y="4378102"/>
            <a:ext cx="2613025" cy="212725"/>
          </a:xfrm>
          <a:custGeom>
            <a:avLst/>
            <a:gdLst/>
            <a:ahLst/>
            <a:cxnLst/>
            <a:rect l="l" t="t" r="r" b="b"/>
            <a:pathLst>
              <a:path w="2613025" h="212725">
                <a:moveTo>
                  <a:pt x="2541142" y="106267"/>
                </a:moveTo>
                <a:lnTo>
                  <a:pt x="2466975" y="171164"/>
                </a:lnTo>
                <a:lnTo>
                  <a:pt x="2461242" y="178631"/>
                </a:lnTo>
                <a:lnTo>
                  <a:pt x="2458926" y="187372"/>
                </a:lnTo>
                <a:lnTo>
                  <a:pt x="2460063" y="196328"/>
                </a:lnTo>
                <a:lnTo>
                  <a:pt x="2464688" y="204438"/>
                </a:lnTo>
                <a:lnTo>
                  <a:pt x="2472158" y="210188"/>
                </a:lnTo>
                <a:lnTo>
                  <a:pt x="2480913" y="212534"/>
                </a:lnTo>
                <a:lnTo>
                  <a:pt x="2489906" y="211403"/>
                </a:lnTo>
                <a:lnTo>
                  <a:pt x="2498089" y="206724"/>
                </a:lnTo>
                <a:lnTo>
                  <a:pt x="2585901" y="129889"/>
                </a:lnTo>
                <a:lnTo>
                  <a:pt x="2576956" y="129889"/>
                </a:lnTo>
                <a:lnTo>
                  <a:pt x="2586166" y="128037"/>
                </a:lnTo>
                <a:lnTo>
                  <a:pt x="2592093" y="124047"/>
                </a:lnTo>
                <a:lnTo>
                  <a:pt x="2561462" y="124047"/>
                </a:lnTo>
                <a:lnTo>
                  <a:pt x="2541142" y="106267"/>
                </a:lnTo>
                <a:close/>
              </a:path>
              <a:path w="2613025" h="212725">
                <a:moveTo>
                  <a:pt x="2514146" y="82645"/>
                </a:moveTo>
                <a:lnTo>
                  <a:pt x="23621" y="82645"/>
                </a:lnTo>
                <a:lnTo>
                  <a:pt x="14412" y="84496"/>
                </a:lnTo>
                <a:lnTo>
                  <a:pt x="6905" y="89550"/>
                </a:lnTo>
                <a:lnTo>
                  <a:pt x="1851" y="97057"/>
                </a:lnTo>
                <a:lnTo>
                  <a:pt x="0" y="106267"/>
                </a:lnTo>
                <a:lnTo>
                  <a:pt x="1851" y="115476"/>
                </a:lnTo>
                <a:lnTo>
                  <a:pt x="6905" y="122983"/>
                </a:lnTo>
                <a:lnTo>
                  <a:pt x="14412" y="128037"/>
                </a:lnTo>
                <a:lnTo>
                  <a:pt x="23621" y="129889"/>
                </a:lnTo>
                <a:lnTo>
                  <a:pt x="2514146" y="129889"/>
                </a:lnTo>
                <a:lnTo>
                  <a:pt x="2541142" y="106267"/>
                </a:lnTo>
                <a:lnTo>
                  <a:pt x="2514146" y="82645"/>
                </a:lnTo>
                <a:close/>
              </a:path>
              <a:path w="2613025" h="212725">
                <a:moveTo>
                  <a:pt x="2585901" y="82645"/>
                </a:moveTo>
                <a:lnTo>
                  <a:pt x="2576956" y="82645"/>
                </a:lnTo>
                <a:lnTo>
                  <a:pt x="2586166" y="84496"/>
                </a:lnTo>
                <a:lnTo>
                  <a:pt x="2593673" y="89550"/>
                </a:lnTo>
                <a:lnTo>
                  <a:pt x="2598727" y="97057"/>
                </a:lnTo>
                <a:lnTo>
                  <a:pt x="2600579" y="106267"/>
                </a:lnTo>
                <a:lnTo>
                  <a:pt x="2598727" y="115476"/>
                </a:lnTo>
                <a:lnTo>
                  <a:pt x="2593673" y="122983"/>
                </a:lnTo>
                <a:lnTo>
                  <a:pt x="2586166" y="128037"/>
                </a:lnTo>
                <a:lnTo>
                  <a:pt x="2576956" y="129889"/>
                </a:lnTo>
                <a:lnTo>
                  <a:pt x="2585901" y="129889"/>
                </a:lnTo>
                <a:lnTo>
                  <a:pt x="2612897" y="106267"/>
                </a:lnTo>
                <a:lnTo>
                  <a:pt x="2585901" y="82645"/>
                </a:lnTo>
                <a:close/>
              </a:path>
              <a:path w="2613025" h="212725">
                <a:moveTo>
                  <a:pt x="2561462" y="88487"/>
                </a:moveTo>
                <a:lnTo>
                  <a:pt x="2541142" y="106267"/>
                </a:lnTo>
                <a:lnTo>
                  <a:pt x="2561462" y="124047"/>
                </a:lnTo>
                <a:lnTo>
                  <a:pt x="2561462" y="88487"/>
                </a:lnTo>
                <a:close/>
              </a:path>
              <a:path w="2613025" h="212725">
                <a:moveTo>
                  <a:pt x="2592093" y="88487"/>
                </a:moveTo>
                <a:lnTo>
                  <a:pt x="2561462" y="88487"/>
                </a:lnTo>
                <a:lnTo>
                  <a:pt x="2561462" y="124047"/>
                </a:lnTo>
                <a:lnTo>
                  <a:pt x="2592093" y="124047"/>
                </a:lnTo>
                <a:lnTo>
                  <a:pt x="2593673" y="122983"/>
                </a:lnTo>
                <a:lnTo>
                  <a:pt x="2598727" y="115476"/>
                </a:lnTo>
                <a:lnTo>
                  <a:pt x="2600579" y="106267"/>
                </a:lnTo>
                <a:lnTo>
                  <a:pt x="2598727" y="97057"/>
                </a:lnTo>
                <a:lnTo>
                  <a:pt x="2593673" y="89550"/>
                </a:lnTo>
                <a:lnTo>
                  <a:pt x="2592093" y="88487"/>
                </a:lnTo>
                <a:close/>
              </a:path>
              <a:path w="2613025" h="212725">
                <a:moveTo>
                  <a:pt x="2480913" y="0"/>
                </a:moveTo>
                <a:lnTo>
                  <a:pt x="2472158" y="2345"/>
                </a:lnTo>
                <a:lnTo>
                  <a:pt x="2464688" y="8096"/>
                </a:lnTo>
                <a:lnTo>
                  <a:pt x="2460063" y="16206"/>
                </a:lnTo>
                <a:lnTo>
                  <a:pt x="2458926" y="25161"/>
                </a:lnTo>
                <a:lnTo>
                  <a:pt x="2461242" y="33903"/>
                </a:lnTo>
                <a:lnTo>
                  <a:pt x="2466975" y="41370"/>
                </a:lnTo>
                <a:lnTo>
                  <a:pt x="2541142" y="106267"/>
                </a:lnTo>
                <a:lnTo>
                  <a:pt x="2561462" y="88487"/>
                </a:lnTo>
                <a:lnTo>
                  <a:pt x="2592093" y="88487"/>
                </a:lnTo>
                <a:lnTo>
                  <a:pt x="2586166" y="84496"/>
                </a:lnTo>
                <a:lnTo>
                  <a:pt x="2576956" y="82645"/>
                </a:lnTo>
                <a:lnTo>
                  <a:pt x="2585901" y="82645"/>
                </a:lnTo>
                <a:lnTo>
                  <a:pt x="2498089" y="5810"/>
                </a:lnTo>
                <a:lnTo>
                  <a:pt x="2489906" y="1131"/>
                </a:lnTo>
                <a:lnTo>
                  <a:pt x="24809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614916" y="6571138"/>
            <a:ext cx="1511300" cy="212725"/>
          </a:xfrm>
          <a:custGeom>
            <a:avLst/>
            <a:gdLst/>
            <a:ahLst/>
            <a:cxnLst/>
            <a:rect l="l" t="t" r="r" b="b"/>
            <a:pathLst>
              <a:path w="1511300" h="212725">
                <a:moveTo>
                  <a:pt x="1439291" y="106267"/>
                </a:moveTo>
                <a:lnTo>
                  <a:pt x="1365123" y="171164"/>
                </a:lnTo>
                <a:lnTo>
                  <a:pt x="1359390" y="178631"/>
                </a:lnTo>
                <a:lnTo>
                  <a:pt x="1357074" y="187372"/>
                </a:lnTo>
                <a:lnTo>
                  <a:pt x="1358211" y="196328"/>
                </a:lnTo>
                <a:lnTo>
                  <a:pt x="1362836" y="204438"/>
                </a:lnTo>
                <a:lnTo>
                  <a:pt x="1370306" y="210188"/>
                </a:lnTo>
                <a:lnTo>
                  <a:pt x="1379061" y="212534"/>
                </a:lnTo>
                <a:lnTo>
                  <a:pt x="1388054" y="211403"/>
                </a:lnTo>
                <a:lnTo>
                  <a:pt x="1396237" y="206724"/>
                </a:lnTo>
                <a:lnTo>
                  <a:pt x="1484049" y="129889"/>
                </a:lnTo>
                <a:lnTo>
                  <a:pt x="1475104" y="129889"/>
                </a:lnTo>
                <a:lnTo>
                  <a:pt x="1484314" y="128037"/>
                </a:lnTo>
                <a:lnTo>
                  <a:pt x="1490241" y="124047"/>
                </a:lnTo>
                <a:lnTo>
                  <a:pt x="1459610" y="124047"/>
                </a:lnTo>
                <a:lnTo>
                  <a:pt x="1439291" y="106267"/>
                </a:lnTo>
                <a:close/>
              </a:path>
              <a:path w="1511300" h="212725">
                <a:moveTo>
                  <a:pt x="1412294" y="82645"/>
                </a:moveTo>
                <a:lnTo>
                  <a:pt x="23622" y="82645"/>
                </a:lnTo>
                <a:lnTo>
                  <a:pt x="14412" y="84496"/>
                </a:lnTo>
                <a:lnTo>
                  <a:pt x="6905" y="89550"/>
                </a:lnTo>
                <a:lnTo>
                  <a:pt x="1851" y="97057"/>
                </a:lnTo>
                <a:lnTo>
                  <a:pt x="0" y="106267"/>
                </a:lnTo>
                <a:lnTo>
                  <a:pt x="1851" y="115476"/>
                </a:lnTo>
                <a:lnTo>
                  <a:pt x="6905" y="122983"/>
                </a:lnTo>
                <a:lnTo>
                  <a:pt x="14412" y="128037"/>
                </a:lnTo>
                <a:lnTo>
                  <a:pt x="23622" y="129889"/>
                </a:lnTo>
                <a:lnTo>
                  <a:pt x="1412294" y="129889"/>
                </a:lnTo>
                <a:lnTo>
                  <a:pt x="1439290" y="106267"/>
                </a:lnTo>
                <a:lnTo>
                  <a:pt x="1412294" y="82645"/>
                </a:lnTo>
                <a:close/>
              </a:path>
              <a:path w="1511300" h="212725">
                <a:moveTo>
                  <a:pt x="1484049" y="82645"/>
                </a:moveTo>
                <a:lnTo>
                  <a:pt x="1475104" y="82645"/>
                </a:lnTo>
                <a:lnTo>
                  <a:pt x="1484314" y="84496"/>
                </a:lnTo>
                <a:lnTo>
                  <a:pt x="1491821" y="89550"/>
                </a:lnTo>
                <a:lnTo>
                  <a:pt x="1496875" y="97057"/>
                </a:lnTo>
                <a:lnTo>
                  <a:pt x="1498727" y="106267"/>
                </a:lnTo>
                <a:lnTo>
                  <a:pt x="1496875" y="115476"/>
                </a:lnTo>
                <a:lnTo>
                  <a:pt x="1491821" y="122983"/>
                </a:lnTo>
                <a:lnTo>
                  <a:pt x="1484314" y="128037"/>
                </a:lnTo>
                <a:lnTo>
                  <a:pt x="1475104" y="129889"/>
                </a:lnTo>
                <a:lnTo>
                  <a:pt x="1484049" y="129889"/>
                </a:lnTo>
                <a:lnTo>
                  <a:pt x="1511045" y="106267"/>
                </a:lnTo>
                <a:lnTo>
                  <a:pt x="1484049" y="82645"/>
                </a:lnTo>
                <a:close/>
              </a:path>
              <a:path w="1511300" h="212725">
                <a:moveTo>
                  <a:pt x="1459610" y="88487"/>
                </a:moveTo>
                <a:lnTo>
                  <a:pt x="1439291" y="106267"/>
                </a:lnTo>
                <a:lnTo>
                  <a:pt x="1459610" y="124047"/>
                </a:lnTo>
                <a:lnTo>
                  <a:pt x="1459610" y="88487"/>
                </a:lnTo>
                <a:close/>
              </a:path>
              <a:path w="1511300" h="212725">
                <a:moveTo>
                  <a:pt x="1490241" y="88487"/>
                </a:moveTo>
                <a:lnTo>
                  <a:pt x="1459610" y="88487"/>
                </a:lnTo>
                <a:lnTo>
                  <a:pt x="1459610" y="124047"/>
                </a:lnTo>
                <a:lnTo>
                  <a:pt x="1490241" y="124047"/>
                </a:lnTo>
                <a:lnTo>
                  <a:pt x="1491821" y="122983"/>
                </a:lnTo>
                <a:lnTo>
                  <a:pt x="1496875" y="115476"/>
                </a:lnTo>
                <a:lnTo>
                  <a:pt x="1498727" y="106267"/>
                </a:lnTo>
                <a:lnTo>
                  <a:pt x="1496875" y="97057"/>
                </a:lnTo>
                <a:lnTo>
                  <a:pt x="1491821" y="89550"/>
                </a:lnTo>
                <a:lnTo>
                  <a:pt x="1490241" y="88487"/>
                </a:lnTo>
                <a:close/>
              </a:path>
              <a:path w="1511300" h="212725">
                <a:moveTo>
                  <a:pt x="1379061" y="0"/>
                </a:moveTo>
                <a:lnTo>
                  <a:pt x="1370306" y="2345"/>
                </a:lnTo>
                <a:lnTo>
                  <a:pt x="1362836" y="8096"/>
                </a:lnTo>
                <a:lnTo>
                  <a:pt x="1358211" y="16206"/>
                </a:lnTo>
                <a:lnTo>
                  <a:pt x="1357074" y="25161"/>
                </a:lnTo>
                <a:lnTo>
                  <a:pt x="1359390" y="33903"/>
                </a:lnTo>
                <a:lnTo>
                  <a:pt x="1365123" y="41370"/>
                </a:lnTo>
                <a:lnTo>
                  <a:pt x="1439291" y="106267"/>
                </a:lnTo>
                <a:lnTo>
                  <a:pt x="1459610" y="88487"/>
                </a:lnTo>
                <a:lnTo>
                  <a:pt x="1490241" y="88487"/>
                </a:lnTo>
                <a:lnTo>
                  <a:pt x="1484314" y="84496"/>
                </a:lnTo>
                <a:lnTo>
                  <a:pt x="1475104" y="82645"/>
                </a:lnTo>
                <a:lnTo>
                  <a:pt x="1484049" y="82645"/>
                </a:lnTo>
                <a:lnTo>
                  <a:pt x="1396237" y="5810"/>
                </a:lnTo>
                <a:lnTo>
                  <a:pt x="1388054" y="1131"/>
                </a:lnTo>
                <a:lnTo>
                  <a:pt x="1379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234801" y="7391495"/>
            <a:ext cx="361950" cy="214629"/>
          </a:xfrm>
          <a:custGeom>
            <a:avLst/>
            <a:gdLst/>
            <a:ahLst/>
            <a:cxnLst/>
            <a:rect l="l" t="t" r="r" b="b"/>
            <a:pathLst>
              <a:path w="361950" h="214629">
                <a:moveTo>
                  <a:pt x="261784" y="131615"/>
                </a:moveTo>
                <a:lnTo>
                  <a:pt x="213359" y="172116"/>
                </a:lnTo>
                <a:lnTo>
                  <a:pt x="207418" y="179534"/>
                </a:lnTo>
                <a:lnTo>
                  <a:pt x="204882" y="188309"/>
                </a:lnTo>
                <a:lnTo>
                  <a:pt x="205823" y="197369"/>
                </a:lnTo>
                <a:lnTo>
                  <a:pt x="210312" y="205644"/>
                </a:lnTo>
                <a:lnTo>
                  <a:pt x="217729" y="211585"/>
                </a:lnTo>
                <a:lnTo>
                  <a:pt x="226504" y="214121"/>
                </a:lnTo>
                <a:lnTo>
                  <a:pt x="235565" y="213181"/>
                </a:lnTo>
                <a:lnTo>
                  <a:pt x="243840" y="208692"/>
                </a:lnTo>
                <a:lnTo>
                  <a:pt x="334339" y="133000"/>
                </a:lnTo>
                <a:lnTo>
                  <a:pt x="325120" y="133000"/>
                </a:lnTo>
                <a:lnTo>
                  <a:pt x="261784" y="131615"/>
                </a:lnTo>
                <a:close/>
              </a:path>
              <a:path w="361950" h="214629">
                <a:moveTo>
                  <a:pt x="289534" y="108405"/>
                </a:moveTo>
                <a:lnTo>
                  <a:pt x="261784" y="131615"/>
                </a:lnTo>
                <a:lnTo>
                  <a:pt x="325120" y="133000"/>
                </a:lnTo>
                <a:lnTo>
                  <a:pt x="334448" y="131316"/>
                </a:lnTo>
                <a:lnTo>
                  <a:pt x="341505" y="126777"/>
                </a:lnTo>
                <a:lnTo>
                  <a:pt x="309625" y="126777"/>
                </a:lnTo>
                <a:lnTo>
                  <a:pt x="289534" y="108405"/>
                </a:lnTo>
                <a:close/>
              </a:path>
              <a:path w="361950" h="214629">
                <a:moveTo>
                  <a:pt x="231187" y="0"/>
                </a:moveTo>
                <a:lnTo>
                  <a:pt x="222335" y="2111"/>
                </a:lnTo>
                <a:lnTo>
                  <a:pt x="214756" y="7651"/>
                </a:lnTo>
                <a:lnTo>
                  <a:pt x="209867" y="15785"/>
                </a:lnTo>
                <a:lnTo>
                  <a:pt x="208502" y="24812"/>
                </a:lnTo>
                <a:lnTo>
                  <a:pt x="210613" y="33672"/>
                </a:lnTo>
                <a:lnTo>
                  <a:pt x="216153" y="41306"/>
                </a:lnTo>
                <a:lnTo>
                  <a:pt x="262833" y="83990"/>
                </a:lnTo>
                <a:lnTo>
                  <a:pt x="326135" y="85375"/>
                </a:lnTo>
                <a:lnTo>
                  <a:pt x="335395" y="87435"/>
                </a:lnTo>
                <a:lnTo>
                  <a:pt x="342868" y="92709"/>
                </a:lnTo>
                <a:lnTo>
                  <a:pt x="347817" y="100413"/>
                </a:lnTo>
                <a:lnTo>
                  <a:pt x="349503" y="109759"/>
                </a:lnTo>
                <a:lnTo>
                  <a:pt x="347390" y="118945"/>
                </a:lnTo>
                <a:lnTo>
                  <a:pt x="342097" y="126396"/>
                </a:lnTo>
                <a:lnTo>
                  <a:pt x="334448" y="131316"/>
                </a:lnTo>
                <a:lnTo>
                  <a:pt x="325120" y="133000"/>
                </a:lnTo>
                <a:lnTo>
                  <a:pt x="334339" y="133000"/>
                </a:lnTo>
                <a:lnTo>
                  <a:pt x="361823" y="110013"/>
                </a:lnTo>
                <a:lnTo>
                  <a:pt x="248284" y="6254"/>
                </a:lnTo>
                <a:lnTo>
                  <a:pt x="240206" y="1365"/>
                </a:lnTo>
                <a:lnTo>
                  <a:pt x="231187" y="0"/>
                </a:lnTo>
                <a:close/>
              </a:path>
              <a:path w="361950" h="214629">
                <a:moveTo>
                  <a:pt x="24256" y="78771"/>
                </a:moveTo>
                <a:lnTo>
                  <a:pt x="14984" y="80385"/>
                </a:lnTo>
                <a:lnTo>
                  <a:pt x="7318" y="85296"/>
                </a:lnTo>
                <a:lnTo>
                  <a:pt x="2057" y="92755"/>
                </a:lnTo>
                <a:lnTo>
                  <a:pt x="0" y="102012"/>
                </a:lnTo>
                <a:lnTo>
                  <a:pt x="1684" y="111341"/>
                </a:lnTo>
                <a:lnTo>
                  <a:pt x="6619" y="119014"/>
                </a:lnTo>
                <a:lnTo>
                  <a:pt x="14055" y="124283"/>
                </a:lnTo>
                <a:lnTo>
                  <a:pt x="23241" y="126396"/>
                </a:lnTo>
                <a:lnTo>
                  <a:pt x="261784" y="131615"/>
                </a:lnTo>
                <a:lnTo>
                  <a:pt x="289534" y="108405"/>
                </a:lnTo>
                <a:lnTo>
                  <a:pt x="262833" y="83990"/>
                </a:lnTo>
                <a:lnTo>
                  <a:pt x="24256" y="78771"/>
                </a:lnTo>
                <a:close/>
              </a:path>
              <a:path w="361950" h="214629">
                <a:moveTo>
                  <a:pt x="310388" y="90963"/>
                </a:moveTo>
                <a:lnTo>
                  <a:pt x="289534" y="108405"/>
                </a:lnTo>
                <a:lnTo>
                  <a:pt x="309625" y="126777"/>
                </a:lnTo>
                <a:lnTo>
                  <a:pt x="310388" y="90963"/>
                </a:lnTo>
                <a:close/>
              </a:path>
              <a:path w="361950" h="214629">
                <a:moveTo>
                  <a:pt x="340394" y="90963"/>
                </a:moveTo>
                <a:lnTo>
                  <a:pt x="310388" y="90963"/>
                </a:lnTo>
                <a:lnTo>
                  <a:pt x="309625" y="126777"/>
                </a:lnTo>
                <a:lnTo>
                  <a:pt x="341505" y="126777"/>
                </a:lnTo>
                <a:lnTo>
                  <a:pt x="342122" y="126380"/>
                </a:lnTo>
                <a:lnTo>
                  <a:pt x="347390" y="118945"/>
                </a:lnTo>
                <a:lnTo>
                  <a:pt x="349503" y="109759"/>
                </a:lnTo>
                <a:lnTo>
                  <a:pt x="347817" y="100413"/>
                </a:lnTo>
                <a:lnTo>
                  <a:pt x="342868" y="92709"/>
                </a:lnTo>
                <a:lnTo>
                  <a:pt x="340394" y="90963"/>
                </a:lnTo>
                <a:close/>
              </a:path>
              <a:path w="361950" h="214629">
                <a:moveTo>
                  <a:pt x="262833" y="83990"/>
                </a:moveTo>
                <a:lnTo>
                  <a:pt x="289534" y="108405"/>
                </a:lnTo>
                <a:lnTo>
                  <a:pt x="310388" y="90963"/>
                </a:lnTo>
                <a:lnTo>
                  <a:pt x="340394" y="90963"/>
                </a:lnTo>
                <a:lnTo>
                  <a:pt x="335395" y="87435"/>
                </a:lnTo>
                <a:lnTo>
                  <a:pt x="326135" y="85375"/>
                </a:lnTo>
                <a:lnTo>
                  <a:pt x="262833" y="839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43771" y="5306218"/>
            <a:ext cx="2282190" cy="212725"/>
          </a:xfrm>
          <a:custGeom>
            <a:avLst/>
            <a:gdLst/>
            <a:ahLst/>
            <a:cxnLst/>
            <a:rect l="l" t="t" r="r" b="b"/>
            <a:pathLst>
              <a:path w="2282190" h="212725">
                <a:moveTo>
                  <a:pt x="2210434" y="106267"/>
                </a:moveTo>
                <a:lnTo>
                  <a:pt x="2136267" y="171164"/>
                </a:lnTo>
                <a:lnTo>
                  <a:pt x="2130534" y="178631"/>
                </a:lnTo>
                <a:lnTo>
                  <a:pt x="2128218" y="187372"/>
                </a:lnTo>
                <a:lnTo>
                  <a:pt x="2129355" y="196328"/>
                </a:lnTo>
                <a:lnTo>
                  <a:pt x="2133980" y="204438"/>
                </a:lnTo>
                <a:lnTo>
                  <a:pt x="2141450" y="210188"/>
                </a:lnTo>
                <a:lnTo>
                  <a:pt x="2150205" y="212534"/>
                </a:lnTo>
                <a:lnTo>
                  <a:pt x="2159198" y="211403"/>
                </a:lnTo>
                <a:lnTo>
                  <a:pt x="2167381" y="206724"/>
                </a:lnTo>
                <a:lnTo>
                  <a:pt x="2255193" y="129889"/>
                </a:lnTo>
                <a:lnTo>
                  <a:pt x="2246249" y="129889"/>
                </a:lnTo>
                <a:lnTo>
                  <a:pt x="2255458" y="128037"/>
                </a:lnTo>
                <a:lnTo>
                  <a:pt x="2261385" y="124047"/>
                </a:lnTo>
                <a:lnTo>
                  <a:pt x="2230754" y="124047"/>
                </a:lnTo>
                <a:lnTo>
                  <a:pt x="2210434" y="106267"/>
                </a:lnTo>
                <a:close/>
              </a:path>
              <a:path w="2282190" h="212725">
                <a:moveTo>
                  <a:pt x="2183438" y="82645"/>
                </a:moveTo>
                <a:lnTo>
                  <a:pt x="23622" y="82645"/>
                </a:lnTo>
                <a:lnTo>
                  <a:pt x="14412" y="84496"/>
                </a:lnTo>
                <a:lnTo>
                  <a:pt x="6905" y="89550"/>
                </a:lnTo>
                <a:lnTo>
                  <a:pt x="1851" y="97057"/>
                </a:lnTo>
                <a:lnTo>
                  <a:pt x="0" y="106267"/>
                </a:lnTo>
                <a:lnTo>
                  <a:pt x="1851" y="115476"/>
                </a:lnTo>
                <a:lnTo>
                  <a:pt x="6905" y="122983"/>
                </a:lnTo>
                <a:lnTo>
                  <a:pt x="14412" y="128037"/>
                </a:lnTo>
                <a:lnTo>
                  <a:pt x="23622" y="129889"/>
                </a:lnTo>
                <a:lnTo>
                  <a:pt x="2183438" y="129889"/>
                </a:lnTo>
                <a:lnTo>
                  <a:pt x="2210434" y="106267"/>
                </a:lnTo>
                <a:lnTo>
                  <a:pt x="2183438" y="82645"/>
                </a:lnTo>
                <a:close/>
              </a:path>
              <a:path w="2282190" h="212725">
                <a:moveTo>
                  <a:pt x="2255193" y="82645"/>
                </a:moveTo>
                <a:lnTo>
                  <a:pt x="2246249" y="82645"/>
                </a:lnTo>
                <a:lnTo>
                  <a:pt x="2255458" y="84496"/>
                </a:lnTo>
                <a:lnTo>
                  <a:pt x="2262965" y="89550"/>
                </a:lnTo>
                <a:lnTo>
                  <a:pt x="2268019" y="97057"/>
                </a:lnTo>
                <a:lnTo>
                  <a:pt x="2269871" y="106267"/>
                </a:lnTo>
                <a:lnTo>
                  <a:pt x="2268019" y="115476"/>
                </a:lnTo>
                <a:lnTo>
                  <a:pt x="2262965" y="122983"/>
                </a:lnTo>
                <a:lnTo>
                  <a:pt x="2255458" y="128037"/>
                </a:lnTo>
                <a:lnTo>
                  <a:pt x="2246249" y="129889"/>
                </a:lnTo>
                <a:lnTo>
                  <a:pt x="2255193" y="129889"/>
                </a:lnTo>
                <a:lnTo>
                  <a:pt x="2282189" y="106267"/>
                </a:lnTo>
                <a:lnTo>
                  <a:pt x="2255193" y="82645"/>
                </a:lnTo>
                <a:close/>
              </a:path>
              <a:path w="2282190" h="212725">
                <a:moveTo>
                  <a:pt x="2230754" y="88487"/>
                </a:moveTo>
                <a:lnTo>
                  <a:pt x="2210434" y="106267"/>
                </a:lnTo>
                <a:lnTo>
                  <a:pt x="2230754" y="124047"/>
                </a:lnTo>
                <a:lnTo>
                  <a:pt x="2230754" y="88487"/>
                </a:lnTo>
                <a:close/>
              </a:path>
              <a:path w="2282190" h="212725">
                <a:moveTo>
                  <a:pt x="2261385" y="88487"/>
                </a:moveTo>
                <a:lnTo>
                  <a:pt x="2230754" y="88487"/>
                </a:lnTo>
                <a:lnTo>
                  <a:pt x="2230754" y="124047"/>
                </a:lnTo>
                <a:lnTo>
                  <a:pt x="2261385" y="124047"/>
                </a:lnTo>
                <a:lnTo>
                  <a:pt x="2262965" y="122983"/>
                </a:lnTo>
                <a:lnTo>
                  <a:pt x="2268019" y="115476"/>
                </a:lnTo>
                <a:lnTo>
                  <a:pt x="2269871" y="106267"/>
                </a:lnTo>
                <a:lnTo>
                  <a:pt x="2268019" y="97057"/>
                </a:lnTo>
                <a:lnTo>
                  <a:pt x="2262965" y="89550"/>
                </a:lnTo>
                <a:lnTo>
                  <a:pt x="2261385" y="88487"/>
                </a:lnTo>
                <a:close/>
              </a:path>
              <a:path w="2282190" h="212725">
                <a:moveTo>
                  <a:pt x="2150205" y="0"/>
                </a:moveTo>
                <a:lnTo>
                  <a:pt x="2141450" y="2345"/>
                </a:lnTo>
                <a:lnTo>
                  <a:pt x="2133980" y="8096"/>
                </a:lnTo>
                <a:lnTo>
                  <a:pt x="2129355" y="16206"/>
                </a:lnTo>
                <a:lnTo>
                  <a:pt x="2128218" y="25161"/>
                </a:lnTo>
                <a:lnTo>
                  <a:pt x="2130534" y="33903"/>
                </a:lnTo>
                <a:lnTo>
                  <a:pt x="2136267" y="41370"/>
                </a:lnTo>
                <a:lnTo>
                  <a:pt x="2210434" y="106267"/>
                </a:lnTo>
                <a:lnTo>
                  <a:pt x="2230754" y="88487"/>
                </a:lnTo>
                <a:lnTo>
                  <a:pt x="2261385" y="88487"/>
                </a:lnTo>
                <a:lnTo>
                  <a:pt x="2255458" y="84496"/>
                </a:lnTo>
                <a:lnTo>
                  <a:pt x="2246249" y="82645"/>
                </a:lnTo>
                <a:lnTo>
                  <a:pt x="2255193" y="82645"/>
                </a:lnTo>
                <a:lnTo>
                  <a:pt x="2167381" y="5810"/>
                </a:lnTo>
                <a:lnTo>
                  <a:pt x="2159198" y="1131"/>
                </a:lnTo>
                <a:lnTo>
                  <a:pt x="21502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144761" y="8910066"/>
            <a:ext cx="4511040" cy="0"/>
          </a:xfrm>
          <a:custGeom>
            <a:avLst/>
            <a:gdLst/>
            <a:ahLst/>
            <a:cxnLst/>
            <a:rect l="l" t="t" r="r" b="b"/>
            <a:pathLst>
              <a:path w="4511040">
                <a:moveTo>
                  <a:pt x="0" y="0"/>
                </a:moveTo>
                <a:lnTo>
                  <a:pt x="4511040" y="0"/>
                </a:lnTo>
              </a:path>
            </a:pathLst>
          </a:custGeom>
          <a:ln w="47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57488" y="6112414"/>
            <a:ext cx="2284095" cy="212725"/>
          </a:xfrm>
          <a:custGeom>
            <a:avLst/>
            <a:gdLst/>
            <a:ahLst/>
            <a:cxnLst/>
            <a:rect l="l" t="t" r="r" b="b"/>
            <a:pathLst>
              <a:path w="2284095" h="212725">
                <a:moveTo>
                  <a:pt x="2211959" y="106267"/>
                </a:moveTo>
                <a:lnTo>
                  <a:pt x="2137790" y="171164"/>
                </a:lnTo>
                <a:lnTo>
                  <a:pt x="2132058" y="178631"/>
                </a:lnTo>
                <a:lnTo>
                  <a:pt x="2129742" y="187372"/>
                </a:lnTo>
                <a:lnTo>
                  <a:pt x="2130879" y="196328"/>
                </a:lnTo>
                <a:lnTo>
                  <a:pt x="2135504" y="204438"/>
                </a:lnTo>
                <a:lnTo>
                  <a:pt x="2142974" y="210188"/>
                </a:lnTo>
                <a:lnTo>
                  <a:pt x="2151729" y="212534"/>
                </a:lnTo>
                <a:lnTo>
                  <a:pt x="2160722" y="211403"/>
                </a:lnTo>
                <a:lnTo>
                  <a:pt x="2168905" y="206724"/>
                </a:lnTo>
                <a:lnTo>
                  <a:pt x="2256717" y="129889"/>
                </a:lnTo>
                <a:lnTo>
                  <a:pt x="2247772" y="129889"/>
                </a:lnTo>
                <a:lnTo>
                  <a:pt x="2256982" y="128037"/>
                </a:lnTo>
                <a:lnTo>
                  <a:pt x="2262909" y="124047"/>
                </a:lnTo>
                <a:lnTo>
                  <a:pt x="2232279" y="124047"/>
                </a:lnTo>
                <a:lnTo>
                  <a:pt x="2211959" y="106267"/>
                </a:lnTo>
                <a:close/>
              </a:path>
              <a:path w="2284095" h="212725">
                <a:moveTo>
                  <a:pt x="2184962" y="82645"/>
                </a:moveTo>
                <a:lnTo>
                  <a:pt x="23621" y="82645"/>
                </a:lnTo>
                <a:lnTo>
                  <a:pt x="14412" y="84496"/>
                </a:lnTo>
                <a:lnTo>
                  <a:pt x="6905" y="89550"/>
                </a:lnTo>
                <a:lnTo>
                  <a:pt x="1851" y="97057"/>
                </a:lnTo>
                <a:lnTo>
                  <a:pt x="0" y="106267"/>
                </a:lnTo>
                <a:lnTo>
                  <a:pt x="1851" y="115476"/>
                </a:lnTo>
                <a:lnTo>
                  <a:pt x="6905" y="122983"/>
                </a:lnTo>
                <a:lnTo>
                  <a:pt x="14412" y="128037"/>
                </a:lnTo>
                <a:lnTo>
                  <a:pt x="23621" y="129889"/>
                </a:lnTo>
                <a:lnTo>
                  <a:pt x="2184962" y="129889"/>
                </a:lnTo>
                <a:lnTo>
                  <a:pt x="2211958" y="106267"/>
                </a:lnTo>
                <a:lnTo>
                  <a:pt x="2184962" y="82645"/>
                </a:lnTo>
                <a:close/>
              </a:path>
              <a:path w="2284095" h="212725">
                <a:moveTo>
                  <a:pt x="2256717" y="82645"/>
                </a:moveTo>
                <a:lnTo>
                  <a:pt x="2247772" y="82645"/>
                </a:lnTo>
                <a:lnTo>
                  <a:pt x="2256982" y="84496"/>
                </a:lnTo>
                <a:lnTo>
                  <a:pt x="2264489" y="89550"/>
                </a:lnTo>
                <a:lnTo>
                  <a:pt x="2269543" y="97057"/>
                </a:lnTo>
                <a:lnTo>
                  <a:pt x="2271394" y="106267"/>
                </a:lnTo>
                <a:lnTo>
                  <a:pt x="2269543" y="115476"/>
                </a:lnTo>
                <a:lnTo>
                  <a:pt x="2264489" y="122983"/>
                </a:lnTo>
                <a:lnTo>
                  <a:pt x="2256982" y="128037"/>
                </a:lnTo>
                <a:lnTo>
                  <a:pt x="2247772" y="129889"/>
                </a:lnTo>
                <a:lnTo>
                  <a:pt x="2256717" y="129889"/>
                </a:lnTo>
                <a:lnTo>
                  <a:pt x="2283713" y="106267"/>
                </a:lnTo>
                <a:lnTo>
                  <a:pt x="2256717" y="82645"/>
                </a:lnTo>
                <a:close/>
              </a:path>
              <a:path w="2284095" h="212725">
                <a:moveTo>
                  <a:pt x="2232279" y="88487"/>
                </a:moveTo>
                <a:lnTo>
                  <a:pt x="2211959" y="106267"/>
                </a:lnTo>
                <a:lnTo>
                  <a:pt x="2232279" y="124047"/>
                </a:lnTo>
                <a:lnTo>
                  <a:pt x="2232279" y="88487"/>
                </a:lnTo>
                <a:close/>
              </a:path>
              <a:path w="2284095" h="212725">
                <a:moveTo>
                  <a:pt x="2262909" y="88487"/>
                </a:moveTo>
                <a:lnTo>
                  <a:pt x="2232279" y="88487"/>
                </a:lnTo>
                <a:lnTo>
                  <a:pt x="2232279" y="124047"/>
                </a:lnTo>
                <a:lnTo>
                  <a:pt x="2262909" y="124047"/>
                </a:lnTo>
                <a:lnTo>
                  <a:pt x="2264489" y="122983"/>
                </a:lnTo>
                <a:lnTo>
                  <a:pt x="2269543" y="115476"/>
                </a:lnTo>
                <a:lnTo>
                  <a:pt x="2271394" y="106267"/>
                </a:lnTo>
                <a:lnTo>
                  <a:pt x="2269543" y="97057"/>
                </a:lnTo>
                <a:lnTo>
                  <a:pt x="2264489" y="89550"/>
                </a:lnTo>
                <a:lnTo>
                  <a:pt x="2262909" y="88487"/>
                </a:lnTo>
                <a:close/>
              </a:path>
              <a:path w="2284095" h="212725">
                <a:moveTo>
                  <a:pt x="2151729" y="0"/>
                </a:moveTo>
                <a:lnTo>
                  <a:pt x="2142974" y="2345"/>
                </a:lnTo>
                <a:lnTo>
                  <a:pt x="2135504" y="8096"/>
                </a:lnTo>
                <a:lnTo>
                  <a:pt x="2130879" y="16206"/>
                </a:lnTo>
                <a:lnTo>
                  <a:pt x="2129742" y="25161"/>
                </a:lnTo>
                <a:lnTo>
                  <a:pt x="2132058" y="33903"/>
                </a:lnTo>
                <a:lnTo>
                  <a:pt x="2137790" y="41370"/>
                </a:lnTo>
                <a:lnTo>
                  <a:pt x="2211959" y="106267"/>
                </a:lnTo>
                <a:lnTo>
                  <a:pt x="2232279" y="88487"/>
                </a:lnTo>
                <a:lnTo>
                  <a:pt x="2262909" y="88487"/>
                </a:lnTo>
                <a:lnTo>
                  <a:pt x="2256982" y="84496"/>
                </a:lnTo>
                <a:lnTo>
                  <a:pt x="2247772" y="82645"/>
                </a:lnTo>
                <a:lnTo>
                  <a:pt x="2256717" y="82645"/>
                </a:lnTo>
                <a:lnTo>
                  <a:pt x="2168905" y="5810"/>
                </a:lnTo>
                <a:lnTo>
                  <a:pt x="2160722" y="1131"/>
                </a:lnTo>
                <a:lnTo>
                  <a:pt x="21517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19227" y="536829"/>
            <a:ext cx="1229296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-204" dirty="0">
                <a:latin typeface="Arial"/>
                <a:cs typeface="Arial"/>
              </a:rPr>
              <a:t>Frequency</a:t>
            </a:r>
            <a:r>
              <a:rPr sz="5400" b="1" spc="-45" dirty="0">
                <a:latin typeface="Arial"/>
                <a:cs typeface="Arial"/>
              </a:rPr>
              <a:t> </a:t>
            </a:r>
            <a:r>
              <a:rPr sz="5400" b="1" spc="-240" dirty="0">
                <a:latin typeface="Arial"/>
                <a:cs typeface="Arial"/>
              </a:rPr>
              <a:t>Count</a:t>
            </a:r>
            <a:r>
              <a:rPr sz="5400" b="1" spc="-40" dirty="0">
                <a:latin typeface="Arial"/>
                <a:cs typeface="Arial"/>
              </a:rPr>
              <a:t> </a:t>
            </a:r>
            <a:r>
              <a:rPr sz="5400" b="1" spc="-195" dirty="0">
                <a:latin typeface="Arial"/>
                <a:cs typeface="Arial"/>
              </a:rPr>
              <a:t>Method</a:t>
            </a:r>
            <a:r>
              <a:rPr sz="5400" b="1" spc="-35" dirty="0">
                <a:latin typeface="Arial"/>
                <a:cs typeface="Arial"/>
              </a:rPr>
              <a:t> </a:t>
            </a:r>
            <a:r>
              <a:rPr sz="5400" b="1" spc="-130" dirty="0">
                <a:latin typeface="Arial"/>
                <a:cs typeface="Arial"/>
              </a:rPr>
              <a:t>(Nested</a:t>
            </a:r>
            <a:r>
              <a:rPr sz="5400" b="1" spc="-40" dirty="0">
                <a:latin typeface="Arial"/>
                <a:cs typeface="Arial"/>
              </a:rPr>
              <a:t> </a:t>
            </a:r>
            <a:r>
              <a:rPr sz="5400" b="1" spc="-240" dirty="0">
                <a:latin typeface="Arial"/>
                <a:cs typeface="Arial"/>
              </a:rPr>
              <a:t>Loop)</a:t>
            </a:r>
            <a:endParaRPr sz="5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9227" y="1732914"/>
            <a:ext cx="15147925" cy="9512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925"/>
              </a:lnSpc>
              <a:spcBef>
                <a:spcPts val="95"/>
              </a:spcBef>
            </a:pPr>
            <a:r>
              <a:rPr sz="2800" spc="75" dirty="0">
                <a:latin typeface="Microsoft Sans Serif"/>
                <a:cs typeface="Microsoft Sans Serif"/>
              </a:rPr>
              <a:t>(to</a:t>
            </a:r>
            <a:r>
              <a:rPr sz="2800" spc="-30" dirty="0">
                <a:latin typeface="Microsoft Sans Serif"/>
                <a:cs typeface="Microsoft Sans Serif"/>
              </a:rPr>
              <a:t> </a:t>
            </a:r>
            <a:r>
              <a:rPr sz="2800" spc="15" dirty="0">
                <a:latin typeface="Microsoft Sans Serif"/>
                <a:cs typeface="Microsoft Sans Serif"/>
              </a:rPr>
              <a:t>analyze</a:t>
            </a:r>
            <a:r>
              <a:rPr sz="2800" spc="-10" dirty="0">
                <a:latin typeface="Microsoft Sans Serif"/>
                <a:cs typeface="Microsoft Sans Serif"/>
              </a:rPr>
              <a:t> </a:t>
            </a:r>
            <a:r>
              <a:rPr sz="2800" spc="120" dirty="0">
                <a:latin typeface="Microsoft Sans Serif"/>
                <a:cs typeface="Microsoft Sans Serif"/>
              </a:rPr>
              <a:t>the</a:t>
            </a:r>
            <a:r>
              <a:rPr sz="2800" spc="-25" dirty="0">
                <a:latin typeface="Microsoft Sans Serif"/>
                <a:cs typeface="Microsoft Sans Serif"/>
              </a:rPr>
              <a:t> </a:t>
            </a:r>
            <a:r>
              <a:rPr sz="2800" spc="95" dirty="0">
                <a:latin typeface="Microsoft Sans Serif"/>
                <a:cs typeface="Microsoft Sans Serif"/>
              </a:rPr>
              <a:t>algorithm)</a:t>
            </a:r>
            <a:endParaRPr sz="2800">
              <a:latin typeface="Microsoft Sans Serif"/>
              <a:cs typeface="Microsoft Sans Serif"/>
            </a:endParaRPr>
          </a:p>
          <a:p>
            <a:pPr marL="5459095">
              <a:lnSpc>
                <a:spcPts val="4365"/>
              </a:lnSpc>
            </a:pPr>
            <a:r>
              <a:rPr sz="4000" spc="150" dirty="0">
                <a:latin typeface="Microsoft Sans Serif"/>
                <a:cs typeface="Microsoft Sans Serif"/>
              </a:rPr>
              <a:t>Multiplication</a:t>
            </a:r>
            <a:r>
              <a:rPr sz="4000" spc="-25" dirty="0">
                <a:latin typeface="Microsoft Sans Serif"/>
                <a:cs typeface="Microsoft Sans Serif"/>
              </a:rPr>
              <a:t> </a:t>
            </a:r>
            <a:r>
              <a:rPr sz="4000" spc="215" dirty="0">
                <a:latin typeface="Microsoft Sans Serif"/>
                <a:cs typeface="Microsoft Sans Serif"/>
              </a:rPr>
              <a:t>of</a:t>
            </a:r>
            <a:r>
              <a:rPr sz="4000" spc="-25" dirty="0">
                <a:latin typeface="Microsoft Sans Serif"/>
                <a:cs typeface="Microsoft Sans Serif"/>
              </a:rPr>
              <a:t> </a:t>
            </a:r>
            <a:r>
              <a:rPr sz="4000" spc="229" dirty="0">
                <a:latin typeface="Microsoft Sans Serif"/>
                <a:cs typeface="Microsoft Sans Serif"/>
              </a:rPr>
              <a:t>two</a:t>
            </a:r>
            <a:r>
              <a:rPr sz="4000" spc="-25" dirty="0">
                <a:latin typeface="Microsoft Sans Serif"/>
                <a:cs typeface="Microsoft Sans Serif"/>
              </a:rPr>
              <a:t> </a:t>
            </a:r>
            <a:r>
              <a:rPr sz="4000" spc="95" dirty="0">
                <a:latin typeface="Microsoft Sans Serif"/>
                <a:cs typeface="Microsoft Sans Serif"/>
              </a:rPr>
              <a:t>Matrices</a:t>
            </a:r>
            <a:r>
              <a:rPr sz="4000" spc="-20" dirty="0">
                <a:latin typeface="Microsoft Sans Serif"/>
                <a:cs typeface="Microsoft Sans Serif"/>
              </a:rPr>
              <a:t> </a:t>
            </a:r>
            <a:r>
              <a:rPr sz="4000" spc="215" dirty="0">
                <a:latin typeface="Microsoft Sans Serif"/>
                <a:cs typeface="Microsoft Sans Serif"/>
              </a:rPr>
              <a:t>of</a:t>
            </a:r>
            <a:r>
              <a:rPr sz="4000" spc="-25" dirty="0">
                <a:latin typeface="Microsoft Sans Serif"/>
                <a:cs typeface="Microsoft Sans Serif"/>
              </a:rPr>
              <a:t> </a:t>
            </a:r>
            <a:r>
              <a:rPr sz="4000" spc="-35" dirty="0">
                <a:latin typeface="Microsoft Sans Serif"/>
                <a:cs typeface="Microsoft Sans Serif"/>
              </a:rPr>
              <a:t>size</a:t>
            </a:r>
            <a:r>
              <a:rPr sz="4000" spc="-20" dirty="0">
                <a:latin typeface="Microsoft Sans Serif"/>
                <a:cs typeface="Microsoft Sans Serif"/>
              </a:rPr>
              <a:t> </a:t>
            </a:r>
            <a:r>
              <a:rPr sz="4000" spc="365" dirty="0">
                <a:latin typeface="Microsoft Sans Serif"/>
                <a:cs typeface="Microsoft Sans Serif"/>
              </a:rPr>
              <a:t>n*n</a:t>
            </a:r>
            <a:endParaRPr sz="40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814057" y="8880754"/>
            <a:ext cx="9560560" cy="124460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19"/>
              </a:spcBef>
            </a:pPr>
            <a:r>
              <a:rPr sz="3400" spc="-60" dirty="0">
                <a:latin typeface="Microsoft Sans Serif"/>
                <a:cs typeface="Microsoft Sans Serif"/>
              </a:rPr>
              <a:t>f(n)</a:t>
            </a:r>
            <a:r>
              <a:rPr sz="3400" spc="-25" dirty="0">
                <a:latin typeface="Microsoft Sans Serif"/>
                <a:cs typeface="Microsoft Sans Serif"/>
              </a:rPr>
              <a:t> </a:t>
            </a:r>
            <a:r>
              <a:rPr sz="3400" spc="-50" dirty="0">
                <a:latin typeface="Microsoft Sans Serif"/>
                <a:cs typeface="Microsoft Sans Serif"/>
              </a:rPr>
              <a:t>=</a:t>
            </a:r>
            <a:r>
              <a:rPr sz="3400" spc="-10" dirty="0">
                <a:latin typeface="Microsoft Sans Serif"/>
                <a:cs typeface="Microsoft Sans Serif"/>
              </a:rPr>
              <a:t> </a:t>
            </a:r>
            <a:r>
              <a:rPr sz="3400" spc="35" dirty="0">
                <a:latin typeface="Microsoft Sans Serif"/>
                <a:cs typeface="Microsoft Sans Serif"/>
              </a:rPr>
              <a:t>n+1</a:t>
            </a:r>
            <a:r>
              <a:rPr sz="3400" spc="-35" dirty="0">
                <a:latin typeface="Microsoft Sans Serif"/>
                <a:cs typeface="Microsoft Sans Serif"/>
              </a:rPr>
              <a:t> </a:t>
            </a:r>
            <a:r>
              <a:rPr sz="3400" spc="-50" dirty="0">
                <a:latin typeface="Microsoft Sans Serif"/>
                <a:cs typeface="Microsoft Sans Serif"/>
              </a:rPr>
              <a:t>+</a:t>
            </a:r>
            <a:r>
              <a:rPr sz="3400" spc="-20" dirty="0">
                <a:latin typeface="Microsoft Sans Serif"/>
                <a:cs typeface="Microsoft Sans Serif"/>
              </a:rPr>
              <a:t> </a:t>
            </a:r>
            <a:r>
              <a:rPr sz="3400" spc="330" dirty="0">
                <a:latin typeface="Microsoft Sans Serif"/>
                <a:cs typeface="Microsoft Sans Serif"/>
              </a:rPr>
              <a:t>n*</a:t>
            </a:r>
            <a:r>
              <a:rPr sz="3400" spc="-20" dirty="0">
                <a:latin typeface="Microsoft Sans Serif"/>
                <a:cs typeface="Microsoft Sans Serif"/>
              </a:rPr>
              <a:t> </a:t>
            </a:r>
            <a:r>
              <a:rPr sz="3400" spc="-65" dirty="0">
                <a:latin typeface="Microsoft Sans Serif"/>
                <a:cs typeface="Microsoft Sans Serif"/>
              </a:rPr>
              <a:t>(n+1)</a:t>
            </a:r>
            <a:r>
              <a:rPr sz="3400" spc="-20" dirty="0">
                <a:latin typeface="Microsoft Sans Serif"/>
                <a:cs typeface="Microsoft Sans Serif"/>
              </a:rPr>
              <a:t> </a:t>
            </a:r>
            <a:r>
              <a:rPr sz="3400" spc="-50" dirty="0">
                <a:latin typeface="Microsoft Sans Serif"/>
                <a:cs typeface="Microsoft Sans Serif"/>
              </a:rPr>
              <a:t>+</a:t>
            </a:r>
            <a:r>
              <a:rPr sz="3400" spc="-20" dirty="0">
                <a:latin typeface="Microsoft Sans Serif"/>
                <a:cs typeface="Microsoft Sans Serif"/>
              </a:rPr>
              <a:t> </a:t>
            </a:r>
            <a:r>
              <a:rPr sz="3400" spc="325" dirty="0">
                <a:latin typeface="Microsoft Sans Serif"/>
                <a:cs typeface="Microsoft Sans Serif"/>
              </a:rPr>
              <a:t>n*</a:t>
            </a:r>
            <a:r>
              <a:rPr sz="3400" spc="-20" dirty="0">
                <a:latin typeface="Microsoft Sans Serif"/>
                <a:cs typeface="Microsoft Sans Serif"/>
              </a:rPr>
              <a:t> </a:t>
            </a:r>
            <a:r>
              <a:rPr sz="3400" spc="110" dirty="0">
                <a:latin typeface="Microsoft Sans Serif"/>
                <a:cs typeface="Microsoft Sans Serif"/>
              </a:rPr>
              <a:t>n</a:t>
            </a:r>
            <a:r>
              <a:rPr sz="3400" spc="-20" dirty="0">
                <a:latin typeface="Microsoft Sans Serif"/>
                <a:cs typeface="Microsoft Sans Serif"/>
              </a:rPr>
              <a:t> </a:t>
            </a:r>
            <a:r>
              <a:rPr sz="3400" spc="-50" dirty="0">
                <a:latin typeface="Microsoft Sans Serif"/>
                <a:cs typeface="Microsoft Sans Serif"/>
              </a:rPr>
              <a:t>+</a:t>
            </a:r>
            <a:r>
              <a:rPr sz="3400" spc="-10" dirty="0">
                <a:latin typeface="Microsoft Sans Serif"/>
                <a:cs typeface="Microsoft Sans Serif"/>
              </a:rPr>
              <a:t> </a:t>
            </a:r>
            <a:r>
              <a:rPr sz="3400" spc="325" dirty="0">
                <a:latin typeface="Microsoft Sans Serif"/>
                <a:cs typeface="Microsoft Sans Serif"/>
              </a:rPr>
              <a:t>n*</a:t>
            </a:r>
            <a:r>
              <a:rPr sz="3400" spc="-20" dirty="0">
                <a:latin typeface="Microsoft Sans Serif"/>
                <a:cs typeface="Microsoft Sans Serif"/>
              </a:rPr>
              <a:t> </a:t>
            </a:r>
            <a:r>
              <a:rPr sz="3400" spc="50" dirty="0">
                <a:latin typeface="Microsoft Sans Serif"/>
                <a:cs typeface="Microsoft Sans Serif"/>
              </a:rPr>
              <a:t>n*(n+1)</a:t>
            </a:r>
            <a:r>
              <a:rPr sz="3400" spc="-20" dirty="0">
                <a:latin typeface="Microsoft Sans Serif"/>
                <a:cs typeface="Microsoft Sans Serif"/>
              </a:rPr>
              <a:t> </a:t>
            </a:r>
            <a:r>
              <a:rPr sz="3400" spc="-50" dirty="0">
                <a:latin typeface="Microsoft Sans Serif"/>
                <a:cs typeface="Microsoft Sans Serif"/>
              </a:rPr>
              <a:t>+</a:t>
            </a:r>
            <a:r>
              <a:rPr sz="3400" spc="-20" dirty="0">
                <a:latin typeface="Microsoft Sans Serif"/>
                <a:cs typeface="Microsoft Sans Serif"/>
              </a:rPr>
              <a:t> </a:t>
            </a:r>
            <a:r>
              <a:rPr sz="3400" spc="285" dirty="0">
                <a:latin typeface="Microsoft Sans Serif"/>
                <a:cs typeface="Microsoft Sans Serif"/>
              </a:rPr>
              <a:t>n*n*n</a:t>
            </a:r>
            <a:endParaRPr sz="3400">
              <a:latin typeface="Microsoft Sans Serif"/>
              <a:cs typeface="Microsoft Sans Serif"/>
            </a:endParaRPr>
          </a:p>
          <a:p>
            <a:pPr marL="827405">
              <a:lnSpc>
                <a:spcPct val="100000"/>
              </a:lnSpc>
              <a:spcBef>
                <a:spcPts val="720"/>
              </a:spcBef>
            </a:pPr>
            <a:r>
              <a:rPr sz="3400" spc="-50" dirty="0">
                <a:latin typeface="Microsoft Sans Serif"/>
                <a:cs typeface="Microsoft Sans Serif"/>
              </a:rPr>
              <a:t>=</a:t>
            </a:r>
            <a:r>
              <a:rPr sz="3400" spc="-30" dirty="0">
                <a:latin typeface="Microsoft Sans Serif"/>
                <a:cs typeface="Microsoft Sans Serif"/>
              </a:rPr>
              <a:t> </a:t>
            </a:r>
            <a:r>
              <a:rPr sz="3400" spc="65" dirty="0">
                <a:latin typeface="Microsoft Sans Serif"/>
                <a:cs typeface="Microsoft Sans Serif"/>
              </a:rPr>
              <a:t>2n</a:t>
            </a:r>
            <a:r>
              <a:rPr sz="3375" spc="97" baseline="24691" dirty="0">
                <a:latin typeface="Microsoft Sans Serif"/>
                <a:cs typeface="Microsoft Sans Serif"/>
              </a:rPr>
              <a:t>3</a:t>
            </a:r>
            <a:r>
              <a:rPr sz="3375" spc="397" baseline="24691" dirty="0">
                <a:latin typeface="Microsoft Sans Serif"/>
                <a:cs typeface="Microsoft Sans Serif"/>
              </a:rPr>
              <a:t> </a:t>
            </a:r>
            <a:r>
              <a:rPr sz="3400" spc="-50" dirty="0">
                <a:latin typeface="Microsoft Sans Serif"/>
                <a:cs typeface="Microsoft Sans Serif"/>
              </a:rPr>
              <a:t>+</a:t>
            </a:r>
            <a:r>
              <a:rPr sz="3400" spc="-25" dirty="0">
                <a:latin typeface="Microsoft Sans Serif"/>
                <a:cs typeface="Microsoft Sans Serif"/>
              </a:rPr>
              <a:t> </a:t>
            </a:r>
            <a:r>
              <a:rPr sz="3400" spc="65" dirty="0">
                <a:latin typeface="Microsoft Sans Serif"/>
                <a:cs typeface="Microsoft Sans Serif"/>
              </a:rPr>
              <a:t>3n</a:t>
            </a:r>
            <a:r>
              <a:rPr sz="3375" spc="97" baseline="24691" dirty="0">
                <a:latin typeface="Microsoft Sans Serif"/>
                <a:cs typeface="Microsoft Sans Serif"/>
              </a:rPr>
              <a:t>2</a:t>
            </a:r>
            <a:r>
              <a:rPr sz="3375" spc="382" baseline="24691" dirty="0">
                <a:latin typeface="Microsoft Sans Serif"/>
                <a:cs typeface="Microsoft Sans Serif"/>
              </a:rPr>
              <a:t> </a:t>
            </a:r>
            <a:r>
              <a:rPr sz="3400" spc="-50" dirty="0">
                <a:latin typeface="Microsoft Sans Serif"/>
                <a:cs typeface="Microsoft Sans Serif"/>
              </a:rPr>
              <a:t>+</a:t>
            </a:r>
            <a:r>
              <a:rPr sz="3400" spc="-25" dirty="0">
                <a:latin typeface="Microsoft Sans Serif"/>
                <a:cs typeface="Microsoft Sans Serif"/>
              </a:rPr>
              <a:t> </a:t>
            </a:r>
            <a:r>
              <a:rPr sz="3400" spc="40" dirty="0">
                <a:latin typeface="Microsoft Sans Serif"/>
                <a:cs typeface="Microsoft Sans Serif"/>
              </a:rPr>
              <a:t>2n+</a:t>
            </a:r>
            <a:r>
              <a:rPr sz="3400" spc="-45" dirty="0">
                <a:latin typeface="Microsoft Sans Serif"/>
                <a:cs typeface="Microsoft Sans Serif"/>
              </a:rPr>
              <a:t> </a:t>
            </a:r>
            <a:r>
              <a:rPr sz="3400" dirty="0">
                <a:latin typeface="Microsoft Sans Serif"/>
                <a:cs typeface="Microsoft Sans Serif"/>
              </a:rPr>
              <a:t>1=</a:t>
            </a:r>
            <a:r>
              <a:rPr sz="3400" spc="-25" dirty="0">
                <a:latin typeface="Microsoft Sans Serif"/>
                <a:cs typeface="Microsoft Sans Serif"/>
              </a:rPr>
              <a:t> </a:t>
            </a:r>
            <a:r>
              <a:rPr sz="3400" spc="-65" dirty="0">
                <a:latin typeface="Microsoft Sans Serif"/>
                <a:cs typeface="Microsoft Sans Serif"/>
              </a:rPr>
              <a:t>O(n</a:t>
            </a:r>
            <a:r>
              <a:rPr sz="3375" spc="-97" baseline="24691" dirty="0">
                <a:latin typeface="Microsoft Sans Serif"/>
                <a:cs typeface="Microsoft Sans Serif"/>
              </a:rPr>
              <a:t>3</a:t>
            </a:r>
            <a:r>
              <a:rPr sz="3400" spc="-65" dirty="0">
                <a:latin typeface="Microsoft Sans Serif"/>
                <a:cs typeface="Microsoft Sans Serif"/>
              </a:rPr>
              <a:t>)</a:t>
            </a:r>
            <a:endParaRPr sz="34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634851" y="4171569"/>
            <a:ext cx="2238375" cy="3555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400" spc="35" dirty="0">
                <a:latin typeface="Microsoft Sans Serif"/>
                <a:cs typeface="Microsoft Sans Serif"/>
              </a:rPr>
              <a:t>n+1</a:t>
            </a:r>
            <a:endParaRPr sz="3400">
              <a:latin typeface="Microsoft Sans Serif"/>
              <a:cs typeface="Microsoft Sans Serif"/>
            </a:endParaRPr>
          </a:p>
          <a:p>
            <a:pPr marL="53340" marR="577850" indent="-15240">
              <a:lnSpc>
                <a:spcPct val="150100"/>
              </a:lnSpc>
              <a:spcBef>
                <a:spcPts val="1115"/>
              </a:spcBef>
            </a:pPr>
            <a:r>
              <a:rPr sz="3400" spc="325" dirty="0">
                <a:latin typeface="Microsoft Sans Serif"/>
                <a:cs typeface="Microsoft Sans Serif"/>
              </a:rPr>
              <a:t>n</a:t>
            </a:r>
            <a:r>
              <a:rPr sz="5100" spc="487" baseline="-14705" dirty="0">
                <a:latin typeface="Microsoft Sans Serif"/>
                <a:cs typeface="Microsoft Sans Serif"/>
              </a:rPr>
              <a:t>*</a:t>
            </a:r>
            <a:r>
              <a:rPr sz="5100" spc="157" baseline="-14705" dirty="0">
                <a:latin typeface="Microsoft Sans Serif"/>
                <a:cs typeface="Microsoft Sans Serif"/>
              </a:rPr>
              <a:t> </a:t>
            </a:r>
            <a:r>
              <a:rPr sz="3400" spc="-60" dirty="0">
                <a:latin typeface="Microsoft Sans Serif"/>
                <a:cs typeface="Microsoft Sans Serif"/>
              </a:rPr>
              <a:t>(n+1) </a:t>
            </a:r>
            <a:r>
              <a:rPr sz="3400" spc="-890" dirty="0">
                <a:latin typeface="Microsoft Sans Serif"/>
                <a:cs typeface="Microsoft Sans Serif"/>
              </a:rPr>
              <a:t> </a:t>
            </a:r>
            <a:r>
              <a:rPr sz="5100" spc="397" baseline="-4084" dirty="0">
                <a:latin typeface="Microsoft Sans Serif"/>
                <a:cs typeface="Microsoft Sans Serif"/>
              </a:rPr>
              <a:t>n</a:t>
            </a:r>
            <a:r>
              <a:rPr sz="5100" spc="397" baseline="-11437" dirty="0">
                <a:latin typeface="Microsoft Sans Serif"/>
                <a:cs typeface="Microsoft Sans Serif"/>
              </a:rPr>
              <a:t>*</a:t>
            </a:r>
            <a:r>
              <a:rPr sz="5100" spc="262" baseline="-11437" dirty="0">
                <a:latin typeface="Microsoft Sans Serif"/>
                <a:cs typeface="Microsoft Sans Serif"/>
              </a:rPr>
              <a:t> </a:t>
            </a:r>
            <a:r>
              <a:rPr sz="3400" spc="110" dirty="0">
                <a:latin typeface="Microsoft Sans Serif"/>
                <a:cs typeface="Microsoft Sans Serif"/>
              </a:rPr>
              <a:t>n</a:t>
            </a:r>
            <a:endParaRPr sz="3400">
              <a:latin typeface="Microsoft Sans Serif"/>
              <a:cs typeface="Microsoft Sans Serif"/>
            </a:endParaRPr>
          </a:p>
          <a:p>
            <a:pPr marL="38100">
              <a:lnSpc>
                <a:spcPct val="100000"/>
              </a:lnSpc>
              <a:spcBef>
                <a:spcPts val="220"/>
              </a:spcBef>
            </a:pPr>
            <a:r>
              <a:rPr sz="3400" spc="325" dirty="0">
                <a:latin typeface="Microsoft Sans Serif"/>
                <a:cs typeface="Microsoft Sans Serif"/>
              </a:rPr>
              <a:t>n</a:t>
            </a:r>
            <a:r>
              <a:rPr sz="5100" spc="487" baseline="-7352" dirty="0">
                <a:latin typeface="Microsoft Sans Serif"/>
                <a:cs typeface="Microsoft Sans Serif"/>
              </a:rPr>
              <a:t>*</a:t>
            </a:r>
            <a:r>
              <a:rPr sz="5100" spc="209" baseline="-7352" dirty="0">
                <a:latin typeface="Microsoft Sans Serif"/>
                <a:cs typeface="Microsoft Sans Serif"/>
              </a:rPr>
              <a:t> </a:t>
            </a:r>
            <a:r>
              <a:rPr sz="3400" spc="110" dirty="0">
                <a:latin typeface="Microsoft Sans Serif"/>
                <a:cs typeface="Microsoft Sans Serif"/>
              </a:rPr>
              <a:t>n</a:t>
            </a:r>
            <a:r>
              <a:rPr sz="5100" spc="165" baseline="-7352" dirty="0">
                <a:latin typeface="Microsoft Sans Serif"/>
                <a:cs typeface="Microsoft Sans Serif"/>
              </a:rPr>
              <a:t>*</a:t>
            </a:r>
            <a:r>
              <a:rPr sz="3400" spc="110" dirty="0">
                <a:latin typeface="Microsoft Sans Serif"/>
                <a:cs typeface="Microsoft Sans Serif"/>
              </a:rPr>
              <a:t>(n+1)</a:t>
            </a:r>
            <a:endParaRPr sz="3400">
              <a:latin typeface="Microsoft Sans Serif"/>
              <a:cs typeface="Microsoft Sans Serif"/>
            </a:endParaRPr>
          </a:p>
          <a:p>
            <a:pPr marL="67945">
              <a:lnSpc>
                <a:spcPct val="100000"/>
              </a:lnSpc>
              <a:spcBef>
                <a:spcPts val="1970"/>
              </a:spcBef>
            </a:pPr>
            <a:r>
              <a:rPr sz="5100" spc="-187" baseline="3267" dirty="0">
                <a:latin typeface="Microsoft Sans Serif"/>
                <a:cs typeface="Microsoft Sans Serif"/>
              </a:rPr>
              <a:t>n</a:t>
            </a:r>
            <a:r>
              <a:rPr sz="5100" spc="817" baseline="-7352" dirty="0">
                <a:latin typeface="Microsoft Sans Serif"/>
                <a:cs typeface="Microsoft Sans Serif"/>
              </a:rPr>
              <a:t>*</a:t>
            </a:r>
            <a:r>
              <a:rPr sz="5100" spc="284" baseline="-7352" dirty="0">
                <a:latin typeface="Microsoft Sans Serif"/>
                <a:cs typeface="Microsoft Sans Serif"/>
              </a:rPr>
              <a:t> </a:t>
            </a:r>
            <a:r>
              <a:rPr sz="3400" spc="50" dirty="0">
                <a:latin typeface="Microsoft Sans Serif"/>
                <a:cs typeface="Microsoft Sans Serif"/>
              </a:rPr>
              <a:t>n</a:t>
            </a:r>
            <a:r>
              <a:rPr sz="5100" spc="817" baseline="-7352" dirty="0">
                <a:latin typeface="Microsoft Sans Serif"/>
                <a:cs typeface="Microsoft Sans Serif"/>
              </a:rPr>
              <a:t>*</a:t>
            </a:r>
            <a:r>
              <a:rPr sz="5100" spc="-607" baseline="-7352" dirty="0">
                <a:latin typeface="Microsoft Sans Serif"/>
                <a:cs typeface="Microsoft Sans Serif"/>
              </a:rPr>
              <a:t> </a:t>
            </a:r>
            <a:r>
              <a:rPr sz="3400" spc="110" dirty="0">
                <a:latin typeface="Microsoft Sans Serif"/>
                <a:cs typeface="Microsoft Sans Serif"/>
              </a:rPr>
              <a:t>n</a:t>
            </a:r>
            <a:endParaRPr sz="34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536165" y="3650996"/>
            <a:ext cx="3437890" cy="5072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="1" spc="-30" dirty="0">
                <a:latin typeface="Arial"/>
                <a:cs typeface="Arial"/>
              </a:rPr>
              <a:t>Space</a:t>
            </a:r>
            <a:r>
              <a:rPr sz="2700" b="1" spc="-90" dirty="0">
                <a:latin typeface="Arial"/>
                <a:cs typeface="Arial"/>
              </a:rPr>
              <a:t> </a:t>
            </a:r>
            <a:r>
              <a:rPr sz="2700" b="1" spc="65" dirty="0">
                <a:latin typeface="Arial"/>
                <a:cs typeface="Arial"/>
              </a:rPr>
              <a:t>Complexity</a:t>
            </a:r>
            <a:endParaRPr sz="2700">
              <a:latin typeface="Arial"/>
              <a:cs typeface="Arial"/>
            </a:endParaRPr>
          </a:p>
          <a:p>
            <a:pPr marL="452120">
              <a:lnSpc>
                <a:spcPct val="100000"/>
              </a:lnSpc>
              <a:spcBef>
                <a:spcPts val="2935"/>
              </a:spcBef>
            </a:pPr>
            <a:r>
              <a:rPr sz="2900" spc="-200" dirty="0">
                <a:latin typeface="Microsoft Sans Serif"/>
                <a:cs typeface="Microsoft Sans Serif"/>
              </a:rPr>
              <a:t>A</a:t>
            </a:r>
            <a:r>
              <a:rPr sz="2900" spc="-25" dirty="0">
                <a:latin typeface="Microsoft Sans Serif"/>
                <a:cs typeface="Microsoft Sans Serif"/>
              </a:rPr>
              <a:t> </a:t>
            </a:r>
            <a:r>
              <a:rPr sz="2900" spc="-35" dirty="0">
                <a:latin typeface="Microsoft Sans Serif"/>
                <a:cs typeface="Microsoft Sans Serif"/>
              </a:rPr>
              <a:t>-----</a:t>
            </a:r>
            <a:r>
              <a:rPr sz="2900" spc="25" dirty="0">
                <a:latin typeface="Microsoft Sans Serif"/>
                <a:cs typeface="Microsoft Sans Serif"/>
              </a:rPr>
              <a:t>&gt;n</a:t>
            </a:r>
            <a:r>
              <a:rPr sz="2900" spc="-5" dirty="0">
                <a:latin typeface="Microsoft Sans Serif"/>
                <a:cs typeface="Microsoft Sans Serif"/>
              </a:rPr>
              <a:t> </a:t>
            </a:r>
            <a:r>
              <a:rPr sz="2900" spc="459" dirty="0">
                <a:latin typeface="Microsoft Sans Serif"/>
                <a:cs typeface="Microsoft Sans Serif"/>
              </a:rPr>
              <a:t>*</a:t>
            </a:r>
            <a:r>
              <a:rPr sz="2900" spc="-20" dirty="0">
                <a:latin typeface="Microsoft Sans Serif"/>
                <a:cs typeface="Microsoft Sans Serif"/>
              </a:rPr>
              <a:t> </a:t>
            </a:r>
            <a:r>
              <a:rPr sz="2900" spc="90" dirty="0">
                <a:latin typeface="Microsoft Sans Serif"/>
                <a:cs typeface="Microsoft Sans Serif"/>
              </a:rPr>
              <a:t>n</a:t>
            </a:r>
            <a:endParaRPr sz="2900">
              <a:latin typeface="Microsoft Sans Serif"/>
              <a:cs typeface="Microsoft Sans Serif"/>
            </a:endParaRPr>
          </a:p>
          <a:p>
            <a:pPr marL="486409">
              <a:lnSpc>
                <a:spcPct val="100000"/>
              </a:lnSpc>
              <a:spcBef>
                <a:spcPts val="284"/>
              </a:spcBef>
            </a:pPr>
            <a:r>
              <a:rPr sz="2900" spc="30" dirty="0">
                <a:latin typeface="Microsoft Sans Serif"/>
                <a:cs typeface="Microsoft Sans Serif"/>
              </a:rPr>
              <a:t>B------&gt;n*n</a:t>
            </a:r>
            <a:endParaRPr sz="2900">
              <a:latin typeface="Microsoft Sans Serif"/>
              <a:cs typeface="Microsoft Sans Serif"/>
            </a:endParaRPr>
          </a:p>
          <a:p>
            <a:pPr marL="415290">
              <a:lnSpc>
                <a:spcPct val="100000"/>
              </a:lnSpc>
              <a:spcBef>
                <a:spcPts val="1020"/>
              </a:spcBef>
            </a:pPr>
            <a:r>
              <a:rPr sz="2900" spc="10" dirty="0">
                <a:latin typeface="Microsoft Sans Serif"/>
                <a:cs typeface="Microsoft Sans Serif"/>
              </a:rPr>
              <a:t>C------&gt;n*n</a:t>
            </a:r>
            <a:endParaRPr sz="2900">
              <a:latin typeface="Microsoft Sans Serif"/>
              <a:cs typeface="Microsoft Sans Serif"/>
            </a:endParaRPr>
          </a:p>
          <a:p>
            <a:pPr marL="486409">
              <a:lnSpc>
                <a:spcPct val="100000"/>
              </a:lnSpc>
              <a:spcBef>
                <a:spcPts val="930"/>
              </a:spcBef>
            </a:pPr>
            <a:r>
              <a:rPr sz="2900" spc="-25" dirty="0">
                <a:latin typeface="Microsoft Sans Serif"/>
                <a:cs typeface="Microsoft Sans Serif"/>
              </a:rPr>
              <a:t>i------&gt;1</a:t>
            </a:r>
            <a:endParaRPr sz="2900">
              <a:latin typeface="Microsoft Sans Serif"/>
              <a:cs typeface="Microsoft Sans Serif"/>
            </a:endParaRPr>
          </a:p>
          <a:p>
            <a:pPr marL="486409">
              <a:lnSpc>
                <a:spcPct val="100000"/>
              </a:lnSpc>
              <a:spcBef>
                <a:spcPts val="1110"/>
              </a:spcBef>
            </a:pPr>
            <a:r>
              <a:rPr sz="2900" spc="-25" dirty="0">
                <a:latin typeface="Microsoft Sans Serif"/>
                <a:cs typeface="Microsoft Sans Serif"/>
              </a:rPr>
              <a:t>j------&gt;1</a:t>
            </a:r>
            <a:endParaRPr sz="2900">
              <a:latin typeface="Microsoft Sans Serif"/>
              <a:cs typeface="Microsoft Sans Serif"/>
            </a:endParaRPr>
          </a:p>
          <a:p>
            <a:pPr marL="486409">
              <a:lnSpc>
                <a:spcPct val="100000"/>
              </a:lnSpc>
              <a:spcBef>
                <a:spcPts val="370"/>
              </a:spcBef>
            </a:pPr>
            <a:r>
              <a:rPr sz="2900" spc="-30" dirty="0">
                <a:latin typeface="Microsoft Sans Serif"/>
                <a:cs typeface="Microsoft Sans Serif"/>
              </a:rPr>
              <a:t>k------&gt;1</a:t>
            </a:r>
            <a:endParaRPr sz="2900">
              <a:latin typeface="Microsoft Sans Serif"/>
              <a:cs typeface="Microsoft Sans Serif"/>
            </a:endParaRPr>
          </a:p>
          <a:p>
            <a:pPr marL="196850">
              <a:lnSpc>
                <a:spcPct val="100000"/>
              </a:lnSpc>
              <a:spcBef>
                <a:spcPts val="484"/>
              </a:spcBef>
              <a:tabLst>
                <a:tab pos="3150235" algn="l"/>
              </a:tabLst>
            </a:pPr>
            <a:r>
              <a:rPr sz="2900" u="heavy" spc="-2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00" u="heavy" spc="19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00" u="heavy" spc="-1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n------&gt;1	</a:t>
            </a:r>
            <a:endParaRPr sz="2900">
              <a:latin typeface="Microsoft Sans Serif"/>
              <a:cs typeface="Microsoft Sans Serif"/>
            </a:endParaRPr>
          </a:p>
          <a:p>
            <a:pPr marL="265430">
              <a:lnSpc>
                <a:spcPct val="100000"/>
              </a:lnSpc>
              <a:spcBef>
                <a:spcPts val="1639"/>
              </a:spcBef>
            </a:pPr>
            <a:r>
              <a:rPr sz="2800" spc="-155" dirty="0">
                <a:latin typeface="Microsoft Sans Serif"/>
                <a:cs typeface="Microsoft Sans Serif"/>
              </a:rPr>
              <a:t>S(n)</a:t>
            </a:r>
            <a:r>
              <a:rPr sz="2800" spc="-25" dirty="0">
                <a:latin typeface="Microsoft Sans Serif"/>
                <a:cs typeface="Microsoft Sans Serif"/>
              </a:rPr>
              <a:t> </a:t>
            </a:r>
            <a:r>
              <a:rPr sz="2800" spc="-40" dirty="0">
                <a:latin typeface="Microsoft Sans Serif"/>
                <a:cs typeface="Microsoft Sans Serif"/>
              </a:rPr>
              <a:t>=</a:t>
            </a:r>
            <a:r>
              <a:rPr sz="2800" spc="-30" dirty="0">
                <a:latin typeface="Microsoft Sans Serif"/>
                <a:cs typeface="Microsoft Sans Serif"/>
              </a:rPr>
              <a:t> </a:t>
            </a:r>
            <a:r>
              <a:rPr sz="2800" spc="30" dirty="0">
                <a:latin typeface="Microsoft Sans Serif"/>
                <a:cs typeface="Microsoft Sans Serif"/>
              </a:rPr>
              <a:t>3n</a:t>
            </a:r>
            <a:r>
              <a:rPr sz="2775" spc="44" baseline="25525" dirty="0">
                <a:latin typeface="Microsoft Sans Serif"/>
                <a:cs typeface="Microsoft Sans Serif"/>
              </a:rPr>
              <a:t>2</a:t>
            </a:r>
            <a:r>
              <a:rPr sz="2800" spc="30" dirty="0">
                <a:latin typeface="Microsoft Sans Serif"/>
                <a:cs typeface="Microsoft Sans Serif"/>
              </a:rPr>
              <a:t>+4</a:t>
            </a:r>
            <a:r>
              <a:rPr sz="2800" spc="-35" dirty="0">
                <a:latin typeface="Microsoft Sans Serif"/>
                <a:cs typeface="Microsoft Sans Serif"/>
              </a:rPr>
              <a:t> </a:t>
            </a:r>
            <a:r>
              <a:rPr sz="2800" spc="-40" dirty="0">
                <a:latin typeface="Microsoft Sans Serif"/>
                <a:cs typeface="Microsoft Sans Serif"/>
              </a:rPr>
              <a:t>=</a:t>
            </a:r>
            <a:r>
              <a:rPr sz="2800" spc="-25" dirty="0">
                <a:latin typeface="Microsoft Sans Serif"/>
                <a:cs typeface="Microsoft Sans Serif"/>
              </a:rPr>
              <a:t> </a:t>
            </a:r>
            <a:r>
              <a:rPr sz="2800" spc="-60" dirty="0">
                <a:latin typeface="Microsoft Sans Serif"/>
                <a:cs typeface="Microsoft Sans Serif"/>
              </a:rPr>
              <a:t>O(n</a:t>
            </a:r>
            <a:r>
              <a:rPr sz="2775" spc="-89" baseline="25525" dirty="0">
                <a:latin typeface="Microsoft Sans Serif"/>
                <a:cs typeface="Microsoft Sans Serif"/>
              </a:rPr>
              <a:t>2</a:t>
            </a:r>
            <a:r>
              <a:rPr sz="2800" spc="-60" dirty="0">
                <a:latin typeface="Microsoft Sans Serif"/>
                <a:cs typeface="Microsoft Sans Serif"/>
              </a:rPr>
              <a:t>)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EDEB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216765" cy="10287000"/>
          </a:xfrm>
          <a:custGeom>
            <a:avLst/>
            <a:gdLst/>
            <a:ahLst/>
            <a:cxnLst/>
            <a:rect l="l" t="t" r="r" b="b"/>
            <a:pathLst>
              <a:path w="12216765" h="10287000">
                <a:moveTo>
                  <a:pt x="12216384" y="0"/>
                </a:moveTo>
                <a:lnTo>
                  <a:pt x="0" y="0"/>
                </a:lnTo>
                <a:lnTo>
                  <a:pt x="0" y="10287000"/>
                </a:lnTo>
                <a:lnTo>
                  <a:pt x="12216384" y="10287000"/>
                </a:lnTo>
                <a:lnTo>
                  <a:pt x="122163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2275" y="145491"/>
            <a:ext cx="9359900" cy="9093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800" spc="-5" dirty="0">
                <a:latin typeface="Arial MT"/>
                <a:cs typeface="Arial MT"/>
              </a:rPr>
              <a:t>Some Examples of</a:t>
            </a:r>
            <a:r>
              <a:rPr sz="5800" spc="5" dirty="0">
                <a:latin typeface="Arial MT"/>
                <a:cs typeface="Arial MT"/>
              </a:rPr>
              <a:t> </a:t>
            </a:r>
            <a:r>
              <a:rPr sz="5800" spc="-5" dirty="0">
                <a:latin typeface="Arial MT"/>
                <a:cs typeface="Arial MT"/>
              </a:rPr>
              <a:t>For </a:t>
            </a:r>
            <a:r>
              <a:rPr sz="5800" spc="-10" dirty="0">
                <a:latin typeface="Arial MT"/>
                <a:cs typeface="Arial MT"/>
              </a:rPr>
              <a:t>Loop</a:t>
            </a:r>
            <a:endParaRPr sz="5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12395" y="2932176"/>
            <a:ext cx="5786627" cy="490270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85927" y="1853590"/>
            <a:ext cx="3246755" cy="246443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sz="3400" spc="120" dirty="0">
                <a:latin typeface="Microsoft Sans Serif"/>
                <a:cs typeface="Microsoft Sans Serif"/>
              </a:rPr>
              <a:t>for</a:t>
            </a:r>
            <a:r>
              <a:rPr sz="3400" spc="-20" dirty="0">
                <a:latin typeface="Microsoft Sans Serif"/>
                <a:cs typeface="Microsoft Sans Serif"/>
              </a:rPr>
              <a:t> </a:t>
            </a:r>
            <a:r>
              <a:rPr sz="3400" spc="-210" dirty="0">
                <a:latin typeface="Microsoft Sans Serif"/>
                <a:cs typeface="Microsoft Sans Serif"/>
              </a:rPr>
              <a:t>(</a:t>
            </a:r>
            <a:r>
              <a:rPr sz="3400" spc="-15" dirty="0">
                <a:latin typeface="Microsoft Sans Serif"/>
                <a:cs typeface="Microsoft Sans Serif"/>
              </a:rPr>
              <a:t> </a:t>
            </a:r>
            <a:r>
              <a:rPr sz="3400" spc="-10" dirty="0">
                <a:latin typeface="Microsoft Sans Serif"/>
                <a:cs typeface="Microsoft Sans Serif"/>
              </a:rPr>
              <a:t>i</a:t>
            </a:r>
            <a:r>
              <a:rPr sz="3400" spc="-50" dirty="0">
                <a:latin typeface="Microsoft Sans Serif"/>
                <a:cs typeface="Microsoft Sans Serif"/>
              </a:rPr>
              <a:t>=0;</a:t>
            </a:r>
            <a:r>
              <a:rPr sz="3400" spc="-15" dirty="0">
                <a:latin typeface="Microsoft Sans Serif"/>
                <a:cs typeface="Microsoft Sans Serif"/>
              </a:rPr>
              <a:t> </a:t>
            </a:r>
            <a:r>
              <a:rPr sz="3400" spc="-10" dirty="0">
                <a:latin typeface="Microsoft Sans Serif"/>
                <a:cs typeface="Microsoft Sans Serif"/>
              </a:rPr>
              <a:t>i</a:t>
            </a:r>
            <a:r>
              <a:rPr sz="3400" spc="-25" dirty="0">
                <a:latin typeface="Microsoft Sans Serif"/>
                <a:cs typeface="Microsoft Sans Serif"/>
              </a:rPr>
              <a:t>&lt;n;</a:t>
            </a:r>
            <a:r>
              <a:rPr sz="3400" spc="-30" dirty="0">
                <a:latin typeface="Microsoft Sans Serif"/>
                <a:cs typeface="Microsoft Sans Serif"/>
              </a:rPr>
              <a:t> </a:t>
            </a:r>
            <a:r>
              <a:rPr sz="3400" spc="-10" dirty="0">
                <a:latin typeface="Microsoft Sans Serif"/>
                <a:cs typeface="Microsoft Sans Serif"/>
              </a:rPr>
              <a:t>i</a:t>
            </a:r>
            <a:r>
              <a:rPr sz="3400" spc="-100" dirty="0">
                <a:latin typeface="Microsoft Sans Serif"/>
                <a:cs typeface="Microsoft Sans Serif"/>
              </a:rPr>
              <a:t>++)</a:t>
            </a:r>
            <a:endParaRPr sz="3400">
              <a:latin typeface="Microsoft Sans Serif"/>
              <a:cs typeface="Microsoft Sans Serif"/>
            </a:endParaRPr>
          </a:p>
          <a:p>
            <a:pPr marL="350520">
              <a:lnSpc>
                <a:spcPct val="100000"/>
              </a:lnSpc>
              <a:spcBef>
                <a:spcPts val="720"/>
              </a:spcBef>
            </a:pPr>
            <a:r>
              <a:rPr sz="3400" spc="60" dirty="0">
                <a:latin typeface="Microsoft Sans Serif"/>
                <a:cs typeface="Microsoft Sans Serif"/>
              </a:rPr>
              <a:t>{</a:t>
            </a:r>
            <a:endParaRPr sz="3400">
              <a:latin typeface="Microsoft Sans Serif"/>
              <a:cs typeface="Microsoft Sans Serif"/>
            </a:endParaRPr>
          </a:p>
          <a:p>
            <a:pPr marL="576580">
              <a:lnSpc>
                <a:spcPct val="100000"/>
              </a:lnSpc>
              <a:spcBef>
                <a:spcPts val="720"/>
              </a:spcBef>
            </a:pPr>
            <a:r>
              <a:rPr sz="3400" spc="45" dirty="0">
                <a:latin typeface="Microsoft Sans Serif"/>
                <a:cs typeface="Microsoft Sans Serif"/>
              </a:rPr>
              <a:t>statement;</a:t>
            </a:r>
            <a:endParaRPr sz="3400">
              <a:latin typeface="Microsoft Sans Serif"/>
              <a:cs typeface="Microsoft Sans Serif"/>
            </a:endParaRPr>
          </a:p>
          <a:p>
            <a:pPr marL="463550">
              <a:lnSpc>
                <a:spcPct val="100000"/>
              </a:lnSpc>
              <a:spcBef>
                <a:spcPts val="720"/>
              </a:spcBef>
            </a:pPr>
            <a:r>
              <a:rPr sz="3400" spc="60" dirty="0">
                <a:latin typeface="Microsoft Sans Serif"/>
                <a:cs typeface="Microsoft Sans Serif"/>
              </a:rPr>
              <a:t>}</a:t>
            </a:r>
            <a:endParaRPr sz="34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5927" y="4757815"/>
            <a:ext cx="3729354" cy="531114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3400" spc="120" dirty="0">
                <a:latin typeface="Microsoft Sans Serif"/>
                <a:cs typeface="Microsoft Sans Serif"/>
              </a:rPr>
              <a:t>for</a:t>
            </a:r>
            <a:r>
              <a:rPr sz="3400" spc="-20" dirty="0">
                <a:latin typeface="Microsoft Sans Serif"/>
                <a:cs typeface="Microsoft Sans Serif"/>
              </a:rPr>
              <a:t> </a:t>
            </a:r>
            <a:r>
              <a:rPr sz="3400" spc="-210" dirty="0">
                <a:latin typeface="Microsoft Sans Serif"/>
                <a:cs typeface="Microsoft Sans Serif"/>
              </a:rPr>
              <a:t>(</a:t>
            </a:r>
            <a:r>
              <a:rPr sz="3400" spc="-10" dirty="0">
                <a:latin typeface="Microsoft Sans Serif"/>
                <a:cs typeface="Microsoft Sans Serif"/>
              </a:rPr>
              <a:t> </a:t>
            </a:r>
            <a:r>
              <a:rPr sz="3400" spc="-30" dirty="0">
                <a:latin typeface="Microsoft Sans Serif"/>
                <a:cs typeface="Microsoft Sans Serif"/>
              </a:rPr>
              <a:t>i=n</a:t>
            </a:r>
            <a:r>
              <a:rPr sz="3400" spc="-15" dirty="0">
                <a:latin typeface="Microsoft Sans Serif"/>
                <a:cs typeface="Microsoft Sans Serif"/>
              </a:rPr>
              <a:t>;</a:t>
            </a:r>
            <a:r>
              <a:rPr sz="3400" spc="-25" dirty="0">
                <a:latin typeface="Microsoft Sans Serif"/>
                <a:cs typeface="Microsoft Sans Serif"/>
              </a:rPr>
              <a:t> i</a:t>
            </a:r>
            <a:r>
              <a:rPr sz="3400" spc="-35" dirty="0">
                <a:latin typeface="Microsoft Sans Serif"/>
                <a:cs typeface="Microsoft Sans Serif"/>
              </a:rPr>
              <a:t>&gt;</a:t>
            </a:r>
            <a:r>
              <a:rPr sz="3400" spc="-45" dirty="0">
                <a:latin typeface="Microsoft Sans Serif"/>
                <a:cs typeface="Microsoft Sans Serif"/>
              </a:rPr>
              <a:t>0;</a:t>
            </a:r>
            <a:r>
              <a:rPr sz="3400" spc="-20" dirty="0">
                <a:latin typeface="Microsoft Sans Serif"/>
                <a:cs typeface="Microsoft Sans Serif"/>
              </a:rPr>
              <a:t> </a:t>
            </a:r>
            <a:r>
              <a:rPr sz="3400" spc="-15" dirty="0">
                <a:latin typeface="Microsoft Sans Serif"/>
                <a:cs typeface="Microsoft Sans Serif"/>
              </a:rPr>
              <a:t>i</a:t>
            </a:r>
            <a:r>
              <a:rPr sz="3400" spc="-45" dirty="0">
                <a:latin typeface="Microsoft Sans Serif"/>
                <a:cs typeface="Microsoft Sans Serif"/>
              </a:rPr>
              <a:t>--</a:t>
            </a:r>
            <a:r>
              <a:rPr sz="3400" spc="-210" dirty="0">
                <a:latin typeface="Microsoft Sans Serif"/>
                <a:cs typeface="Microsoft Sans Serif"/>
              </a:rPr>
              <a:t>)</a:t>
            </a:r>
            <a:endParaRPr sz="3400">
              <a:latin typeface="Microsoft Sans Serif"/>
              <a:cs typeface="Microsoft Sans Serif"/>
            </a:endParaRPr>
          </a:p>
          <a:p>
            <a:pPr marL="350520">
              <a:lnSpc>
                <a:spcPct val="100000"/>
              </a:lnSpc>
              <a:spcBef>
                <a:spcPts val="720"/>
              </a:spcBef>
            </a:pPr>
            <a:r>
              <a:rPr sz="3400" spc="60" dirty="0">
                <a:latin typeface="Microsoft Sans Serif"/>
                <a:cs typeface="Microsoft Sans Serif"/>
              </a:rPr>
              <a:t>{</a:t>
            </a:r>
            <a:endParaRPr sz="3400">
              <a:latin typeface="Microsoft Sans Serif"/>
              <a:cs typeface="Microsoft Sans Serif"/>
            </a:endParaRPr>
          </a:p>
          <a:p>
            <a:pPr marL="576580">
              <a:lnSpc>
                <a:spcPct val="100000"/>
              </a:lnSpc>
              <a:spcBef>
                <a:spcPts val="725"/>
              </a:spcBef>
            </a:pPr>
            <a:r>
              <a:rPr sz="3400" spc="45" dirty="0">
                <a:latin typeface="Microsoft Sans Serif"/>
                <a:cs typeface="Microsoft Sans Serif"/>
              </a:rPr>
              <a:t>statement;</a:t>
            </a:r>
            <a:endParaRPr sz="3400">
              <a:latin typeface="Microsoft Sans Serif"/>
              <a:cs typeface="Microsoft Sans Serif"/>
            </a:endParaRPr>
          </a:p>
          <a:p>
            <a:pPr marL="463550">
              <a:lnSpc>
                <a:spcPct val="100000"/>
              </a:lnSpc>
              <a:spcBef>
                <a:spcPts val="720"/>
              </a:spcBef>
            </a:pPr>
            <a:r>
              <a:rPr sz="3400" spc="60" dirty="0">
                <a:latin typeface="Microsoft Sans Serif"/>
                <a:cs typeface="Microsoft Sans Serif"/>
              </a:rPr>
              <a:t>}</a:t>
            </a:r>
            <a:endParaRPr sz="3400">
              <a:latin typeface="Microsoft Sans Serif"/>
              <a:cs typeface="Microsoft Sans Serif"/>
            </a:endParaRPr>
          </a:p>
          <a:p>
            <a:pPr marL="153670">
              <a:lnSpc>
                <a:spcPct val="100000"/>
              </a:lnSpc>
              <a:spcBef>
                <a:spcPts val="3929"/>
              </a:spcBef>
            </a:pPr>
            <a:r>
              <a:rPr sz="3400" spc="120" dirty="0">
                <a:latin typeface="Microsoft Sans Serif"/>
                <a:cs typeface="Microsoft Sans Serif"/>
              </a:rPr>
              <a:t>for</a:t>
            </a:r>
            <a:r>
              <a:rPr sz="3400" spc="-20" dirty="0">
                <a:latin typeface="Microsoft Sans Serif"/>
                <a:cs typeface="Microsoft Sans Serif"/>
              </a:rPr>
              <a:t> </a:t>
            </a:r>
            <a:r>
              <a:rPr sz="3400" spc="-210" dirty="0">
                <a:latin typeface="Microsoft Sans Serif"/>
                <a:cs typeface="Microsoft Sans Serif"/>
              </a:rPr>
              <a:t>(</a:t>
            </a:r>
            <a:r>
              <a:rPr sz="3400" spc="-10" dirty="0">
                <a:latin typeface="Microsoft Sans Serif"/>
                <a:cs typeface="Microsoft Sans Serif"/>
              </a:rPr>
              <a:t> i=</a:t>
            </a:r>
            <a:r>
              <a:rPr sz="3400" dirty="0">
                <a:latin typeface="Microsoft Sans Serif"/>
                <a:cs typeface="Microsoft Sans Serif"/>
              </a:rPr>
              <a:t>1</a:t>
            </a:r>
            <a:r>
              <a:rPr sz="3400" spc="-140" dirty="0">
                <a:latin typeface="Microsoft Sans Serif"/>
                <a:cs typeface="Microsoft Sans Serif"/>
              </a:rPr>
              <a:t>;</a:t>
            </a:r>
            <a:r>
              <a:rPr sz="3400" spc="-20" dirty="0">
                <a:latin typeface="Microsoft Sans Serif"/>
                <a:cs typeface="Microsoft Sans Serif"/>
              </a:rPr>
              <a:t> </a:t>
            </a:r>
            <a:r>
              <a:rPr sz="3400" spc="-30" dirty="0">
                <a:latin typeface="Microsoft Sans Serif"/>
                <a:cs typeface="Microsoft Sans Serif"/>
              </a:rPr>
              <a:t>i&lt;n</a:t>
            </a:r>
            <a:r>
              <a:rPr sz="3400" spc="-15" dirty="0">
                <a:latin typeface="Microsoft Sans Serif"/>
                <a:cs typeface="Microsoft Sans Serif"/>
              </a:rPr>
              <a:t>;</a:t>
            </a:r>
            <a:r>
              <a:rPr sz="3400" spc="-25" dirty="0">
                <a:latin typeface="Microsoft Sans Serif"/>
                <a:cs typeface="Microsoft Sans Serif"/>
              </a:rPr>
              <a:t> </a:t>
            </a:r>
            <a:r>
              <a:rPr sz="3400" spc="-20" dirty="0">
                <a:latin typeface="Microsoft Sans Serif"/>
                <a:cs typeface="Microsoft Sans Serif"/>
              </a:rPr>
              <a:t>i=i+</a:t>
            </a:r>
            <a:r>
              <a:rPr sz="3400" spc="-15" dirty="0">
                <a:latin typeface="Microsoft Sans Serif"/>
                <a:cs typeface="Microsoft Sans Serif"/>
              </a:rPr>
              <a:t>2</a:t>
            </a:r>
            <a:r>
              <a:rPr sz="3400" spc="-210" dirty="0">
                <a:latin typeface="Microsoft Sans Serif"/>
                <a:cs typeface="Microsoft Sans Serif"/>
              </a:rPr>
              <a:t>)</a:t>
            </a:r>
            <a:endParaRPr sz="3400">
              <a:latin typeface="Microsoft Sans Serif"/>
              <a:cs typeface="Microsoft Sans Serif"/>
            </a:endParaRPr>
          </a:p>
          <a:p>
            <a:pPr marL="492125">
              <a:lnSpc>
                <a:spcPct val="100000"/>
              </a:lnSpc>
              <a:spcBef>
                <a:spcPts val="720"/>
              </a:spcBef>
            </a:pPr>
            <a:r>
              <a:rPr sz="3400" spc="60" dirty="0">
                <a:latin typeface="Microsoft Sans Serif"/>
                <a:cs typeface="Microsoft Sans Serif"/>
              </a:rPr>
              <a:t>{</a:t>
            </a:r>
            <a:endParaRPr sz="3400">
              <a:latin typeface="Microsoft Sans Serif"/>
              <a:cs typeface="Microsoft Sans Serif"/>
            </a:endParaRPr>
          </a:p>
          <a:p>
            <a:pPr marL="717550">
              <a:lnSpc>
                <a:spcPct val="100000"/>
              </a:lnSpc>
              <a:spcBef>
                <a:spcPts val="720"/>
              </a:spcBef>
            </a:pPr>
            <a:r>
              <a:rPr sz="3400" spc="45" dirty="0">
                <a:latin typeface="Microsoft Sans Serif"/>
                <a:cs typeface="Microsoft Sans Serif"/>
              </a:rPr>
              <a:t>statement;</a:t>
            </a:r>
            <a:endParaRPr sz="3400">
              <a:latin typeface="Microsoft Sans Serif"/>
              <a:cs typeface="Microsoft Sans Serif"/>
            </a:endParaRPr>
          </a:p>
          <a:p>
            <a:pPr marL="604520">
              <a:lnSpc>
                <a:spcPct val="100000"/>
              </a:lnSpc>
              <a:spcBef>
                <a:spcPts val="725"/>
              </a:spcBef>
            </a:pPr>
            <a:r>
              <a:rPr sz="3400" spc="60" dirty="0">
                <a:latin typeface="Microsoft Sans Serif"/>
                <a:cs typeface="Microsoft Sans Serif"/>
              </a:rPr>
              <a:t>}</a:t>
            </a:r>
            <a:endParaRPr sz="34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116324" y="3020224"/>
            <a:ext cx="2523490" cy="6087745"/>
          </a:xfrm>
          <a:custGeom>
            <a:avLst/>
            <a:gdLst/>
            <a:ahLst/>
            <a:cxnLst/>
            <a:rect l="l" t="t" r="r" b="b"/>
            <a:pathLst>
              <a:path w="2523490" h="6087745">
                <a:moveTo>
                  <a:pt x="2515349" y="3326473"/>
                </a:moveTo>
                <a:lnTo>
                  <a:pt x="2496134" y="3309658"/>
                </a:lnTo>
                <a:lnTo>
                  <a:pt x="2496134" y="3343198"/>
                </a:lnTo>
                <a:lnTo>
                  <a:pt x="2488628" y="3348253"/>
                </a:lnTo>
                <a:lnTo>
                  <a:pt x="2494546" y="3344253"/>
                </a:lnTo>
                <a:lnTo>
                  <a:pt x="2496134" y="3343198"/>
                </a:lnTo>
                <a:lnTo>
                  <a:pt x="2496134" y="3309658"/>
                </a:lnTo>
                <a:lnTo>
                  <a:pt x="2488361" y="3302851"/>
                </a:lnTo>
                <a:lnTo>
                  <a:pt x="2400554" y="3226016"/>
                </a:lnTo>
                <a:lnTo>
                  <a:pt x="2392362" y="3221342"/>
                </a:lnTo>
                <a:lnTo>
                  <a:pt x="2383371" y="3220212"/>
                </a:lnTo>
                <a:lnTo>
                  <a:pt x="2374620" y="3222561"/>
                </a:lnTo>
                <a:lnTo>
                  <a:pt x="2367153" y="3228302"/>
                </a:lnTo>
                <a:lnTo>
                  <a:pt x="2362517" y="3236417"/>
                </a:lnTo>
                <a:lnTo>
                  <a:pt x="2361387" y="3245370"/>
                </a:lnTo>
                <a:lnTo>
                  <a:pt x="2363698" y="3254121"/>
                </a:lnTo>
                <a:lnTo>
                  <a:pt x="2369439" y="3261576"/>
                </a:lnTo>
                <a:lnTo>
                  <a:pt x="2416606" y="3302851"/>
                </a:lnTo>
                <a:lnTo>
                  <a:pt x="23622" y="3302851"/>
                </a:lnTo>
                <a:lnTo>
                  <a:pt x="14401" y="3304705"/>
                </a:lnTo>
                <a:lnTo>
                  <a:pt x="6896" y="3309759"/>
                </a:lnTo>
                <a:lnTo>
                  <a:pt x="1841" y="3317265"/>
                </a:lnTo>
                <a:lnTo>
                  <a:pt x="0" y="3326473"/>
                </a:lnTo>
                <a:lnTo>
                  <a:pt x="1841" y="3335693"/>
                </a:lnTo>
                <a:lnTo>
                  <a:pt x="6896" y="3343198"/>
                </a:lnTo>
                <a:lnTo>
                  <a:pt x="14401" y="3348253"/>
                </a:lnTo>
                <a:lnTo>
                  <a:pt x="23622" y="3350095"/>
                </a:lnTo>
                <a:lnTo>
                  <a:pt x="2416606" y="3350095"/>
                </a:lnTo>
                <a:lnTo>
                  <a:pt x="2369439" y="3391370"/>
                </a:lnTo>
                <a:lnTo>
                  <a:pt x="2363698" y="3398837"/>
                </a:lnTo>
                <a:lnTo>
                  <a:pt x="2361387" y="3407587"/>
                </a:lnTo>
                <a:lnTo>
                  <a:pt x="2362517" y="3416541"/>
                </a:lnTo>
                <a:lnTo>
                  <a:pt x="2367153" y="3424644"/>
                </a:lnTo>
                <a:lnTo>
                  <a:pt x="2374620" y="3430397"/>
                </a:lnTo>
                <a:lnTo>
                  <a:pt x="2383371" y="3432746"/>
                </a:lnTo>
                <a:lnTo>
                  <a:pt x="2392362" y="3431616"/>
                </a:lnTo>
                <a:lnTo>
                  <a:pt x="2400554" y="3426930"/>
                </a:lnTo>
                <a:lnTo>
                  <a:pt x="2488361" y="3350095"/>
                </a:lnTo>
                <a:lnTo>
                  <a:pt x="2515349" y="3326473"/>
                </a:lnTo>
                <a:close/>
              </a:path>
              <a:path w="2523490" h="6087745">
                <a:moveTo>
                  <a:pt x="2522969" y="106273"/>
                </a:moveTo>
                <a:lnTo>
                  <a:pt x="2503754" y="89446"/>
                </a:lnTo>
                <a:lnTo>
                  <a:pt x="2503754" y="122986"/>
                </a:lnTo>
                <a:lnTo>
                  <a:pt x="2496248" y="128041"/>
                </a:lnTo>
                <a:lnTo>
                  <a:pt x="2502166" y="124040"/>
                </a:lnTo>
                <a:lnTo>
                  <a:pt x="2503754" y="122986"/>
                </a:lnTo>
                <a:lnTo>
                  <a:pt x="2503754" y="89446"/>
                </a:lnTo>
                <a:lnTo>
                  <a:pt x="2495981" y="82638"/>
                </a:lnTo>
                <a:lnTo>
                  <a:pt x="2408174" y="5803"/>
                </a:lnTo>
                <a:lnTo>
                  <a:pt x="2399982" y="1130"/>
                </a:lnTo>
                <a:lnTo>
                  <a:pt x="2390991" y="0"/>
                </a:lnTo>
                <a:lnTo>
                  <a:pt x="2382240" y="2349"/>
                </a:lnTo>
                <a:lnTo>
                  <a:pt x="2374773" y="8089"/>
                </a:lnTo>
                <a:lnTo>
                  <a:pt x="2370137" y="16205"/>
                </a:lnTo>
                <a:lnTo>
                  <a:pt x="2369007" y="25158"/>
                </a:lnTo>
                <a:lnTo>
                  <a:pt x="2371318" y="33909"/>
                </a:lnTo>
                <a:lnTo>
                  <a:pt x="2377059" y="41363"/>
                </a:lnTo>
                <a:lnTo>
                  <a:pt x="2424214" y="82638"/>
                </a:lnTo>
                <a:lnTo>
                  <a:pt x="29718" y="82638"/>
                </a:lnTo>
                <a:lnTo>
                  <a:pt x="20497" y="84493"/>
                </a:lnTo>
                <a:lnTo>
                  <a:pt x="12992" y="89547"/>
                </a:lnTo>
                <a:lnTo>
                  <a:pt x="7937" y="97053"/>
                </a:lnTo>
                <a:lnTo>
                  <a:pt x="6096" y="106273"/>
                </a:lnTo>
                <a:lnTo>
                  <a:pt x="7937" y="115481"/>
                </a:lnTo>
                <a:lnTo>
                  <a:pt x="12992" y="122986"/>
                </a:lnTo>
                <a:lnTo>
                  <a:pt x="20497" y="128041"/>
                </a:lnTo>
                <a:lnTo>
                  <a:pt x="29718" y="129882"/>
                </a:lnTo>
                <a:lnTo>
                  <a:pt x="2424226" y="129882"/>
                </a:lnTo>
                <a:lnTo>
                  <a:pt x="2451227" y="106273"/>
                </a:lnTo>
                <a:lnTo>
                  <a:pt x="2377059" y="171157"/>
                </a:lnTo>
                <a:lnTo>
                  <a:pt x="2371318" y="178625"/>
                </a:lnTo>
                <a:lnTo>
                  <a:pt x="2369007" y="187375"/>
                </a:lnTo>
                <a:lnTo>
                  <a:pt x="2370137" y="196329"/>
                </a:lnTo>
                <a:lnTo>
                  <a:pt x="2374773" y="204431"/>
                </a:lnTo>
                <a:lnTo>
                  <a:pt x="2382240" y="210185"/>
                </a:lnTo>
                <a:lnTo>
                  <a:pt x="2390991" y="212534"/>
                </a:lnTo>
                <a:lnTo>
                  <a:pt x="2399982" y="211404"/>
                </a:lnTo>
                <a:lnTo>
                  <a:pt x="2408174" y="206717"/>
                </a:lnTo>
                <a:lnTo>
                  <a:pt x="2495981" y="129882"/>
                </a:lnTo>
                <a:lnTo>
                  <a:pt x="2522969" y="106273"/>
                </a:lnTo>
                <a:close/>
              </a:path>
              <a:path w="2523490" h="6087745">
                <a:moveTo>
                  <a:pt x="2522982" y="5981281"/>
                </a:moveTo>
                <a:lnTo>
                  <a:pt x="2503754" y="5964466"/>
                </a:lnTo>
                <a:lnTo>
                  <a:pt x="2503754" y="5998007"/>
                </a:lnTo>
                <a:lnTo>
                  <a:pt x="2496248" y="6003061"/>
                </a:lnTo>
                <a:lnTo>
                  <a:pt x="2502166" y="5999061"/>
                </a:lnTo>
                <a:lnTo>
                  <a:pt x="2503754" y="5998007"/>
                </a:lnTo>
                <a:lnTo>
                  <a:pt x="2503754" y="5964466"/>
                </a:lnTo>
                <a:lnTo>
                  <a:pt x="2495981" y="5957659"/>
                </a:lnTo>
                <a:lnTo>
                  <a:pt x="2408174" y="5880824"/>
                </a:lnTo>
                <a:lnTo>
                  <a:pt x="2399982" y="5876150"/>
                </a:lnTo>
                <a:lnTo>
                  <a:pt x="2390991" y="5875020"/>
                </a:lnTo>
                <a:lnTo>
                  <a:pt x="2382240" y="5877369"/>
                </a:lnTo>
                <a:lnTo>
                  <a:pt x="2374773" y="5883110"/>
                </a:lnTo>
                <a:lnTo>
                  <a:pt x="2370137" y="5891225"/>
                </a:lnTo>
                <a:lnTo>
                  <a:pt x="2369007" y="5900178"/>
                </a:lnTo>
                <a:lnTo>
                  <a:pt x="2371318" y="5908929"/>
                </a:lnTo>
                <a:lnTo>
                  <a:pt x="2377059" y="5916384"/>
                </a:lnTo>
                <a:lnTo>
                  <a:pt x="2424226" y="5957659"/>
                </a:lnTo>
                <a:lnTo>
                  <a:pt x="29718" y="5957659"/>
                </a:lnTo>
                <a:lnTo>
                  <a:pt x="20497" y="5959513"/>
                </a:lnTo>
                <a:lnTo>
                  <a:pt x="12992" y="5964567"/>
                </a:lnTo>
                <a:lnTo>
                  <a:pt x="7937" y="5972073"/>
                </a:lnTo>
                <a:lnTo>
                  <a:pt x="6096" y="5981281"/>
                </a:lnTo>
                <a:lnTo>
                  <a:pt x="7937" y="5990501"/>
                </a:lnTo>
                <a:lnTo>
                  <a:pt x="12992" y="5998007"/>
                </a:lnTo>
                <a:lnTo>
                  <a:pt x="20497" y="6003061"/>
                </a:lnTo>
                <a:lnTo>
                  <a:pt x="29718" y="6004903"/>
                </a:lnTo>
                <a:lnTo>
                  <a:pt x="2424226" y="6004903"/>
                </a:lnTo>
                <a:lnTo>
                  <a:pt x="2377059" y="6046178"/>
                </a:lnTo>
                <a:lnTo>
                  <a:pt x="2371318" y="6053645"/>
                </a:lnTo>
                <a:lnTo>
                  <a:pt x="2369007" y="6062396"/>
                </a:lnTo>
                <a:lnTo>
                  <a:pt x="2370137" y="6071374"/>
                </a:lnTo>
                <a:lnTo>
                  <a:pt x="2374773" y="6079515"/>
                </a:lnTo>
                <a:lnTo>
                  <a:pt x="2382240" y="6085217"/>
                </a:lnTo>
                <a:lnTo>
                  <a:pt x="2390991" y="6087529"/>
                </a:lnTo>
                <a:lnTo>
                  <a:pt x="2399982" y="6086399"/>
                </a:lnTo>
                <a:lnTo>
                  <a:pt x="2408174" y="6081738"/>
                </a:lnTo>
                <a:lnTo>
                  <a:pt x="2495981" y="6004903"/>
                </a:lnTo>
                <a:lnTo>
                  <a:pt x="2522982" y="59812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936230" y="2815589"/>
            <a:ext cx="193484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60" dirty="0">
                <a:latin typeface="Microsoft Sans Serif"/>
                <a:cs typeface="Microsoft Sans Serif"/>
              </a:rPr>
              <a:t>f(n) </a:t>
            </a:r>
            <a:r>
              <a:rPr sz="3400" spc="-50" dirty="0">
                <a:latin typeface="Microsoft Sans Serif"/>
                <a:cs typeface="Microsoft Sans Serif"/>
              </a:rPr>
              <a:t>= </a:t>
            </a:r>
            <a:r>
              <a:rPr sz="3400" spc="-95" dirty="0">
                <a:latin typeface="Microsoft Sans Serif"/>
                <a:cs typeface="Microsoft Sans Serif"/>
              </a:rPr>
              <a:t>O(n)</a:t>
            </a:r>
            <a:endParaRPr sz="34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40497" y="6035421"/>
            <a:ext cx="193484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60" dirty="0">
                <a:latin typeface="Microsoft Sans Serif"/>
                <a:cs typeface="Microsoft Sans Serif"/>
              </a:rPr>
              <a:t>f(n) </a:t>
            </a:r>
            <a:r>
              <a:rPr sz="3400" spc="-50" dirty="0">
                <a:latin typeface="Microsoft Sans Serif"/>
                <a:cs typeface="Microsoft Sans Serif"/>
              </a:rPr>
              <a:t>= </a:t>
            </a:r>
            <a:r>
              <a:rPr sz="3400" spc="-95" dirty="0">
                <a:latin typeface="Microsoft Sans Serif"/>
                <a:cs typeface="Microsoft Sans Serif"/>
              </a:rPr>
              <a:t>O(n)</a:t>
            </a:r>
            <a:endParaRPr sz="34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12126" y="8691777"/>
            <a:ext cx="294132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60" dirty="0">
                <a:latin typeface="Microsoft Sans Serif"/>
                <a:cs typeface="Microsoft Sans Serif"/>
              </a:rPr>
              <a:t>f(n)</a:t>
            </a:r>
            <a:r>
              <a:rPr sz="3400" spc="-45" dirty="0">
                <a:latin typeface="Microsoft Sans Serif"/>
                <a:cs typeface="Microsoft Sans Serif"/>
              </a:rPr>
              <a:t> </a:t>
            </a:r>
            <a:r>
              <a:rPr sz="3400" spc="-50" dirty="0">
                <a:latin typeface="Microsoft Sans Serif"/>
                <a:cs typeface="Microsoft Sans Serif"/>
              </a:rPr>
              <a:t>=</a:t>
            </a:r>
            <a:r>
              <a:rPr sz="3400" spc="-35" dirty="0">
                <a:latin typeface="Microsoft Sans Serif"/>
                <a:cs typeface="Microsoft Sans Serif"/>
              </a:rPr>
              <a:t> </a:t>
            </a:r>
            <a:r>
              <a:rPr sz="3400" spc="80" dirty="0">
                <a:latin typeface="Microsoft Sans Serif"/>
                <a:cs typeface="Microsoft Sans Serif"/>
              </a:rPr>
              <a:t>n/2=</a:t>
            </a:r>
            <a:r>
              <a:rPr sz="3400" spc="-45" dirty="0">
                <a:latin typeface="Microsoft Sans Serif"/>
                <a:cs typeface="Microsoft Sans Serif"/>
              </a:rPr>
              <a:t> </a:t>
            </a:r>
            <a:r>
              <a:rPr sz="3400" spc="-95" dirty="0">
                <a:latin typeface="Microsoft Sans Serif"/>
                <a:cs typeface="Microsoft Sans Serif"/>
              </a:rPr>
              <a:t>O(n)</a:t>
            </a:r>
            <a:endParaRPr sz="3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EDEB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5643880" cy="10287000"/>
          </a:xfrm>
          <a:custGeom>
            <a:avLst/>
            <a:gdLst/>
            <a:ahLst/>
            <a:cxnLst/>
            <a:rect l="l" t="t" r="r" b="b"/>
            <a:pathLst>
              <a:path w="5643880" h="10287000">
                <a:moveTo>
                  <a:pt x="5643372" y="0"/>
                </a:moveTo>
                <a:lnTo>
                  <a:pt x="0" y="0"/>
                </a:lnTo>
                <a:lnTo>
                  <a:pt x="0" y="10287000"/>
                </a:lnTo>
                <a:lnTo>
                  <a:pt x="5643372" y="10287000"/>
                </a:lnTo>
                <a:lnTo>
                  <a:pt x="5643372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2275" y="145491"/>
            <a:ext cx="9359900" cy="9093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800" spc="-5" dirty="0">
                <a:latin typeface="Arial MT"/>
                <a:cs typeface="Arial MT"/>
              </a:rPr>
              <a:t>Some Examples of</a:t>
            </a:r>
            <a:r>
              <a:rPr sz="5800" spc="5" dirty="0">
                <a:latin typeface="Arial MT"/>
                <a:cs typeface="Arial MT"/>
              </a:rPr>
              <a:t> </a:t>
            </a:r>
            <a:r>
              <a:rPr sz="5800" spc="-5" dirty="0">
                <a:latin typeface="Arial MT"/>
                <a:cs typeface="Arial MT"/>
              </a:rPr>
              <a:t>For </a:t>
            </a:r>
            <a:r>
              <a:rPr sz="5800" spc="-10" dirty="0">
                <a:latin typeface="Arial MT"/>
                <a:cs typeface="Arial MT"/>
              </a:rPr>
              <a:t>Loop</a:t>
            </a:r>
            <a:endParaRPr sz="5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8640" y="2945892"/>
            <a:ext cx="4523232" cy="383133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274434" y="2496195"/>
            <a:ext cx="4206240" cy="2869565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4000" spc="140" dirty="0">
                <a:latin typeface="Microsoft Sans Serif"/>
                <a:cs typeface="Microsoft Sans Serif"/>
              </a:rPr>
              <a:t>for</a:t>
            </a:r>
            <a:r>
              <a:rPr sz="4000" spc="-25" dirty="0">
                <a:latin typeface="Microsoft Sans Serif"/>
                <a:cs typeface="Microsoft Sans Serif"/>
              </a:rPr>
              <a:t> </a:t>
            </a:r>
            <a:r>
              <a:rPr sz="4000" spc="-250" dirty="0">
                <a:latin typeface="Microsoft Sans Serif"/>
                <a:cs typeface="Microsoft Sans Serif"/>
              </a:rPr>
              <a:t>(</a:t>
            </a:r>
            <a:r>
              <a:rPr sz="4000" spc="-20" dirty="0">
                <a:latin typeface="Microsoft Sans Serif"/>
                <a:cs typeface="Microsoft Sans Serif"/>
              </a:rPr>
              <a:t> </a:t>
            </a:r>
            <a:r>
              <a:rPr sz="4000" spc="-15" dirty="0">
                <a:latin typeface="Microsoft Sans Serif"/>
                <a:cs typeface="Microsoft Sans Serif"/>
              </a:rPr>
              <a:t>i</a:t>
            </a:r>
            <a:r>
              <a:rPr sz="4000" spc="-55" dirty="0">
                <a:latin typeface="Microsoft Sans Serif"/>
                <a:cs typeface="Microsoft Sans Serif"/>
              </a:rPr>
              <a:t>=1;</a:t>
            </a:r>
            <a:r>
              <a:rPr sz="4000" spc="-30" dirty="0">
                <a:latin typeface="Microsoft Sans Serif"/>
                <a:cs typeface="Microsoft Sans Serif"/>
              </a:rPr>
              <a:t> </a:t>
            </a:r>
            <a:r>
              <a:rPr sz="4000" spc="-15" dirty="0">
                <a:latin typeface="Microsoft Sans Serif"/>
                <a:cs typeface="Microsoft Sans Serif"/>
              </a:rPr>
              <a:t>i</a:t>
            </a:r>
            <a:r>
              <a:rPr sz="4000" spc="-30" dirty="0">
                <a:latin typeface="Microsoft Sans Serif"/>
                <a:cs typeface="Microsoft Sans Serif"/>
              </a:rPr>
              <a:t>&lt;n;</a:t>
            </a:r>
            <a:r>
              <a:rPr sz="4000" spc="-10" dirty="0">
                <a:latin typeface="Microsoft Sans Serif"/>
                <a:cs typeface="Microsoft Sans Serif"/>
              </a:rPr>
              <a:t> </a:t>
            </a:r>
            <a:r>
              <a:rPr sz="4000" spc="-15" dirty="0">
                <a:latin typeface="Microsoft Sans Serif"/>
                <a:cs typeface="Microsoft Sans Serif"/>
              </a:rPr>
              <a:t>i</a:t>
            </a:r>
            <a:r>
              <a:rPr sz="4000" spc="-60" dirty="0">
                <a:latin typeface="Microsoft Sans Serif"/>
                <a:cs typeface="Microsoft Sans Serif"/>
              </a:rPr>
              <a:t>=</a:t>
            </a:r>
            <a:r>
              <a:rPr sz="4000" spc="-15" dirty="0">
                <a:latin typeface="Microsoft Sans Serif"/>
                <a:cs typeface="Microsoft Sans Serif"/>
              </a:rPr>
              <a:t>i</a:t>
            </a:r>
            <a:r>
              <a:rPr sz="4000" spc="150" dirty="0">
                <a:latin typeface="Microsoft Sans Serif"/>
                <a:cs typeface="Microsoft Sans Serif"/>
              </a:rPr>
              <a:t>*2)</a:t>
            </a:r>
            <a:endParaRPr sz="4000">
              <a:latin typeface="Microsoft Sans Serif"/>
              <a:cs typeface="Microsoft Sans Serif"/>
            </a:endParaRPr>
          </a:p>
          <a:p>
            <a:pPr marL="407034">
              <a:lnSpc>
                <a:spcPct val="100000"/>
              </a:lnSpc>
              <a:spcBef>
                <a:spcPts val="790"/>
              </a:spcBef>
            </a:pPr>
            <a:r>
              <a:rPr sz="4000" spc="75" dirty="0">
                <a:latin typeface="Microsoft Sans Serif"/>
                <a:cs typeface="Microsoft Sans Serif"/>
              </a:rPr>
              <a:t>{</a:t>
            </a:r>
            <a:endParaRPr sz="4000">
              <a:latin typeface="Microsoft Sans Serif"/>
              <a:cs typeface="Microsoft Sans Serif"/>
            </a:endParaRPr>
          </a:p>
          <a:p>
            <a:pPr marL="670560">
              <a:lnSpc>
                <a:spcPct val="100000"/>
              </a:lnSpc>
              <a:spcBef>
                <a:spcPts val="805"/>
              </a:spcBef>
            </a:pPr>
            <a:r>
              <a:rPr sz="4000" spc="50" dirty="0">
                <a:latin typeface="Microsoft Sans Serif"/>
                <a:cs typeface="Microsoft Sans Serif"/>
              </a:rPr>
              <a:t>statement;</a:t>
            </a:r>
            <a:endParaRPr sz="4000">
              <a:latin typeface="Microsoft Sans Serif"/>
              <a:cs typeface="Microsoft Sans Serif"/>
            </a:endParaRPr>
          </a:p>
          <a:p>
            <a:pPr marL="539750">
              <a:lnSpc>
                <a:spcPct val="100000"/>
              </a:lnSpc>
              <a:spcBef>
                <a:spcPts val="805"/>
              </a:spcBef>
            </a:pPr>
            <a:r>
              <a:rPr sz="4000" spc="70" dirty="0">
                <a:latin typeface="Microsoft Sans Serif"/>
                <a:cs typeface="Microsoft Sans Serif"/>
              </a:rPr>
              <a:t>}</a:t>
            </a:r>
            <a:endParaRPr sz="40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280647" y="1976627"/>
            <a:ext cx="236220" cy="5282565"/>
          </a:xfrm>
          <a:custGeom>
            <a:avLst/>
            <a:gdLst/>
            <a:ahLst/>
            <a:cxnLst/>
            <a:rect l="l" t="t" r="r" b="b"/>
            <a:pathLst>
              <a:path w="236220" h="5282565">
                <a:moveTo>
                  <a:pt x="94487" y="5050727"/>
                </a:moveTo>
                <a:lnTo>
                  <a:pt x="72116" y="5055238"/>
                </a:lnTo>
                <a:lnTo>
                  <a:pt x="34575" y="5080539"/>
                </a:lnTo>
                <a:lnTo>
                  <a:pt x="9274" y="5118080"/>
                </a:lnTo>
                <a:lnTo>
                  <a:pt x="0" y="5164074"/>
                </a:lnTo>
                <a:lnTo>
                  <a:pt x="9274" y="5210067"/>
                </a:lnTo>
                <a:lnTo>
                  <a:pt x="34575" y="5247608"/>
                </a:lnTo>
                <a:lnTo>
                  <a:pt x="72116" y="5272909"/>
                </a:lnTo>
                <a:lnTo>
                  <a:pt x="118109" y="5282184"/>
                </a:lnTo>
                <a:lnTo>
                  <a:pt x="164103" y="5272909"/>
                </a:lnTo>
                <a:lnTo>
                  <a:pt x="201644" y="5247608"/>
                </a:lnTo>
                <a:lnTo>
                  <a:pt x="226945" y="5210067"/>
                </a:lnTo>
                <a:lnTo>
                  <a:pt x="231456" y="5187696"/>
                </a:lnTo>
                <a:lnTo>
                  <a:pt x="118109" y="5187696"/>
                </a:lnTo>
                <a:lnTo>
                  <a:pt x="108900" y="5185844"/>
                </a:lnTo>
                <a:lnTo>
                  <a:pt x="101393" y="5180790"/>
                </a:lnTo>
                <a:lnTo>
                  <a:pt x="96339" y="5173283"/>
                </a:lnTo>
                <a:lnTo>
                  <a:pt x="94487" y="5164074"/>
                </a:lnTo>
                <a:lnTo>
                  <a:pt x="94487" y="5050727"/>
                </a:lnTo>
                <a:close/>
              </a:path>
              <a:path w="236220" h="5282565">
                <a:moveTo>
                  <a:pt x="118109" y="5045964"/>
                </a:moveTo>
                <a:lnTo>
                  <a:pt x="94487" y="5050727"/>
                </a:lnTo>
                <a:lnTo>
                  <a:pt x="94487" y="5164074"/>
                </a:lnTo>
                <a:lnTo>
                  <a:pt x="96339" y="5173283"/>
                </a:lnTo>
                <a:lnTo>
                  <a:pt x="101393" y="5180790"/>
                </a:lnTo>
                <a:lnTo>
                  <a:pt x="108900" y="5185844"/>
                </a:lnTo>
                <a:lnTo>
                  <a:pt x="118109" y="5187696"/>
                </a:lnTo>
                <a:lnTo>
                  <a:pt x="127319" y="5185844"/>
                </a:lnTo>
                <a:lnTo>
                  <a:pt x="134826" y="5180790"/>
                </a:lnTo>
                <a:lnTo>
                  <a:pt x="139880" y="5173283"/>
                </a:lnTo>
                <a:lnTo>
                  <a:pt x="141731" y="5164074"/>
                </a:lnTo>
                <a:lnTo>
                  <a:pt x="141731" y="5050727"/>
                </a:lnTo>
                <a:lnTo>
                  <a:pt x="118109" y="5045964"/>
                </a:lnTo>
                <a:close/>
              </a:path>
              <a:path w="236220" h="5282565">
                <a:moveTo>
                  <a:pt x="141731" y="5050727"/>
                </a:moveTo>
                <a:lnTo>
                  <a:pt x="141731" y="5164074"/>
                </a:lnTo>
                <a:lnTo>
                  <a:pt x="139880" y="5173283"/>
                </a:lnTo>
                <a:lnTo>
                  <a:pt x="134826" y="5180790"/>
                </a:lnTo>
                <a:lnTo>
                  <a:pt x="127319" y="5185844"/>
                </a:lnTo>
                <a:lnTo>
                  <a:pt x="118109" y="5187696"/>
                </a:lnTo>
                <a:lnTo>
                  <a:pt x="231456" y="5187696"/>
                </a:lnTo>
                <a:lnTo>
                  <a:pt x="236220" y="5164074"/>
                </a:lnTo>
                <a:lnTo>
                  <a:pt x="226945" y="5118080"/>
                </a:lnTo>
                <a:lnTo>
                  <a:pt x="201644" y="5080539"/>
                </a:lnTo>
                <a:lnTo>
                  <a:pt x="164103" y="5055238"/>
                </a:lnTo>
                <a:lnTo>
                  <a:pt x="141731" y="5050727"/>
                </a:lnTo>
                <a:close/>
              </a:path>
              <a:path w="236220" h="5282565">
                <a:moveTo>
                  <a:pt x="94488" y="231456"/>
                </a:moveTo>
                <a:lnTo>
                  <a:pt x="94487" y="5050727"/>
                </a:lnTo>
                <a:lnTo>
                  <a:pt x="118109" y="5045964"/>
                </a:lnTo>
                <a:lnTo>
                  <a:pt x="141731" y="5045963"/>
                </a:lnTo>
                <a:lnTo>
                  <a:pt x="141731" y="236220"/>
                </a:lnTo>
                <a:lnTo>
                  <a:pt x="118109" y="236220"/>
                </a:lnTo>
                <a:lnTo>
                  <a:pt x="94488" y="231456"/>
                </a:lnTo>
                <a:close/>
              </a:path>
              <a:path w="236220" h="5282565">
                <a:moveTo>
                  <a:pt x="141731" y="5045963"/>
                </a:moveTo>
                <a:lnTo>
                  <a:pt x="118109" y="5045964"/>
                </a:lnTo>
                <a:lnTo>
                  <a:pt x="141731" y="5050727"/>
                </a:lnTo>
                <a:lnTo>
                  <a:pt x="141731" y="5045963"/>
                </a:lnTo>
                <a:close/>
              </a:path>
              <a:path w="236220" h="5282565">
                <a:moveTo>
                  <a:pt x="118109" y="94488"/>
                </a:moveTo>
                <a:lnTo>
                  <a:pt x="108900" y="96339"/>
                </a:lnTo>
                <a:lnTo>
                  <a:pt x="101393" y="101393"/>
                </a:lnTo>
                <a:lnTo>
                  <a:pt x="96339" y="108900"/>
                </a:lnTo>
                <a:lnTo>
                  <a:pt x="94487" y="118110"/>
                </a:lnTo>
                <a:lnTo>
                  <a:pt x="94488" y="231456"/>
                </a:lnTo>
                <a:lnTo>
                  <a:pt x="118109" y="236220"/>
                </a:lnTo>
                <a:lnTo>
                  <a:pt x="141731" y="231456"/>
                </a:lnTo>
                <a:lnTo>
                  <a:pt x="141731" y="118110"/>
                </a:lnTo>
                <a:lnTo>
                  <a:pt x="139880" y="108900"/>
                </a:lnTo>
                <a:lnTo>
                  <a:pt x="134826" y="101393"/>
                </a:lnTo>
                <a:lnTo>
                  <a:pt x="127319" y="96339"/>
                </a:lnTo>
                <a:lnTo>
                  <a:pt x="118109" y="94488"/>
                </a:lnTo>
                <a:close/>
              </a:path>
              <a:path w="236220" h="5282565">
                <a:moveTo>
                  <a:pt x="141731" y="231456"/>
                </a:moveTo>
                <a:lnTo>
                  <a:pt x="118109" y="236220"/>
                </a:lnTo>
                <a:lnTo>
                  <a:pt x="141731" y="236220"/>
                </a:lnTo>
                <a:lnTo>
                  <a:pt x="141731" y="231456"/>
                </a:lnTo>
                <a:close/>
              </a:path>
              <a:path w="236220" h="5282565">
                <a:moveTo>
                  <a:pt x="118109" y="0"/>
                </a:moveTo>
                <a:lnTo>
                  <a:pt x="72116" y="9274"/>
                </a:lnTo>
                <a:lnTo>
                  <a:pt x="34575" y="34575"/>
                </a:lnTo>
                <a:lnTo>
                  <a:pt x="9274" y="72116"/>
                </a:lnTo>
                <a:lnTo>
                  <a:pt x="0" y="118110"/>
                </a:lnTo>
                <a:lnTo>
                  <a:pt x="9274" y="164103"/>
                </a:lnTo>
                <a:lnTo>
                  <a:pt x="34575" y="201644"/>
                </a:lnTo>
                <a:lnTo>
                  <a:pt x="72116" y="226945"/>
                </a:lnTo>
                <a:lnTo>
                  <a:pt x="94488" y="231456"/>
                </a:lnTo>
                <a:lnTo>
                  <a:pt x="94487" y="118110"/>
                </a:lnTo>
                <a:lnTo>
                  <a:pt x="96339" y="108900"/>
                </a:lnTo>
                <a:lnTo>
                  <a:pt x="101393" y="101393"/>
                </a:lnTo>
                <a:lnTo>
                  <a:pt x="108900" y="96339"/>
                </a:lnTo>
                <a:lnTo>
                  <a:pt x="118109" y="94488"/>
                </a:lnTo>
                <a:lnTo>
                  <a:pt x="231456" y="94488"/>
                </a:lnTo>
                <a:lnTo>
                  <a:pt x="226945" y="72116"/>
                </a:lnTo>
                <a:lnTo>
                  <a:pt x="201644" y="34575"/>
                </a:lnTo>
                <a:lnTo>
                  <a:pt x="164103" y="9274"/>
                </a:lnTo>
                <a:lnTo>
                  <a:pt x="118109" y="0"/>
                </a:lnTo>
                <a:close/>
              </a:path>
              <a:path w="236220" h="5282565">
                <a:moveTo>
                  <a:pt x="231456" y="94488"/>
                </a:moveTo>
                <a:lnTo>
                  <a:pt x="118109" y="94488"/>
                </a:lnTo>
                <a:lnTo>
                  <a:pt x="127319" y="96339"/>
                </a:lnTo>
                <a:lnTo>
                  <a:pt x="134826" y="101393"/>
                </a:lnTo>
                <a:lnTo>
                  <a:pt x="139880" y="108900"/>
                </a:lnTo>
                <a:lnTo>
                  <a:pt x="141731" y="118110"/>
                </a:lnTo>
                <a:lnTo>
                  <a:pt x="141731" y="231456"/>
                </a:lnTo>
                <a:lnTo>
                  <a:pt x="164103" y="226945"/>
                </a:lnTo>
                <a:lnTo>
                  <a:pt x="201644" y="201644"/>
                </a:lnTo>
                <a:lnTo>
                  <a:pt x="226945" y="164103"/>
                </a:lnTo>
                <a:lnTo>
                  <a:pt x="236220" y="118110"/>
                </a:lnTo>
                <a:lnTo>
                  <a:pt x="231456" y="944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055218" y="1759175"/>
            <a:ext cx="3181350" cy="5420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7620" marR="1648460" indent="74295">
              <a:lnSpc>
                <a:spcPct val="117700"/>
              </a:lnSpc>
              <a:spcBef>
                <a:spcPts val="100"/>
              </a:spcBef>
            </a:pPr>
            <a:r>
              <a:rPr sz="3400" spc="-10" dirty="0">
                <a:latin typeface="Microsoft Sans Serif"/>
                <a:cs typeface="Microsoft Sans Serif"/>
              </a:rPr>
              <a:t>i </a:t>
            </a:r>
            <a:r>
              <a:rPr sz="3400" spc="-890" dirty="0">
                <a:latin typeface="Microsoft Sans Serif"/>
                <a:cs typeface="Microsoft Sans Serif"/>
              </a:rPr>
              <a:t> </a:t>
            </a:r>
            <a:r>
              <a:rPr sz="3400" spc="45" dirty="0">
                <a:latin typeface="Microsoft Sans Serif"/>
                <a:cs typeface="Microsoft Sans Serif"/>
              </a:rPr>
              <a:t>1</a:t>
            </a:r>
            <a:endParaRPr sz="3400">
              <a:latin typeface="Microsoft Sans Serif"/>
              <a:cs typeface="Microsoft Sans Serif"/>
            </a:endParaRPr>
          </a:p>
          <a:p>
            <a:pPr marL="798195">
              <a:lnSpc>
                <a:spcPct val="100000"/>
              </a:lnSpc>
              <a:spcBef>
                <a:spcPts val="70"/>
              </a:spcBef>
            </a:pPr>
            <a:r>
              <a:rPr sz="3400" spc="125" dirty="0">
                <a:latin typeface="Microsoft Sans Serif"/>
                <a:cs typeface="Microsoft Sans Serif"/>
              </a:rPr>
              <a:t>1*2=2</a:t>
            </a:r>
            <a:endParaRPr sz="3400">
              <a:latin typeface="Microsoft Sans Serif"/>
              <a:cs typeface="Microsoft Sans Serif"/>
            </a:endParaRPr>
          </a:p>
          <a:p>
            <a:pPr marL="752475">
              <a:lnSpc>
                <a:spcPct val="100000"/>
              </a:lnSpc>
              <a:spcBef>
                <a:spcPts val="985"/>
              </a:spcBef>
            </a:pPr>
            <a:r>
              <a:rPr sz="3400" spc="114" dirty="0">
                <a:latin typeface="Microsoft Sans Serif"/>
                <a:cs typeface="Microsoft Sans Serif"/>
              </a:rPr>
              <a:t>2*2=2</a:t>
            </a:r>
            <a:r>
              <a:rPr sz="3375" spc="172" baseline="24691" dirty="0">
                <a:latin typeface="Microsoft Sans Serif"/>
                <a:cs typeface="Microsoft Sans Serif"/>
              </a:rPr>
              <a:t>2</a:t>
            </a:r>
            <a:endParaRPr sz="3375" baseline="24691">
              <a:latin typeface="Microsoft Sans Serif"/>
              <a:cs typeface="Microsoft Sans Serif"/>
            </a:endParaRPr>
          </a:p>
          <a:p>
            <a:pPr marL="652145">
              <a:lnSpc>
                <a:spcPct val="100000"/>
              </a:lnSpc>
              <a:spcBef>
                <a:spcPts val="420"/>
              </a:spcBef>
            </a:pPr>
            <a:r>
              <a:rPr sz="3400" spc="160" dirty="0">
                <a:latin typeface="Microsoft Sans Serif"/>
                <a:cs typeface="Microsoft Sans Serif"/>
              </a:rPr>
              <a:t>2*2*2=2</a:t>
            </a:r>
            <a:r>
              <a:rPr sz="3375" spc="240" baseline="24691" dirty="0">
                <a:latin typeface="Microsoft Sans Serif"/>
                <a:cs typeface="Microsoft Sans Serif"/>
              </a:rPr>
              <a:t>3</a:t>
            </a:r>
            <a:endParaRPr sz="3375" baseline="24691">
              <a:latin typeface="Microsoft Sans Serif"/>
              <a:cs typeface="Microsoft Sans Serif"/>
            </a:endParaRPr>
          </a:p>
          <a:p>
            <a:pPr marL="140970" algn="ctr">
              <a:lnSpc>
                <a:spcPct val="100000"/>
              </a:lnSpc>
              <a:spcBef>
                <a:spcPts val="980"/>
              </a:spcBef>
            </a:pPr>
            <a:r>
              <a:rPr sz="3400" spc="190" dirty="0">
                <a:latin typeface="Microsoft Sans Serif"/>
                <a:cs typeface="Microsoft Sans Serif"/>
              </a:rPr>
              <a:t>2*2*2*2=2</a:t>
            </a:r>
            <a:r>
              <a:rPr sz="3375" spc="284" baseline="24691" dirty="0">
                <a:latin typeface="Microsoft Sans Serif"/>
                <a:cs typeface="Microsoft Sans Serif"/>
              </a:rPr>
              <a:t>4</a:t>
            </a:r>
            <a:endParaRPr sz="3375" baseline="24691">
              <a:latin typeface="Microsoft Sans Serif"/>
              <a:cs typeface="Microsoft Sans Serif"/>
            </a:endParaRPr>
          </a:p>
          <a:p>
            <a:pPr marL="635" algn="ctr">
              <a:lnSpc>
                <a:spcPct val="100000"/>
              </a:lnSpc>
              <a:spcBef>
                <a:spcPts val="420"/>
              </a:spcBef>
            </a:pPr>
            <a:r>
              <a:rPr sz="3400" spc="-140" dirty="0">
                <a:latin typeface="Microsoft Sans Serif"/>
                <a:cs typeface="Microsoft Sans Serif"/>
              </a:rPr>
              <a:t>.</a:t>
            </a:r>
            <a:endParaRPr sz="3400">
              <a:latin typeface="Microsoft Sans Serif"/>
              <a:cs typeface="Microsoft Sans Serif"/>
            </a:endParaRPr>
          </a:p>
          <a:p>
            <a:pPr marL="635" algn="ctr">
              <a:lnSpc>
                <a:spcPct val="100000"/>
              </a:lnSpc>
              <a:spcBef>
                <a:spcPts val="720"/>
              </a:spcBef>
            </a:pPr>
            <a:r>
              <a:rPr sz="3400" spc="-140" dirty="0">
                <a:latin typeface="Microsoft Sans Serif"/>
                <a:cs typeface="Microsoft Sans Serif"/>
              </a:rPr>
              <a:t>.</a:t>
            </a:r>
            <a:endParaRPr sz="34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sz="3400" spc="120" dirty="0">
                <a:latin typeface="Microsoft Sans Serif"/>
                <a:cs typeface="Microsoft Sans Serif"/>
              </a:rPr>
              <a:t>2*2*2*2...k</a:t>
            </a:r>
            <a:r>
              <a:rPr sz="3400" spc="-30" dirty="0">
                <a:latin typeface="Microsoft Sans Serif"/>
                <a:cs typeface="Microsoft Sans Serif"/>
              </a:rPr>
              <a:t> </a:t>
            </a:r>
            <a:r>
              <a:rPr sz="3400" spc="-50" dirty="0">
                <a:latin typeface="Microsoft Sans Serif"/>
                <a:cs typeface="Microsoft Sans Serif"/>
              </a:rPr>
              <a:t>=</a:t>
            </a:r>
            <a:r>
              <a:rPr sz="3400" spc="-35" dirty="0">
                <a:latin typeface="Microsoft Sans Serif"/>
                <a:cs typeface="Microsoft Sans Serif"/>
              </a:rPr>
              <a:t> </a:t>
            </a:r>
            <a:r>
              <a:rPr sz="3400" spc="-60" dirty="0">
                <a:latin typeface="Microsoft Sans Serif"/>
                <a:cs typeface="Microsoft Sans Serif"/>
              </a:rPr>
              <a:t>2</a:t>
            </a:r>
            <a:r>
              <a:rPr sz="3375" spc="-89" baseline="24691" dirty="0">
                <a:latin typeface="Microsoft Sans Serif"/>
                <a:cs typeface="Microsoft Sans Serif"/>
              </a:rPr>
              <a:t>K</a:t>
            </a:r>
            <a:endParaRPr sz="3375" baseline="24691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20282" y="7608798"/>
            <a:ext cx="11353165" cy="1900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3418204">
              <a:lnSpc>
                <a:spcPct val="116900"/>
              </a:lnSpc>
              <a:spcBef>
                <a:spcPts val="95"/>
              </a:spcBef>
            </a:pPr>
            <a:r>
              <a:rPr sz="3500" spc="-40" dirty="0">
                <a:latin typeface="Microsoft Sans Serif"/>
                <a:cs typeface="Microsoft Sans Serif"/>
              </a:rPr>
              <a:t>Assume</a:t>
            </a:r>
            <a:r>
              <a:rPr sz="3500" spc="-60" dirty="0">
                <a:latin typeface="Microsoft Sans Serif"/>
                <a:cs typeface="Microsoft Sans Serif"/>
              </a:rPr>
              <a:t> </a:t>
            </a:r>
            <a:r>
              <a:rPr sz="3500" spc="105" dirty="0">
                <a:latin typeface="Microsoft Sans Serif"/>
                <a:cs typeface="Microsoft Sans Serif"/>
              </a:rPr>
              <a:t>that</a:t>
            </a:r>
            <a:r>
              <a:rPr sz="3500" spc="-20" dirty="0">
                <a:latin typeface="Microsoft Sans Serif"/>
                <a:cs typeface="Microsoft Sans Serif"/>
              </a:rPr>
              <a:t> 2</a:t>
            </a:r>
            <a:r>
              <a:rPr sz="3450" spc="-30" baseline="25362" dirty="0">
                <a:latin typeface="Microsoft Sans Serif"/>
                <a:cs typeface="Microsoft Sans Serif"/>
              </a:rPr>
              <a:t>K</a:t>
            </a:r>
            <a:r>
              <a:rPr sz="3500" spc="-20" dirty="0">
                <a:latin typeface="Microsoft Sans Serif"/>
                <a:cs typeface="Microsoft Sans Serif"/>
              </a:rPr>
              <a:t>&gt;=n</a:t>
            </a:r>
            <a:r>
              <a:rPr sz="3500" spc="-25" dirty="0">
                <a:latin typeface="Microsoft Sans Serif"/>
                <a:cs typeface="Microsoft Sans Serif"/>
              </a:rPr>
              <a:t> </a:t>
            </a:r>
            <a:r>
              <a:rPr sz="3500" spc="25" dirty="0">
                <a:latin typeface="Microsoft Sans Serif"/>
                <a:cs typeface="Microsoft Sans Serif"/>
              </a:rPr>
              <a:t>(stopping</a:t>
            </a:r>
            <a:r>
              <a:rPr sz="3500" spc="-35" dirty="0">
                <a:latin typeface="Microsoft Sans Serif"/>
                <a:cs typeface="Microsoft Sans Serif"/>
              </a:rPr>
              <a:t> </a:t>
            </a:r>
            <a:r>
              <a:rPr sz="3500" spc="40" dirty="0">
                <a:latin typeface="Microsoft Sans Serif"/>
                <a:cs typeface="Microsoft Sans Serif"/>
              </a:rPr>
              <a:t>condition) </a:t>
            </a:r>
            <a:r>
              <a:rPr sz="3500" spc="-915" dirty="0">
                <a:latin typeface="Microsoft Sans Serif"/>
                <a:cs typeface="Microsoft Sans Serif"/>
              </a:rPr>
              <a:t> </a:t>
            </a:r>
            <a:r>
              <a:rPr sz="3500" spc="5" dirty="0">
                <a:latin typeface="Microsoft Sans Serif"/>
                <a:cs typeface="Microsoft Sans Serif"/>
              </a:rPr>
              <a:t>take</a:t>
            </a:r>
            <a:r>
              <a:rPr sz="3500" spc="-40" dirty="0">
                <a:latin typeface="Microsoft Sans Serif"/>
                <a:cs typeface="Microsoft Sans Serif"/>
              </a:rPr>
              <a:t> </a:t>
            </a:r>
            <a:r>
              <a:rPr sz="3500" spc="-10" dirty="0">
                <a:latin typeface="Microsoft Sans Serif"/>
                <a:cs typeface="Microsoft Sans Serif"/>
              </a:rPr>
              <a:t>log</a:t>
            </a:r>
            <a:r>
              <a:rPr sz="3500" spc="-20" dirty="0">
                <a:latin typeface="Microsoft Sans Serif"/>
                <a:cs typeface="Microsoft Sans Serif"/>
              </a:rPr>
              <a:t> </a:t>
            </a:r>
            <a:r>
              <a:rPr sz="3500" spc="135" dirty="0">
                <a:latin typeface="Microsoft Sans Serif"/>
                <a:cs typeface="Microsoft Sans Serif"/>
              </a:rPr>
              <a:t>both</a:t>
            </a:r>
            <a:r>
              <a:rPr sz="3500" spc="-50" dirty="0">
                <a:latin typeface="Microsoft Sans Serif"/>
                <a:cs typeface="Microsoft Sans Serif"/>
              </a:rPr>
              <a:t> </a:t>
            </a:r>
            <a:r>
              <a:rPr sz="3500" spc="-5" dirty="0">
                <a:latin typeface="Microsoft Sans Serif"/>
                <a:cs typeface="Microsoft Sans Serif"/>
              </a:rPr>
              <a:t>side</a:t>
            </a:r>
            <a:r>
              <a:rPr sz="3500" spc="-10" dirty="0">
                <a:latin typeface="Microsoft Sans Serif"/>
                <a:cs typeface="Microsoft Sans Serif"/>
              </a:rPr>
              <a:t> </a:t>
            </a:r>
            <a:r>
              <a:rPr sz="3500" dirty="0">
                <a:latin typeface="Wingdings"/>
                <a:cs typeface="Wingdings"/>
              </a:rPr>
              <a:t></a:t>
            </a:r>
            <a:r>
              <a:rPr sz="3500" spc="20" dirty="0">
                <a:latin typeface="Times New Roman"/>
                <a:cs typeface="Times New Roman"/>
              </a:rPr>
              <a:t> </a:t>
            </a:r>
            <a:r>
              <a:rPr sz="3500" spc="5" dirty="0">
                <a:latin typeface="Microsoft Sans Serif"/>
                <a:cs typeface="Microsoft Sans Serif"/>
              </a:rPr>
              <a:t>log</a:t>
            </a:r>
            <a:r>
              <a:rPr sz="3450" spc="7" baseline="-20531" dirty="0">
                <a:latin typeface="Microsoft Sans Serif"/>
                <a:cs typeface="Microsoft Sans Serif"/>
              </a:rPr>
              <a:t>2</a:t>
            </a:r>
            <a:r>
              <a:rPr sz="3450" spc="427" baseline="-20531" dirty="0">
                <a:latin typeface="Microsoft Sans Serif"/>
                <a:cs typeface="Microsoft Sans Serif"/>
              </a:rPr>
              <a:t> </a:t>
            </a:r>
            <a:r>
              <a:rPr sz="3500" spc="-140" dirty="0">
                <a:latin typeface="Microsoft Sans Serif"/>
                <a:cs typeface="Microsoft Sans Serif"/>
              </a:rPr>
              <a:t>(2</a:t>
            </a:r>
            <a:r>
              <a:rPr sz="3450" spc="-209" baseline="25362" dirty="0">
                <a:latin typeface="Microsoft Sans Serif"/>
                <a:cs typeface="Microsoft Sans Serif"/>
              </a:rPr>
              <a:t>K</a:t>
            </a:r>
            <a:r>
              <a:rPr sz="3500" spc="-140" dirty="0">
                <a:latin typeface="Microsoft Sans Serif"/>
                <a:cs typeface="Microsoft Sans Serif"/>
              </a:rPr>
              <a:t>)</a:t>
            </a:r>
            <a:r>
              <a:rPr sz="3500" spc="-20" dirty="0">
                <a:latin typeface="Microsoft Sans Serif"/>
                <a:cs typeface="Microsoft Sans Serif"/>
              </a:rPr>
              <a:t> </a:t>
            </a:r>
            <a:r>
              <a:rPr sz="3500" spc="-45" dirty="0">
                <a:latin typeface="Microsoft Sans Serif"/>
                <a:cs typeface="Microsoft Sans Serif"/>
              </a:rPr>
              <a:t>=</a:t>
            </a:r>
            <a:r>
              <a:rPr sz="3500" spc="-25" dirty="0">
                <a:latin typeface="Microsoft Sans Serif"/>
                <a:cs typeface="Microsoft Sans Serif"/>
              </a:rPr>
              <a:t> </a:t>
            </a:r>
            <a:r>
              <a:rPr sz="3500" spc="-10" dirty="0">
                <a:latin typeface="Microsoft Sans Serif"/>
                <a:cs typeface="Microsoft Sans Serif"/>
              </a:rPr>
              <a:t>log</a:t>
            </a:r>
            <a:r>
              <a:rPr sz="3500" spc="-45" dirty="0">
                <a:latin typeface="Microsoft Sans Serif"/>
                <a:cs typeface="Microsoft Sans Serif"/>
              </a:rPr>
              <a:t> </a:t>
            </a:r>
            <a:r>
              <a:rPr sz="3500" spc="-105" dirty="0">
                <a:latin typeface="Microsoft Sans Serif"/>
                <a:cs typeface="Microsoft Sans Serif"/>
              </a:rPr>
              <a:t>(n)</a:t>
            </a:r>
            <a:endParaRPr sz="3500" dirty="0">
              <a:latin typeface="Microsoft Sans Serif"/>
              <a:cs typeface="Microsoft Sans Serif"/>
            </a:endParaRPr>
          </a:p>
          <a:p>
            <a:pPr marL="2008505">
              <a:lnSpc>
                <a:spcPct val="100000"/>
              </a:lnSpc>
              <a:spcBef>
                <a:spcPts val="695"/>
              </a:spcBef>
            </a:pPr>
            <a:r>
              <a:rPr sz="3500" spc="-55" dirty="0">
                <a:latin typeface="Microsoft Sans Serif"/>
                <a:cs typeface="Microsoft Sans Serif"/>
              </a:rPr>
              <a:t>k </a:t>
            </a:r>
            <a:r>
              <a:rPr sz="3500" spc="20" dirty="0">
                <a:latin typeface="Microsoft Sans Serif"/>
                <a:cs typeface="Microsoft Sans Serif"/>
              </a:rPr>
              <a:t>=log</a:t>
            </a:r>
            <a:r>
              <a:rPr sz="3450" spc="30" baseline="-20531" dirty="0">
                <a:latin typeface="Microsoft Sans Serif"/>
                <a:cs typeface="Microsoft Sans Serif"/>
              </a:rPr>
              <a:t>2</a:t>
            </a:r>
            <a:r>
              <a:rPr sz="3500" spc="20" dirty="0">
                <a:latin typeface="Microsoft Sans Serif"/>
                <a:cs typeface="Microsoft Sans Serif"/>
              </a:rPr>
              <a:t>n</a:t>
            </a:r>
            <a:r>
              <a:rPr sz="3500" spc="-55" dirty="0">
                <a:latin typeface="Microsoft Sans Serif"/>
                <a:cs typeface="Microsoft Sans Serif"/>
              </a:rPr>
              <a:t> </a:t>
            </a:r>
            <a:r>
              <a:rPr sz="3500" spc="5" dirty="0">
                <a:latin typeface="Wingdings"/>
                <a:cs typeface="Wingdings"/>
              </a:rPr>
              <a:t></a:t>
            </a:r>
            <a:r>
              <a:rPr sz="3500" dirty="0">
                <a:latin typeface="Times New Roman"/>
                <a:cs typeface="Times New Roman"/>
              </a:rPr>
              <a:t> </a:t>
            </a:r>
            <a:r>
              <a:rPr sz="3500" spc="-45" dirty="0">
                <a:latin typeface="Microsoft Sans Serif"/>
                <a:cs typeface="Microsoft Sans Serif"/>
              </a:rPr>
              <a:t>O(log</a:t>
            </a:r>
            <a:r>
              <a:rPr sz="3450" spc="-67" baseline="-20531" dirty="0">
                <a:latin typeface="Microsoft Sans Serif"/>
                <a:cs typeface="Microsoft Sans Serif"/>
              </a:rPr>
              <a:t>2</a:t>
            </a:r>
            <a:r>
              <a:rPr sz="3500" spc="-45" dirty="0">
                <a:latin typeface="Microsoft Sans Serif"/>
                <a:cs typeface="Microsoft Sans Serif"/>
              </a:rPr>
              <a:t>n)</a:t>
            </a:r>
            <a:endParaRPr sz="35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EDEB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001500" y="0"/>
            <a:ext cx="6286500" cy="10287000"/>
          </a:xfrm>
          <a:custGeom>
            <a:avLst/>
            <a:gdLst/>
            <a:ahLst/>
            <a:cxnLst/>
            <a:rect l="l" t="t" r="r" b="b"/>
            <a:pathLst>
              <a:path w="6286500" h="10287000">
                <a:moveTo>
                  <a:pt x="6286500" y="0"/>
                </a:moveTo>
                <a:lnTo>
                  <a:pt x="0" y="0"/>
                </a:lnTo>
                <a:lnTo>
                  <a:pt x="0" y="10287000"/>
                </a:lnTo>
                <a:lnTo>
                  <a:pt x="6286500" y="10287000"/>
                </a:lnTo>
                <a:lnTo>
                  <a:pt x="6286500" y="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1922760" cy="10287000"/>
          </a:xfrm>
          <a:custGeom>
            <a:avLst/>
            <a:gdLst/>
            <a:ahLst/>
            <a:cxnLst/>
            <a:rect l="l" t="t" r="r" b="b"/>
            <a:pathLst>
              <a:path w="11922760" h="10287000">
                <a:moveTo>
                  <a:pt x="11922252" y="0"/>
                </a:moveTo>
                <a:lnTo>
                  <a:pt x="0" y="0"/>
                </a:lnTo>
                <a:lnTo>
                  <a:pt x="0" y="10287000"/>
                </a:lnTo>
                <a:lnTo>
                  <a:pt x="11922252" y="10287000"/>
                </a:lnTo>
                <a:lnTo>
                  <a:pt x="119222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2275" y="145491"/>
            <a:ext cx="9359900" cy="9093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800" spc="-5" dirty="0">
                <a:latin typeface="Arial MT"/>
                <a:cs typeface="Arial MT"/>
              </a:rPr>
              <a:t>Some Examples of</a:t>
            </a:r>
            <a:r>
              <a:rPr sz="5800" spc="5" dirty="0">
                <a:latin typeface="Arial MT"/>
                <a:cs typeface="Arial MT"/>
              </a:rPr>
              <a:t> </a:t>
            </a:r>
            <a:r>
              <a:rPr sz="5800" spc="-5" dirty="0">
                <a:latin typeface="Arial MT"/>
                <a:cs typeface="Arial MT"/>
              </a:rPr>
              <a:t>For </a:t>
            </a:r>
            <a:r>
              <a:rPr sz="5800" spc="-10" dirty="0">
                <a:latin typeface="Arial MT"/>
                <a:cs typeface="Arial MT"/>
              </a:rPr>
              <a:t>Loop</a:t>
            </a:r>
            <a:endParaRPr sz="58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12395" y="2932176"/>
            <a:ext cx="5786627" cy="490270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01751" y="2268371"/>
            <a:ext cx="4100195" cy="2871470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z="4000" spc="140" dirty="0">
                <a:latin typeface="Microsoft Sans Serif"/>
                <a:cs typeface="Microsoft Sans Serif"/>
              </a:rPr>
              <a:t>for</a:t>
            </a:r>
            <a:r>
              <a:rPr sz="4000" spc="-25" dirty="0">
                <a:latin typeface="Microsoft Sans Serif"/>
                <a:cs typeface="Microsoft Sans Serif"/>
              </a:rPr>
              <a:t> </a:t>
            </a:r>
            <a:r>
              <a:rPr sz="4000" spc="-250" dirty="0">
                <a:latin typeface="Microsoft Sans Serif"/>
                <a:cs typeface="Microsoft Sans Serif"/>
              </a:rPr>
              <a:t>(</a:t>
            </a:r>
            <a:r>
              <a:rPr sz="4000" spc="-20" dirty="0">
                <a:latin typeface="Microsoft Sans Serif"/>
                <a:cs typeface="Microsoft Sans Serif"/>
              </a:rPr>
              <a:t> </a:t>
            </a:r>
            <a:r>
              <a:rPr sz="4000" spc="-15" dirty="0">
                <a:latin typeface="Microsoft Sans Serif"/>
                <a:cs typeface="Microsoft Sans Serif"/>
              </a:rPr>
              <a:t>i</a:t>
            </a:r>
            <a:r>
              <a:rPr sz="4000" spc="-30" dirty="0">
                <a:latin typeface="Microsoft Sans Serif"/>
                <a:cs typeface="Microsoft Sans Serif"/>
              </a:rPr>
              <a:t>=n;</a:t>
            </a:r>
            <a:r>
              <a:rPr sz="4000" spc="-20" dirty="0">
                <a:latin typeface="Microsoft Sans Serif"/>
                <a:cs typeface="Microsoft Sans Serif"/>
              </a:rPr>
              <a:t> </a:t>
            </a:r>
            <a:r>
              <a:rPr sz="4000" spc="-15" dirty="0">
                <a:latin typeface="Microsoft Sans Serif"/>
                <a:cs typeface="Microsoft Sans Serif"/>
              </a:rPr>
              <a:t>i</a:t>
            </a:r>
            <a:r>
              <a:rPr sz="4000" spc="-55" dirty="0">
                <a:latin typeface="Microsoft Sans Serif"/>
                <a:cs typeface="Microsoft Sans Serif"/>
              </a:rPr>
              <a:t>&gt;1;</a:t>
            </a:r>
            <a:r>
              <a:rPr sz="4000" spc="-15" dirty="0">
                <a:latin typeface="Microsoft Sans Serif"/>
                <a:cs typeface="Microsoft Sans Serif"/>
              </a:rPr>
              <a:t> i</a:t>
            </a:r>
            <a:r>
              <a:rPr sz="4000" spc="-60" dirty="0">
                <a:latin typeface="Microsoft Sans Serif"/>
                <a:cs typeface="Microsoft Sans Serif"/>
              </a:rPr>
              <a:t>=</a:t>
            </a:r>
            <a:r>
              <a:rPr sz="4000" spc="-15" dirty="0">
                <a:latin typeface="Microsoft Sans Serif"/>
                <a:cs typeface="Microsoft Sans Serif"/>
              </a:rPr>
              <a:t>i</a:t>
            </a:r>
            <a:r>
              <a:rPr sz="4000" spc="20" dirty="0">
                <a:latin typeface="Microsoft Sans Serif"/>
                <a:cs typeface="Microsoft Sans Serif"/>
              </a:rPr>
              <a:t>/2)</a:t>
            </a:r>
            <a:endParaRPr sz="4000">
              <a:latin typeface="Microsoft Sans Serif"/>
              <a:cs typeface="Microsoft Sans Serif"/>
            </a:endParaRPr>
          </a:p>
          <a:p>
            <a:pPr marL="407034">
              <a:lnSpc>
                <a:spcPct val="100000"/>
              </a:lnSpc>
              <a:spcBef>
                <a:spcPts val="800"/>
              </a:spcBef>
            </a:pPr>
            <a:r>
              <a:rPr sz="4000" spc="70" dirty="0">
                <a:latin typeface="Microsoft Sans Serif"/>
                <a:cs typeface="Microsoft Sans Serif"/>
              </a:rPr>
              <a:t>{</a:t>
            </a:r>
            <a:endParaRPr sz="4000">
              <a:latin typeface="Microsoft Sans Serif"/>
              <a:cs typeface="Microsoft Sans Serif"/>
            </a:endParaRPr>
          </a:p>
          <a:p>
            <a:pPr marL="670560">
              <a:lnSpc>
                <a:spcPct val="100000"/>
              </a:lnSpc>
              <a:spcBef>
                <a:spcPts val="795"/>
              </a:spcBef>
            </a:pPr>
            <a:r>
              <a:rPr sz="4000" spc="55" dirty="0">
                <a:latin typeface="Microsoft Sans Serif"/>
                <a:cs typeface="Microsoft Sans Serif"/>
              </a:rPr>
              <a:t>statement;</a:t>
            </a:r>
            <a:endParaRPr sz="4000">
              <a:latin typeface="Microsoft Sans Serif"/>
              <a:cs typeface="Microsoft Sans Serif"/>
            </a:endParaRPr>
          </a:p>
          <a:p>
            <a:pPr marL="539750">
              <a:lnSpc>
                <a:spcPct val="100000"/>
              </a:lnSpc>
              <a:spcBef>
                <a:spcPts val="805"/>
              </a:spcBef>
            </a:pPr>
            <a:r>
              <a:rPr sz="4000" spc="70" dirty="0">
                <a:latin typeface="Microsoft Sans Serif"/>
                <a:cs typeface="Microsoft Sans Serif"/>
              </a:rPr>
              <a:t>}</a:t>
            </a:r>
            <a:endParaRPr sz="40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3199" y="7974532"/>
            <a:ext cx="6593840" cy="1894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46100"/>
              </a:lnSpc>
              <a:spcBef>
                <a:spcPts val="100"/>
              </a:spcBef>
              <a:tabLst>
                <a:tab pos="952500" algn="l"/>
                <a:tab pos="2212340" algn="l"/>
              </a:tabLst>
            </a:pPr>
            <a:r>
              <a:rPr sz="2800" spc="-35" dirty="0">
                <a:latin typeface="Microsoft Sans Serif"/>
                <a:cs typeface="Microsoft Sans Serif"/>
              </a:rPr>
              <a:t>Assume</a:t>
            </a:r>
            <a:r>
              <a:rPr sz="2800" spc="5" dirty="0">
                <a:latin typeface="Microsoft Sans Serif"/>
                <a:cs typeface="Microsoft Sans Serif"/>
              </a:rPr>
              <a:t> </a:t>
            </a:r>
            <a:r>
              <a:rPr sz="2800" spc="75" dirty="0">
                <a:latin typeface="Microsoft Sans Serif"/>
                <a:cs typeface="Microsoft Sans Serif"/>
              </a:rPr>
              <a:t>that	</a:t>
            </a:r>
            <a:r>
              <a:rPr sz="2800" spc="20" dirty="0">
                <a:latin typeface="Microsoft Sans Serif"/>
                <a:cs typeface="Microsoft Sans Serif"/>
              </a:rPr>
              <a:t>n/2</a:t>
            </a:r>
            <a:r>
              <a:rPr sz="2775" spc="30" baseline="25525" dirty="0">
                <a:latin typeface="Microsoft Sans Serif"/>
                <a:cs typeface="Microsoft Sans Serif"/>
              </a:rPr>
              <a:t>K</a:t>
            </a:r>
            <a:r>
              <a:rPr sz="2800" spc="20" dirty="0">
                <a:latin typeface="Microsoft Sans Serif"/>
                <a:cs typeface="Microsoft Sans Serif"/>
              </a:rPr>
              <a:t>=1</a:t>
            </a:r>
            <a:r>
              <a:rPr sz="2800" spc="-35" dirty="0">
                <a:latin typeface="Microsoft Sans Serif"/>
                <a:cs typeface="Microsoft Sans Serif"/>
              </a:rPr>
              <a:t> </a:t>
            </a:r>
            <a:r>
              <a:rPr sz="2800" spc="20" dirty="0">
                <a:latin typeface="Microsoft Sans Serif"/>
                <a:cs typeface="Microsoft Sans Serif"/>
              </a:rPr>
              <a:t>(stopping</a:t>
            </a:r>
            <a:r>
              <a:rPr sz="2800" spc="-70" dirty="0">
                <a:latin typeface="Microsoft Sans Serif"/>
                <a:cs typeface="Microsoft Sans Serif"/>
              </a:rPr>
              <a:t> </a:t>
            </a:r>
            <a:r>
              <a:rPr sz="2800" spc="35" dirty="0">
                <a:latin typeface="Microsoft Sans Serif"/>
                <a:cs typeface="Microsoft Sans Serif"/>
              </a:rPr>
              <a:t>condition) </a:t>
            </a:r>
            <a:r>
              <a:rPr sz="2800" spc="-730" dirty="0">
                <a:latin typeface="Microsoft Sans Serif"/>
                <a:cs typeface="Microsoft Sans Serif"/>
              </a:rPr>
              <a:t> </a:t>
            </a:r>
            <a:r>
              <a:rPr sz="2800" spc="15" dirty="0">
                <a:latin typeface="Microsoft Sans Serif"/>
                <a:cs typeface="Microsoft Sans Serif"/>
              </a:rPr>
              <a:t>n=2</a:t>
            </a:r>
            <a:r>
              <a:rPr sz="2775" spc="22" baseline="25525" dirty="0">
                <a:latin typeface="Microsoft Sans Serif"/>
                <a:cs typeface="Microsoft Sans Serif"/>
              </a:rPr>
              <a:t>k	</a:t>
            </a:r>
            <a:r>
              <a:rPr sz="2800" spc="-5" dirty="0">
                <a:latin typeface="Wingdings"/>
                <a:cs typeface="Wingdings"/>
              </a:rPr>
              <a:t>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take</a:t>
            </a:r>
            <a:r>
              <a:rPr sz="2800" spc="-20" dirty="0">
                <a:latin typeface="Microsoft Sans Serif"/>
                <a:cs typeface="Microsoft Sans Serif"/>
              </a:rPr>
              <a:t> </a:t>
            </a:r>
            <a:r>
              <a:rPr sz="2800" spc="5" dirty="0">
                <a:latin typeface="Microsoft Sans Serif"/>
                <a:cs typeface="Microsoft Sans Serif"/>
              </a:rPr>
              <a:t>log</a:t>
            </a:r>
            <a:r>
              <a:rPr sz="2775" spc="7" baseline="-21021" dirty="0">
                <a:latin typeface="Microsoft Sans Serif"/>
                <a:cs typeface="Microsoft Sans Serif"/>
              </a:rPr>
              <a:t>2</a:t>
            </a:r>
            <a:r>
              <a:rPr sz="2775" spc="315" baseline="-21021" dirty="0">
                <a:latin typeface="Microsoft Sans Serif"/>
                <a:cs typeface="Microsoft Sans Serif"/>
              </a:rPr>
              <a:t> </a:t>
            </a:r>
            <a:r>
              <a:rPr sz="2800" spc="105" dirty="0">
                <a:latin typeface="Microsoft Sans Serif"/>
                <a:cs typeface="Microsoft Sans Serif"/>
              </a:rPr>
              <a:t>both</a:t>
            </a:r>
            <a:r>
              <a:rPr sz="2800" spc="-3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side</a:t>
            </a:r>
            <a:endParaRPr sz="2800">
              <a:latin typeface="Microsoft Sans Serif"/>
              <a:cs typeface="Microsoft Sans Serif"/>
            </a:endParaRPr>
          </a:p>
          <a:p>
            <a:pPr marL="38100">
              <a:lnSpc>
                <a:spcPct val="100000"/>
              </a:lnSpc>
              <a:spcBef>
                <a:spcPts val="1535"/>
              </a:spcBef>
            </a:pPr>
            <a:r>
              <a:rPr sz="2800" spc="-35" dirty="0">
                <a:latin typeface="Microsoft Sans Serif"/>
                <a:cs typeface="Microsoft Sans Serif"/>
              </a:rPr>
              <a:t>log</a:t>
            </a:r>
            <a:r>
              <a:rPr sz="2775" spc="-52" baseline="-21021" dirty="0">
                <a:latin typeface="Microsoft Sans Serif"/>
                <a:cs typeface="Microsoft Sans Serif"/>
              </a:rPr>
              <a:t>2</a:t>
            </a:r>
            <a:r>
              <a:rPr sz="2800" spc="-35" dirty="0">
                <a:latin typeface="Microsoft Sans Serif"/>
                <a:cs typeface="Microsoft Sans Serif"/>
              </a:rPr>
              <a:t>(n)</a:t>
            </a:r>
            <a:r>
              <a:rPr sz="2800" spc="-30" dirty="0">
                <a:latin typeface="Microsoft Sans Serif"/>
                <a:cs typeface="Microsoft Sans Serif"/>
              </a:rPr>
              <a:t> </a:t>
            </a:r>
            <a:r>
              <a:rPr sz="2800" spc="-40" dirty="0">
                <a:latin typeface="Microsoft Sans Serif"/>
                <a:cs typeface="Microsoft Sans Serif"/>
              </a:rPr>
              <a:t>=</a:t>
            </a:r>
            <a:r>
              <a:rPr sz="2800" spc="-30" dirty="0">
                <a:latin typeface="Microsoft Sans Serif"/>
                <a:cs typeface="Microsoft Sans Serif"/>
              </a:rPr>
              <a:t> </a:t>
            </a:r>
            <a:r>
              <a:rPr sz="2800" spc="-40" dirty="0">
                <a:latin typeface="Microsoft Sans Serif"/>
                <a:cs typeface="Microsoft Sans Serif"/>
              </a:rPr>
              <a:t>log</a:t>
            </a:r>
            <a:r>
              <a:rPr sz="2775" spc="-60" baseline="-21021" dirty="0">
                <a:latin typeface="Microsoft Sans Serif"/>
                <a:cs typeface="Microsoft Sans Serif"/>
              </a:rPr>
              <a:t>2</a:t>
            </a:r>
            <a:r>
              <a:rPr sz="2800" spc="-40" dirty="0">
                <a:latin typeface="Microsoft Sans Serif"/>
                <a:cs typeface="Microsoft Sans Serif"/>
              </a:rPr>
              <a:t>(2</a:t>
            </a:r>
            <a:r>
              <a:rPr sz="2775" spc="-60" baseline="25525" dirty="0">
                <a:latin typeface="Microsoft Sans Serif"/>
                <a:cs typeface="Microsoft Sans Serif"/>
              </a:rPr>
              <a:t>k</a:t>
            </a:r>
            <a:r>
              <a:rPr sz="2800" spc="-40" dirty="0">
                <a:latin typeface="Microsoft Sans Serif"/>
                <a:cs typeface="Microsoft Sans Serif"/>
              </a:rPr>
              <a:t>)</a:t>
            </a:r>
            <a:r>
              <a:rPr sz="2800" spc="-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Wingdings"/>
                <a:cs typeface="Wingdings"/>
              </a:rPr>
              <a:t>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Microsoft Sans Serif"/>
                <a:cs typeface="Microsoft Sans Serif"/>
              </a:rPr>
              <a:t>k</a:t>
            </a:r>
            <a:r>
              <a:rPr sz="2800" spc="-25" dirty="0">
                <a:latin typeface="Microsoft Sans Serif"/>
                <a:cs typeface="Microsoft Sans Serif"/>
              </a:rPr>
              <a:t> </a:t>
            </a:r>
            <a:r>
              <a:rPr sz="2800" spc="10" dirty="0">
                <a:latin typeface="Microsoft Sans Serif"/>
                <a:cs typeface="Microsoft Sans Serif"/>
              </a:rPr>
              <a:t>=log</a:t>
            </a:r>
            <a:r>
              <a:rPr sz="2775" spc="15" baseline="-21021" dirty="0">
                <a:latin typeface="Microsoft Sans Serif"/>
                <a:cs typeface="Microsoft Sans Serif"/>
              </a:rPr>
              <a:t>2</a:t>
            </a:r>
            <a:r>
              <a:rPr sz="2800" spc="10" dirty="0">
                <a:latin typeface="Microsoft Sans Serif"/>
                <a:cs typeface="Microsoft Sans Serif"/>
              </a:rPr>
              <a:t>n</a:t>
            </a:r>
            <a:r>
              <a:rPr sz="2800" spc="-4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Wingdings"/>
                <a:cs typeface="Wingdings"/>
              </a:rPr>
              <a:t></a:t>
            </a:r>
            <a:r>
              <a:rPr sz="2800" spc="25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Microsoft Sans Serif"/>
                <a:cs typeface="Microsoft Sans Serif"/>
              </a:rPr>
              <a:t>O(log</a:t>
            </a:r>
            <a:r>
              <a:rPr sz="2775" spc="-60" baseline="-21021" dirty="0">
                <a:latin typeface="Microsoft Sans Serif"/>
                <a:cs typeface="Microsoft Sans Serif"/>
              </a:rPr>
              <a:t>2</a:t>
            </a:r>
            <a:r>
              <a:rPr sz="2800" spc="-40" dirty="0">
                <a:latin typeface="Microsoft Sans Serif"/>
                <a:cs typeface="Microsoft Sans Serif"/>
              </a:rPr>
              <a:t>n)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954267" y="1953767"/>
            <a:ext cx="283845" cy="5594985"/>
          </a:xfrm>
          <a:custGeom>
            <a:avLst/>
            <a:gdLst/>
            <a:ahLst/>
            <a:cxnLst/>
            <a:rect l="l" t="t" r="r" b="b"/>
            <a:pathLst>
              <a:path w="283845" h="5594984">
                <a:moveTo>
                  <a:pt x="140732" y="5363381"/>
                </a:moveTo>
                <a:lnTo>
                  <a:pt x="118431" y="5368103"/>
                </a:lnTo>
                <a:lnTo>
                  <a:pt x="81121" y="5393753"/>
                </a:lnTo>
                <a:lnTo>
                  <a:pt x="56145" y="5431500"/>
                </a:lnTo>
                <a:lnTo>
                  <a:pt x="47244" y="5477509"/>
                </a:lnTo>
                <a:lnTo>
                  <a:pt x="56963" y="5523416"/>
                </a:lnTo>
                <a:lnTo>
                  <a:pt x="82613" y="5560726"/>
                </a:lnTo>
                <a:lnTo>
                  <a:pt x="120360" y="5585702"/>
                </a:lnTo>
                <a:lnTo>
                  <a:pt x="166370" y="5594604"/>
                </a:lnTo>
                <a:lnTo>
                  <a:pt x="212276" y="5584884"/>
                </a:lnTo>
                <a:lnTo>
                  <a:pt x="249586" y="5559234"/>
                </a:lnTo>
                <a:lnTo>
                  <a:pt x="274562" y="5521487"/>
                </a:lnTo>
                <a:lnTo>
                  <a:pt x="278697" y="5500115"/>
                </a:lnTo>
                <a:lnTo>
                  <a:pt x="165608" y="5500115"/>
                </a:lnTo>
                <a:lnTo>
                  <a:pt x="156376" y="5498339"/>
                </a:lnTo>
                <a:lnTo>
                  <a:pt x="148812" y="5493337"/>
                </a:lnTo>
                <a:lnTo>
                  <a:pt x="143676" y="5485882"/>
                </a:lnTo>
                <a:lnTo>
                  <a:pt x="141732" y="5476748"/>
                </a:lnTo>
                <a:lnTo>
                  <a:pt x="140732" y="5363381"/>
                </a:lnTo>
                <a:close/>
              </a:path>
              <a:path w="283845" h="5594984">
                <a:moveTo>
                  <a:pt x="164337" y="5358383"/>
                </a:moveTo>
                <a:lnTo>
                  <a:pt x="140732" y="5363381"/>
                </a:lnTo>
                <a:lnTo>
                  <a:pt x="141732" y="5476748"/>
                </a:lnTo>
                <a:lnTo>
                  <a:pt x="143676" y="5485882"/>
                </a:lnTo>
                <a:lnTo>
                  <a:pt x="148812" y="5493337"/>
                </a:lnTo>
                <a:lnTo>
                  <a:pt x="156376" y="5498339"/>
                </a:lnTo>
                <a:lnTo>
                  <a:pt x="165608" y="5500115"/>
                </a:lnTo>
                <a:lnTo>
                  <a:pt x="174742" y="5498171"/>
                </a:lnTo>
                <a:lnTo>
                  <a:pt x="182197" y="5493035"/>
                </a:lnTo>
                <a:lnTo>
                  <a:pt x="187199" y="5485471"/>
                </a:lnTo>
                <a:lnTo>
                  <a:pt x="188878" y="5476748"/>
                </a:lnTo>
                <a:lnTo>
                  <a:pt x="188969" y="5475478"/>
                </a:lnTo>
                <a:lnTo>
                  <a:pt x="187977" y="5362957"/>
                </a:lnTo>
                <a:lnTo>
                  <a:pt x="164337" y="5358383"/>
                </a:lnTo>
                <a:close/>
              </a:path>
              <a:path w="283845" h="5594984">
                <a:moveTo>
                  <a:pt x="187977" y="5362957"/>
                </a:moveTo>
                <a:lnTo>
                  <a:pt x="188969" y="5475478"/>
                </a:lnTo>
                <a:lnTo>
                  <a:pt x="188878" y="5476748"/>
                </a:lnTo>
                <a:lnTo>
                  <a:pt x="187199" y="5485471"/>
                </a:lnTo>
                <a:lnTo>
                  <a:pt x="182197" y="5493035"/>
                </a:lnTo>
                <a:lnTo>
                  <a:pt x="174742" y="5498171"/>
                </a:lnTo>
                <a:lnTo>
                  <a:pt x="165608" y="5500115"/>
                </a:lnTo>
                <a:lnTo>
                  <a:pt x="278697" y="5500115"/>
                </a:lnTo>
                <a:lnTo>
                  <a:pt x="283464" y="5475478"/>
                </a:lnTo>
                <a:lnTo>
                  <a:pt x="273744" y="5429571"/>
                </a:lnTo>
                <a:lnTo>
                  <a:pt x="248094" y="5392261"/>
                </a:lnTo>
                <a:lnTo>
                  <a:pt x="210347" y="5367285"/>
                </a:lnTo>
                <a:lnTo>
                  <a:pt x="187977" y="5362957"/>
                </a:lnTo>
                <a:close/>
              </a:path>
              <a:path w="283845" h="5594984">
                <a:moveTo>
                  <a:pt x="142731" y="231222"/>
                </a:moveTo>
                <a:lnTo>
                  <a:pt x="119126" y="236220"/>
                </a:lnTo>
                <a:lnTo>
                  <a:pt x="95527" y="236220"/>
                </a:lnTo>
                <a:lnTo>
                  <a:pt x="140732" y="5363381"/>
                </a:lnTo>
                <a:lnTo>
                  <a:pt x="164337" y="5358383"/>
                </a:lnTo>
                <a:lnTo>
                  <a:pt x="187936" y="5358383"/>
                </a:lnTo>
                <a:lnTo>
                  <a:pt x="142775" y="236220"/>
                </a:lnTo>
                <a:lnTo>
                  <a:pt x="119126" y="236220"/>
                </a:lnTo>
                <a:lnTo>
                  <a:pt x="95486" y="231646"/>
                </a:lnTo>
                <a:lnTo>
                  <a:pt x="142735" y="231646"/>
                </a:lnTo>
                <a:lnTo>
                  <a:pt x="142731" y="231222"/>
                </a:lnTo>
                <a:close/>
              </a:path>
              <a:path w="283845" h="5594984">
                <a:moveTo>
                  <a:pt x="187936" y="5358383"/>
                </a:moveTo>
                <a:lnTo>
                  <a:pt x="164337" y="5358383"/>
                </a:lnTo>
                <a:lnTo>
                  <a:pt x="187977" y="5362957"/>
                </a:lnTo>
                <a:lnTo>
                  <a:pt x="187936" y="5358383"/>
                </a:lnTo>
                <a:close/>
              </a:path>
              <a:path w="283845" h="5594984">
                <a:moveTo>
                  <a:pt x="117856" y="94487"/>
                </a:moveTo>
                <a:lnTo>
                  <a:pt x="94494" y="119125"/>
                </a:lnTo>
                <a:lnTo>
                  <a:pt x="95486" y="231646"/>
                </a:lnTo>
                <a:lnTo>
                  <a:pt x="119126" y="236220"/>
                </a:lnTo>
                <a:lnTo>
                  <a:pt x="142731" y="231222"/>
                </a:lnTo>
                <a:lnTo>
                  <a:pt x="141732" y="117855"/>
                </a:lnTo>
                <a:lnTo>
                  <a:pt x="117856" y="94487"/>
                </a:lnTo>
                <a:close/>
              </a:path>
              <a:path w="283845" h="5594984">
                <a:moveTo>
                  <a:pt x="117094" y="0"/>
                </a:moveTo>
                <a:lnTo>
                  <a:pt x="71187" y="9719"/>
                </a:lnTo>
                <a:lnTo>
                  <a:pt x="33877" y="35369"/>
                </a:lnTo>
                <a:lnTo>
                  <a:pt x="8901" y="73116"/>
                </a:lnTo>
                <a:lnTo>
                  <a:pt x="0" y="119125"/>
                </a:lnTo>
                <a:lnTo>
                  <a:pt x="9719" y="165032"/>
                </a:lnTo>
                <a:lnTo>
                  <a:pt x="35369" y="202342"/>
                </a:lnTo>
                <a:lnTo>
                  <a:pt x="73116" y="227318"/>
                </a:lnTo>
                <a:lnTo>
                  <a:pt x="95486" y="231646"/>
                </a:lnTo>
                <a:lnTo>
                  <a:pt x="94494" y="119125"/>
                </a:lnTo>
                <a:lnTo>
                  <a:pt x="94585" y="117855"/>
                </a:lnTo>
                <a:lnTo>
                  <a:pt x="96264" y="109132"/>
                </a:lnTo>
                <a:lnTo>
                  <a:pt x="101266" y="101568"/>
                </a:lnTo>
                <a:lnTo>
                  <a:pt x="108721" y="96432"/>
                </a:lnTo>
                <a:lnTo>
                  <a:pt x="117856" y="94487"/>
                </a:lnTo>
                <a:lnTo>
                  <a:pt x="231433" y="94487"/>
                </a:lnTo>
                <a:lnTo>
                  <a:pt x="226500" y="71187"/>
                </a:lnTo>
                <a:lnTo>
                  <a:pt x="200850" y="33877"/>
                </a:lnTo>
                <a:lnTo>
                  <a:pt x="163103" y="8901"/>
                </a:lnTo>
                <a:lnTo>
                  <a:pt x="117094" y="0"/>
                </a:lnTo>
                <a:close/>
              </a:path>
              <a:path w="283845" h="5594984">
                <a:moveTo>
                  <a:pt x="231433" y="94487"/>
                </a:moveTo>
                <a:lnTo>
                  <a:pt x="117856" y="94487"/>
                </a:lnTo>
                <a:lnTo>
                  <a:pt x="127087" y="96264"/>
                </a:lnTo>
                <a:lnTo>
                  <a:pt x="134651" y="101266"/>
                </a:lnTo>
                <a:lnTo>
                  <a:pt x="139787" y="108721"/>
                </a:lnTo>
                <a:lnTo>
                  <a:pt x="141732" y="117855"/>
                </a:lnTo>
                <a:lnTo>
                  <a:pt x="142731" y="231222"/>
                </a:lnTo>
                <a:lnTo>
                  <a:pt x="165032" y="226500"/>
                </a:lnTo>
                <a:lnTo>
                  <a:pt x="202342" y="200850"/>
                </a:lnTo>
                <a:lnTo>
                  <a:pt x="227318" y="163103"/>
                </a:lnTo>
                <a:lnTo>
                  <a:pt x="236220" y="117093"/>
                </a:lnTo>
                <a:lnTo>
                  <a:pt x="231433" y="944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911972" y="1801774"/>
            <a:ext cx="2772410" cy="40722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055" marR="2495550" indent="63500">
              <a:lnSpc>
                <a:spcPct val="142900"/>
              </a:lnSpc>
              <a:spcBef>
                <a:spcPts val="100"/>
              </a:spcBef>
            </a:pPr>
            <a:r>
              <a:rPr sz="2800" spc="-10" dirty="0">
                <a:latin typeface="Microsoft Sans Serif"/>
                <a:cs typeface="Microsoft Sans Serif"/>
              </a:rPr>
              <a:t>i </a:t>
            </a:r>
            <a:r>
              <a:rPr sz="2800" spc="-730" dirty="0">
                <a:latin typeface="Microsoft Sans Serif"/>
                <a:cs typeface="Microsoft Sans Serif"/>
              </a:rPr>
              <a:t> </a:t>
            </a:r>
            <a:r>
              <a:rPr sz="2800" spc="90" dirty="0">
                <a:latin typeface="Microsoft Sans Serif"/>
                <a:cs typeface="Microsoft Sans Serif"/>
              </a:rPr>
              <a:t>n</a:t>
            </a:r>
            <a:endParaRPr sz="2800">
              <a:latin typeface="Microsoft Sans Serif"/>
              <a:cs typeface="Microsoft Sans Serif"/>
            </a:endParaRPr>
          </a:p>
          <a:p>
            <a:pPr marL="38100" marR="515620" indent="8255">
              <a:lnSpc>
                <a:spcPct val="159400"/>
              </a:lnSpc>
              <a:spcBef>
                <a:spcPts val="565"/>
              </a:spcBef>
            </a:pPr>
            <a:r>
              <a:rPr sz="2800" spc="75" dirty="0">
                <a:latin typeface="Microsoft Sans Serif"/>
                <a:cs typeface="Microsoft Sans Serif"/>
              </a:rPr>
              <a:t>n/2=n/2 </a:t>
            </a:r>
            <a:r>
              <a:rPr sz="2800" spc="80" dirty="0">
                <a:latin typeface="Microsoft Sans Serif"/>
                <a:cs typeface="Microsoft Sans Serif"/>
              </a:rPr>
              <a:t> </a:t>
            </a:r>
            <a:r>
              <a:rPr sz="2800" spc="105" dirty="0">
                <a:latin typeface="Microsoft Sans Serif"/>
                <a:cs typeface="Microsoft Sans Serif"/>
              </a:rPr>
              <a:t>n/2*2=n/2</a:t>
            </a:r>
            <a:r>
              <a:rPr sz="2775" spc="157" baseline="25525" dirty="0">
                <a:latin typeface="Microsoft Sans Serif"/>
                <a:cs typeface="Microsoft Sans Serif"/>
              </a:rPr>
              <a:t>2 </a:t>
            </a:r>
            <a:r>
              <a:rPr sz="2775" spc="165" baseline="25525" dirty="0">
                <a:latin typeface="Microsoft Sans Serif"/>
                <a:cs typeface="Microsoft Sans Serif"/>
              </a:rPr>
              <a:t> </a:t>
            </a:r>
            <a:r>
              <a:rPr sz="2800" spc="125" dirty="0">
                <a:latin typeface="Microsoft Sans Serif"/>
                <a:cs typeface="Microsoft Sans Serif"/>
              </a:rPr>
              <a:t>n/2*2*2=n/2</a:t>
            </a:r>
            <a:r>
              <a:rPr sz="2775" spc="187" baseline="25525" dirty="0">
                <a:latin typeface="Microsoft Sans Serif"/>
                <a:cs typeface="Microsoft Sans Serif"/>
              </a:rPr>
              <a:t>3</a:t>
            </a:r>
            <a:endParaRPr sz="2775" baseline="25525">
              <a:latin typeface="Microsoft Sans Serif"/>
              <a:cs typeface="Microsoft Sans Serif"/>
            </a:endParaRPr>
          </a:p>
          <a:p>
            <a:pPr marL="53975">
              <a:lnSpc>
                <a:spcPct val="100000"/>
              </a:lnSpc>
              <a:spcBef>
                <a:spcPts val="2265"/>
              </a:spcBef>
            </a:pPr>
            <a:r>
              <a:rPr sz="2800" spc="125" dirty="0">
                <a:latin typeface="Microsoft Sans Serif"/>
                <a:cs typeface="Microsoft Sans Serif"/>
              </a:rPr>
              <a:t>n/2*2*2*2=n/2</a:t>
            </a:r>
            <a:r>
              <a:rPr sz="2775" spc="187" baseline="25525" dirty="0">
                <a:latin typeface="Microsoft Sans Serif"/>
                <a:cs typeface="Microsoft Sans Serif"/>
              </a:rPr>
              <a:t>4</a:t>
            </a:r>
            <a:r>
              <a:rPr sz="2800" spc="125" dirty="0">
                <a:latin typeface="Microsoft Sans Serif"/>
                <a:cs typeface="Microsoft Sans Serif"/>
              </a:rPr>
              <a:t>.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11972" y="6310655"/>
            <a:ext cx="3287395" cy="1854200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40"/>
              </a:spcBef>
            </a:pPr>
            <a:r>
              <a:rPr sz="2800" spc="-114" dirty="0">
                <a:latin typeface="Microsoft Sans Serif"/>
                <a:cs typeface="Microsoft Sans Serif"/>
              </a:rPr>
              <a:t>.</a:t>
            </a:r>
            <a:endParaRPr sz="2800">
              <a:latin typeface="Microsoft Sans Serif"/>
              <a:cs typeface="Microsoft Sans Serif"/>
            </a:endParaRPr>
          </a:p>
          <a:p>
            <a:pPr marL="38100">
              <a:lnSpc>
                <a:spcPct val="100000"/>
              </a:lnSpc>
              <a:spcBef>
                <a:spcPts val="1440"/>
              </a:spcBef>
            </a:pPr>
            <a:r>
              <a:rPr sz="2800" spc="-114" dirty="0">
                <a:latin typeface="Microsoft Sans Serif"/>
                <a:cs typeface="Microsoft Sans Serif"/>
              </a:rPr>
              <a:t>.</a:t>
            </a:r>
            <a:endParaRPr sz="2800">
              <a:latin typeface="Microsoft Sans Serif"/>
              <a:cs typeface="Microsoft Sans Serif"/>
            </a:endParaRPr>
          </a:p>
          <a:p>
            <a:pPr marL="38100">
              <a:lnSpc>
                <a:spcPct val="100000"/>
              </a:lnSpc>
              <a:spcBef>
                <a:spcPts val="1440"/>
              </a:spcBef>
            </a:pPr>
            <a:r>
              <a:rPr sz="2800" spc="100" dirty="0">
                <a:latin typeface="Microsoft Sans Serif"/>
                <a:cs typeface="Microsoft Sans Serif"/>
              </a:rPr>
              <a:t>n/2*2*2*2...k</a:t>
            </a:r>
            <a:r>
              <a:rPr sz="2800" spc="-15" dirty="0">
                <a:latin typeface="Microsoft Sans Serif"/>
                <a:cs typeface="Microsoft Sans Serif"/>
              </a:rPr>
              <a:t> </a:t>
            </a:r>
            <a:r>
              <a:rPr sz="2800" spc="-40" dirty="0">
                <a:latin typeface="Microsoft Sans Serif"/>
                <a:cs typeface="Microsoft Sans Serif"/>
              </a:rPr>
              <a:t>= </a:t>
            </a:r>
            <a:r>
              <a:rPr sz="2800" spc="35" dirty="0">
                <a:latin typeface="Microsoft Sans Serif"/>
                <a:cs typeface="Microsoft Sans Serif"/>
              </a:rPr>
              <a:t>n/2</a:t>
            </a:r>
            <a:r>
              <a:rPr sz="2775" spc="52" baseline="25525" dirty="0">
                <a:latin typeface="Microsoft Sans Serif"/>
                <a:cs typeface="Microsoft Sans Serif"/>
              </a:rPr>
              <a:t>K</a:t>
            </a:r>
            <a:endParaRPr sz="2775" baseline="25525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EDEB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5643880" cy="10287000"/>
          </a:xfrm>
          <a:custGeom>
            <a:avLst/>
            <a:gdLst/>
            <a:ahLst/>
            <a:cxnLst/>
            <a:rect l="l" t="t" r="r" b="b"/>
            <a:pathLst>
              <a:path w="5643880" h="10287000">
                <a:moveTo>
                  <a:pt x="5643372" y="0"/>
                </a:moveTo>
                <a:lnTo>
                  <a:pt x="0" y="0"/>
                </a:lnTo>
                <a:lnTo>
                  <a:pt x="0" y="10287000"/>
                </a:lnTo>
                <a:lnTo>
                  <a:pt x="5643372" y="10287000"/>
                </a:lnTo>
                <a:lnTo>
                  <a:pt x="5643372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2275" y="145491"/>
            <a:ext cx="9359900" cy="9093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800" spc="-5" dirty="0">
                <a:latin typeface="Arial MT"/>
                <a:cs typeface="Arial MT"/>
              </a:rPr>
              <a:t>Some Examples of</a:t>
            </a:r>
            <a:r>
              <a:rPr sz="5800" spc="5" dirty="0">
                <a:latin typeface="Arial MT"/>
                <a:cs typeface="Arial MT"/>
              </a:rPr>
              <a:t> </a:t>
            </a:r>
            <a:r>
              <a:rPr sz="5800" spc="-5" dirty="0">
                <a:latin typeface="Arial MT"/>
                <a:cs typeface="Arial MT"/>
              </a:rPr>
              <a:t>For </a:t>
            </a:r>
            <a:r>
              <a:rPr sz="5800" spc="-10" dirty="0">
                <a:latin typeface="Arial MT"/>
                <a:cs typeface="Arial MT"/>
              </a:rPr>
              <a:t>Loop</a:t>
            </a:r>
            <a:endParaRPr sz="5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8640" y="2945892"/>
            <a:ext cx="4523232" cy="383133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560057" y="1452523"/>
            <a:ext cx="3997960" cy="4092575"/>
          </a:xfrm>
          <a:prstGeom prst="rect">
            <a:avLst/>
          </a:prstGeom>
        </p:spPr>
        <p:txBody>
          <a:bodyPr vert="horz" wrap="square" lIns="0" tIns="2171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10"/>
              </a:spcBef>
            </a:pPr>
            <a:r>
              <a:rPr sz="4000" spc="-10" dirty="0">
                <a:latin typeface="Microsoft Sans Serif"/>
                <a:cs typeface="Microsoft Sans Serif"/>
              </a:rPr>
              <a:t>p=0;</a:t>
            </a:r>
            <a:endParaRPr sz="4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4000" spc="140" dirty="0">
                <a:latin typeface="Microsoft Sans Serif"/>
                <a:cs typeface="Microsoft Sans Serif"/>
              </a:rPr>
              <a:t>for</a:t>
            </a:r>
            <a:r>
              <a:rPr sz="4000" spc="-25" dirty="0">
                <a:latin typeface="Microsoft Sans Serif"/>
                <a:cs typeface="Microsoft Sans Serif"/>
              </a:rPr>
              <a:t> </a:t>
            </a:r>
            <a:r>
              <a:rPr sz="4000" spc="-250" dirty="0">
                <a:latin typeface="Microsoft Sans Serif"/>
                <a:cs typeface="Microsoft Sans Serif"/>
              </a:rPr>
              <a:t>(</a:t>
            </a:r>
            <a:r>
              <a:rPr sz="4000" spc="-20" dirty="0">
                <a:latin typeface="Microsoft Sans Serif"/>
                <a:cs typeface="Microsoft Sans Serif"/>
              </a:rPr>
              <a:t> </a:t>
            </a:r>
            <a:r>
              <a:rPr sz="4000" spc="-15" dirty="0">
                <a:latin typeface="Microsoft Sans Serif"/>
                <a:cs typeface="Microsoft Sans Serif"/>
              </a:rPr>
              <a:t>i</a:t>
            </a:r>
            <a:r>
              <a:rPr sz="4000" spc="-55" dirty="0">
                <a:latin typeface="Microsoft Sans Serif"/>
                <a:cs typeface="Microsoft Sans Serif"/>
              </a:rPr>
              <a:t>=1;</a:t>
            </a:r>
            <a:r>
              <a:rPr sz="4000" spc="-25" dirty="0">
                <a:latin typeface="Microsoft Sans Serif"/>
                <a:cs typeface="Microsoft Sans Serif"/>
              </a:rPr>
              <a:t> </a:t>
            </a:r>
            <a:r>
              <a:rPr sz="4000" spc="15" dirty="0">
                <a:latin typeface="Microsoft Sans Serif"/>
                <a:cs typeface="Microsoft Sans Serif"/>
              </a:rPr>
              <a:t>p&lt;n</a:t>
            </a:r>
            <a:r>
              <a:rPr sz="4000" spc="5" dirty="0">
                <a:latin typeface="Microsoft Sans Serif"/>
                <a:cs typeface="Microsoft Sans Serif"/>
              </a:rPr>
              <a:t>;</a:t>
            </a:r>
            <a:r>
              <a:rPr sz="4000" spc="-15" dirty="0">
                <a:latin typeface="Microsoft Sans Serif"/>
                <a:cs typeface="Microsoft Sans Serif"/>
              </a:rPr>
              <a:t> i</a:t>
            </a:r>
            <a:r>
              <a:rPr sz="4000" spc="-125" dirty="0">
                <a:latin typeface="Microsoft Sans Serif"/>
                <a:cs typeface="Microsoft Sans Serif"/>
              </a:rPr>
              <a:t>++)</a:t>
            </a:r>
            <a:endParaRPr sz="4000">
              <a:latin typeface="Microsoft Sans Serif"/>
              <a:cs typeface="Microsoft Sans Serif"/>
            </a:endParaRPr>
          </a:p>
          <a:p>
            <a:pPr marL="407034">
              <a:lnSpc>
                <a:spcPct val="100000"/>
              </a:lnSpc>
              <a:spcBef>
                <a:spcPts val="1595"/>
              </a:spcBef>
            </a:pPr>
            <a:r>
              <a:rPr sz="4000" spc="70" dirty="0">
                <a:latin typeface="Microsoft Sans Serif"/>
                <a:cs typeface="Microsoft Sans Serif"/>
              </a:rPr>
              <a:t>{</a:t>
            </a:r>
            <a:endParaRPr sz="4000">
              <a:latin typeface="Microsoft Sans Serif"/>
              <a:cs typeface="Microsoft Sans Serif"/>
            </a:endParaRPr>
          </a:p>
          <a:p>
            <a:pPr marL="670560">
              <a:lnSpc>
                <a:spcPct val="100000"/>
              </a:lnSpc>
              <a:spcBef>
                <a:spcPts val="1595"/>
              </a:spcBef>
            </a:pPr>
            <a:r>
              <a:rPr sz="4000" dirty="0">
                <a:latin typeface="Microsoft Sans Serif"/>
                <a:cs typeface="Microsoft Sans Serif"/>
              </a:rPr>
              <a:t>p=p+i;</a:t>
            </a:r>
            <a:endParaRPr sz="4000">
              <a:latin typeface="Microsoft Sans Serif"/>
              <a:cs typeface="Microsoft Sans Serif"/>
            </a:endParaRPr>
          </a:p>
          <a:p>
            <a:pPr marL="539750">
              <a:lnSpc>
                <a:spcPct val="100000"/>
              </a:lnSpc>
              <a:spcBef>
                <a:spcPts val="1610"/>
              </a:spcBef>
            </a:pPr>
            <a:r>
              <a:rPr sz="4000" spc="70" dirty="0">
                <a:latin typeface="Microsoft Sans Serif"/>
                <a:cs typeface="Microsoft Sans Serif"/>
              </a:rPr>
              <a:t>}</a:t>
            </a:r>
            <a:endParaRPr sz="40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52006" y="6466179"/>
            <a:ext cx="6933565" cy="3455035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660"/>
              </a:spcBef>
            </a:pPr>
            <a:r>
              <a:rPr sz="3200" spc="-35" dirty="0">
                <a:latin typeface="Microsoft Sans Serif"/>
                <a:cs typeface="Microsoft Sans Serif"/>
              </a:rPr>
              <a:t>Assume</a:t>
            </a:r>
            <a:r>
              <a:rPr sz="3200" spc="-25" dirty="0">
                <a:latin typeface="Microsoft Sans Serif"/>
                <a:cs typeface="Microsoft Sans Serif"/>
              </a:rPr>
              <a:t> </a:t>
            </a:r>
            <a:r>
              <a:rPr sz="3200" spc="95" dirty="0">
                <a:latin typeface="Microsoft Sans Serif"/>
                <a:cs typeface="Microsoft Sans Serif"/>
              </a:rPr>
              <a:t>that</a:t>
            </a:r>
            <a:r>
              <a:rPr sz="3200" spc="-5" dirty="0">
                <a:latin typeface="Microsoft Sans Serif"/>
                <a:cs typeface="Microsoft Sans Serif"/>
              </a:rPr>
              <a:t> </a:t>
            </a:r>
            <a:r>
              <a:rPr sz="3200" spc="60" dirty="0">
                <a:latin typeface="Microsoft Sans Serif"/>
                <a:cs typeface="Microsoft Sans Serif"/>
              </a:rPr>
              <a:t>p=n</a:t>
            </a:r>
            <a:r>
              <a:rPr sz="3200" spc="-30" dirty="0">
                <a:latin typeface="Microsoft Sans Serif"/>
                <a:cs typeface="Microsoft Sans Serif"/>
              </a:rPr>
              <a:t> </a:t>
            </a:r>
            <a:r>
              <a:rPr sz="3200" spc="20" dirty="0">
                <a:latin typeface="Microsoft Sans Serif"/>
                <a:cs typeface="Microsoft Sans Serif"/>
              </a:rPr>
              <a:t>(stopping</a:t>
            </a:r>
            <a:r>
              <a:rPr sz="3200" spc="-15" dirty="0">
                <a:latin typeface="Microsoft Sans Serif"/>
                <a:cs typeface="Microsoft Sans Serif"/>
              </a:rPr>
              <a:t> </a:t>
            </a:r>
            <a:r>
              <a:rPr sz="3200" spc="35" dirty="0">
                <a:latin typeface="Microsoft Sans Serif"/>
                <a:cs typeface="Microsoft Sans Serif"/>
              </a:rPr>
              <a:t>condition)</a:t>
            </a:r>
            <a:endParaRPr sz="3200">
              <a:latin typeface="Microsoft Sans Serif"/>
              <a:cs typeface="Microsoft Sans Serif"/>
            </a:endParaRPr>
          </a:p>
          <a:p>
            <a:pPr marL="50800">
              <a:lnSpc>
                <a:spcPct val="100000"/>
              </a:lnSpc>
              <a:spcBef>
                <a:spcPts val="1560"/>
              </a:spcBef>
            </a:pPr>
            <a:r>
              <a:rPr sz="3200" spc="-40" dirty="0">
                <a:latin typeface="Microsoft Sans Serif"/>
                <a:cs typeface="Microsoft Sans Serif"/>
              </a:rPr>
              <a:t>--&gt; </a:t>
            </a:r>
            <a:r>
              <a:rPr sz="3200" spc="-30" dirty="0">
                <a:latin typeface="Microsoft Sans Serif"/>
                <a:cs typeface="Microsoft Sans Serif"/>
              </a:rPr>
              <a:t>p=1+2+3+4+5+...+k</a:t>
            </a:r>
            <a:endParaRPr sz="3200">
              <a:latin typeface="Microsoft Sans Serif"/>
              <a:cs typeface="Microsoft Sans Serif"/>
            </a:endParaRPr>
          </a:p>
          <a:p>
            <a:pPr marL="156845">
              <a:lnSpc>
                <a:spcPct val="100000"/>
              </a:lnSpc>
              <a:spcBef>
                <a:spcPts val="1560"/>
              </a:spcBef>
            </a:pPr>
            <a:r>
              <a:rPr sz="3200" spc="-40" dirty="0">
                <a:latin typeface="Microsoft Sans Serif"/>
                <a:cs typeface="Microsoft Sans Serif"/>
              </a:rPr>
              <a:t>--&gt;</a:t>
            </a:r>
            <a:r>
              <a:rPr sz="3200" spc="-55" dirty="0">
                <a:latin typeface="Microsoft Sans Serif"/>
                <a:cs typeface="Microsoft Sans Serif"/>
              </a:rPr>
              <a:t> </a:t>
            </a:r>
            <a:r>
              <a:rPr sz="3200" spc="-35" dirty="0">
                <a:latin typeface="Microsoft Sans Serif"/>
                <a:cs typeface="Microsoft Sans Serif"/>
              </a:rPr>
              <a:t>k(k+1)/2</a:t>
            </a:r>
            <a:r>
              <a:rPr sz="3200" spc="-30" dirty="0">
                <a:latin typeface="Microsoft Sans Serif"/>
                <a:cs typeface="Microsoft Sans Serif"/>
              </a:rPr>
              <a:t> </a:t>
            </a:r>
            <a:r>
              <a:rPr sz="3200" spc="-40" dirty="0">
                <a:latin typeface="Microsoft Sans Serif"/>
                <a:cs typeface="Microsoft Sans Serif"/>
              </a:rPr>
              <a:t>=</a:t>
            </a:r>
            <a:r>
              <a:rPr sz="3200" spc="-35" dirty="0">
                <a:latin typeface="Microsoft Sans Serif"/>
                <a:cs typeface="Microsoft Sans Serif"/>
              </a:rPr>
              <a:t> </a:t>
            </a:r>
            <a:r>
              <a:rPr sz="3200" spc="110" dirty="0">
                <a:latin typeface="Microsoft Sans Serif"/>
                <a:cs typeface="Microsoft Sans Serif"/>
              </a:rPr>
              <a:t>n</a:t>
            </a:r>
            <a:endParaRPr sz="3200">
              <a:latin typeface="Microsoft Sans Serif"/>
              <a:cs typeface="Microsoft Sans Serif"/>
            </a:endParaRPr>
          </a:p>
          <a:p>
            <a:pPr marL="156845" marR="110489" indent="-106680">
              <a:lnSpc>
                <a:spcPct val="140600"/>
              </a:lnSpc>
              <a:spcBef>
                <a:spcPts val="5"/>
              </a:spcBef>
              <a:tabLst>
                <a:tab pos="3241040" algn="l"/>
                <a:tab pos="5392420" algn="l"/>
              </a:tabLst>
            </a:pPr>
            <a:r>
              <a:rPr sz="3200" spc="-30" dirty="0">
                <a:latin typeface="Microsoft Sans Serif"/>
                <a:cs typeface="Microsoft Sans Serif"/>
              </a:rPr>
              <a:t>(k</a:t>
            </a:r>
            <a:r>
              <a:rPr sz="3150" spc="-44" baseline="25132" dirty="0">
                <a:latin typeface="Microsoft Sans Serif"/>
                <a:cs typeface="Microsoft Sans Serif"/>
              </a:rPr>
              <a:t>2</a:t>
            </a:r>
            <a:r>
              <a:rPr sz="3200" spc="-30" dirty="0">
                <a:latin typeface="Microsoft Sans Serif"/>
                <a:cs typeface="Microsoft Sans Serif"/>
              </a:rPr>
              <a:t>+k)/2 </a:t>
            </a:r>
            <a:r>
              <a:rPr sz="3200" spc="-40" dirty="0">
                <a:latin typeface="Microsoft Sans Serif"/>
                <a:cs typeface="Microsoft Sans Serif"/>
              </a:rPr>
              <a:t>=</a:t>
            </a:r>
            <a:r>
              <a:rPr sz="3200" spc="-25" dirty="0">
                <a:latin typeface="Microsoft Sans Serif"/>
                <a:cs typeface="Microsoft Sans Serif"/>
              </a:rPr>
              <a:t> </a:t>
            </a:r>
            <a:r>
              <a:rPr sz="3200" spc="110" dirty="0">
                <a:latin typeface="Microsoft Sans Serif"/>
                <a:cs typeface="Microsoft Sans Serif"/>
              </a:rPr>
              <a:t>n</a:t>
            </a:r>
            <a:r>
              <a:rPr sz="3200" spc="-5" dirty="0">
                <a:latin typeface="Microsoft Sans Serif"/>
                <a:cs typeface="Microsoft Sans Serif"/>
              </a:rPr>
              <a:t> </a:t>
            </a:r>
            <a:r>
              <a:rPr sz="3200" spc="-40" dirty="0">
                <a:latin typeface="Microsoft Sans Serif"/>
                <a:cs typeface="Microsoft Sans Serif"/>
              </a:rPr>
              <a:t>---&gt;</a:t>
            </a:r>
            <a:r>
              <a:rPr sz="3200" spc="-3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k</a:t>
            </a:r>
            <a:r>
              <a:rPr sz="3150" spc="-7" baseline="25132" dirty="0">
                <a:latin typeface="Microsoft Sans Serif"/>
                <a:cs typeface="Microsoft Sans Serif"/>
              </a:rPr>
              <a:t>2</a:t>
            </a:r>
            <a:r>
              <a:rPr sz="3150" spc="419" baseline="25132" dirty="0">
                <a:latin typeface="Microsoft Sans Serif"/>
                <a:cs typeface="Microsoft Sans Serif"/>
              </a:rPr>
              <a:t> </a:t>
            </a:r>
            <a:r>
              <a:rPr sz="3200" spc="-40" dirty="0">
                <a:latin typeface="Microsoft Sans Serif"/>
                <a:cs typeface="Microsoft Sans Serif"/>
              </a:rPr>
              <a:t>+</a:t>
            </a:r>
            <a:r>
              <a:rPr sz="3200" spc="-15" dirty="0">
                <a:latin typeface="Microsoft Sans Serif"/>
                <a:cs typeface="Microsoft Sans Serif"/>
              </a:rPr>
              <a:t> </a:t>
            </a:r>
            <a:r>
              <a:rPr sz="3200" spc="-50" dirty="0">
                <a:latin typeface="Microsoft Sans Serif"/>
                <a:cs typeface="Microsoft Sans Serif"/>
              </a:rPr>
              <a:t>k</a:t>
            </a:r>
            <a:r>
              <a:rPr sz="3200" spc="-20" dirty="0">
                <a:latin typeface="Microsoft Sans Serif"/>
                <a:cs typeface="Microsoft Sans Serif"/>
              </a:rPr>
              <a:t> </a:t>
            </a:r>
            <a:r>
              <a:rPr sz="3200" spc="-40" dirty="0">
                <a:latin typeface="Microsoft Sans Serif"/>
                <a:cs typeface="Microsoft Sans Serif"/>
              </a:rPr>
              <a:t>=</a:t>
            </a:r>
            <a:r>
              <a:rPr sz="3200" spc="-15" dirty="0">
                <a:latin typeface="Microsoft Sans Serif"/>
                <a:cs typeface="Microsoft Sans Serif"/>
              </a:rPr>
              <a:t> </a:t>
            </a:r>
            <a:r>
              <a:rPr sz="3200" spc="280" dirty="0">
                <a:latin typeface="Microsoft Sans Serif"/>
                <a:cs typeface="Microsoft Sans Serif"/>
              </a:rPr>
              <a:t>2*</a:t>
            </a:r>
            <a:r>
              <a:rPr sz="3200" spc="-15" dirty="0">
                <a:latin typeface="Microsoft Sans Serif"/>
                <a:cs typeface="Microsoft Sans Serif"/>
              </a:rPr>
              <a:t> </a:t>
            </a:r>
            <a:r>
              <a:rPr sz="3200" spc="110" dirty="0">
                <a:latin typeface="Microsoft Sans Serif"/>
                <a:cs typeface="Microsoft Sans Serif"/>
              </a:rPr>
              <a:t>n	</a:t>
            </a:r>
            <a:r>
              <a:rPr sz="3200" spc="-40" dirty="0">
                <a:latin typeface="Microsoft Sans Serif"/>
                <a:cs typeface="Microsoft Sans Serif"/>
              </a:rPr>
              <a:t>--&gt;</a:t>
            </a:r>
            <a:r>
              <a:rPr sz="3200" spc="-100" dirty="0">
                <a:latin typeface="Microsoft Sans Serif"/>
                <a:cs typeface="Microsoft Sans Serif"/>
              </a:rPr>
              <a:t> </a:t>
            </a:r>
            <a:r>
              <a:rPr sz="3200" spc="10" dirty="0">
                <a:latin typeface="Microsoft Sans Serif"/>
                <a:cs typeface="Microsoft Sans Serif"/>
              </a:rPr>
              <a:t>k</a:t>
            </a:r>
            <a:r>
              <a:rPr sz="3150" spc="15" baseline="25132" dirty="0">
                <a:latin typeface="Microsoft Sans Serif"/>
                <a:cs typeface="Microsoft Sans Serif"/>
              </a:rPr>
              <a:t>2</a:t>
            </a:r>
            <a:r>
              <a:rPr sz="3200" spc="10" dirty="0">
                <a:latin typeface="Microsoft Sans Serif"/>
                <a:cs typeface="Microsoft Sans Serif"/>
              </a:rPr>
              <a:t>=n </a:t>
            </a:r>
            <a:r>
              <a:rPr sz="3200" spc="-835" dirty="0">
                <a:latin typeface="Microsoft Sans Serif"/>
                <a:cs typeface="Microsoft Sans Serif"/>
              </a:rPr>
              <a:t> </a:t>
            </a:r>
            <a:r>
              <a:rPr sz="3200" spc="45" dirty="0">
                <a:latin typeface="Microsoft Sans Serif"/>
                <a:cs typeface="Microsoft Sans Serif"/>
              </a:rPr>
              <a:t>k=sqrt</a:t>
            </a:r>
            <a:r>
              <a:rPr sz="3200" spc="-25" dirty="0">
                <a:latin typeface="Microsoft Sans Serif"/>
                <a:cs typeface="Microsoft Sans Serif"/>
              </a:rPr>
              <a:t> </a:t>
            </a:r>
            <a:r>
              <a:rPr sz="3200" spc="-120" dirty="0">
                <a:latin typeface="Microsoft Sans Serif"/>
                <a:cs typeface="Microsoft Sans Serif"/>
              </a:rPr>
              <a:t>(n),	</a:t>
            </a:r>
            <a:r>
              <a:rPr sz="3200" spc="-50" dirty="0">
                <a:latin typeface="Microsoft Sans Serif"/>
                <a:cs typeface="Microsoft Sans Serif"/>
              </a:rPr>
              <a:t>k</a:t>
            </a:r>
            <a:r>
              <a:rPr sz="3200" spc="-25" dirty="0">
                <a:latin typeface="Microsoft Sans Serif"/>
                <a:cs typeface="Microsoft Sans Serif"/>
              </a:rPr>
              <a:t> </a:t>
            </a:r>
            <a:r>
              <a:rPr sz="3200" spc="-40" dirty="0">
                <a:latin typeface="Microsoft Sans Serif"/>
                <a:cs typeface="Microsoft Sans Serif"/>
              </a:rPr>
              <a:t>=</a:t>
            </a:r>
            <a:r>
              <a:rPr sz="3200" spc="-25" dirty="0">
                <a:latin typeface="Microsoft Sans Serif"/>
                <a:cs typeface="Microsoft Sans Serif"/>
              </a:rPr>
              <a:t> </a:t>
            </a:r>
            <a:r>
              <a:rPr sz="3200" spc="-35" dirty="0">
                <a:latin typeface="Microsoft Sans Serif"/>
                <a:cs typeface="Microsoft Sans Serif"/>
              </a:rPr>
              <a:t>O(sqrt(n))</a:t>
            </a:r>
            <a:endParaRPr sz="3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355323" y="1363980"/>
            <a:ext cx="236220" cy="5282565"/>
          </a:xfrm>
          <a:custGeom>
            <a:avLst/>
            <a:gdLst/>
            <a:ahLst/>
            <a:cxnLst/>
            <a:rect l="l" t="t" r="r" b="b"/>
            <a:pathLst>
              <a:path w="236220" h="5282565">
                <a:moveTo>
                  <a:pt x="94487" y="5050727"/>
                </a:moveTo>
                <a:lnTo>
                  <a:pt x="72116" y="5055238"/>
                </a:lnTo>
                <a:lnTo>
                  <a:pt x="34575" y="5080539"/>
                </a:lnTo>
                <a:lnTo>
                  <a:pt x="9274" y="5118080"/>
                </a:lnTo>
                <a:lnTo>
                  <a:pt x="0" y="5164074"/>
                </a:lnTo>
                <a:lnTo>
                  <a:pt x="9274" y="5210067"/>
                </a:lnTo>
                <a:lnTo>
                  <a:pt x="34575" y="5247608"/>
                </a:lnTo>
                <a:lnTo>
                  <a:pt x="72116" y="5272909"/>
                </a:lnTo>
                <a:lnTo>
                  <a:pt x="118109" y="5282184"/>
                </a:lnTo>
                <a:lnTo>
                  <a:pt x="164103" y="5272909"/>
                </a:lnTo>
                <a:lnTo>
                  <a:pt x="201644" y="5247608"/>
                </a:lnTo>
                <a:lnTo>
                  <a:pt x="226945" y="5210067"/>
                </a:lnTo>
                <a:lnTo>
                  <a:pt x="231456" y="5187696"/>
                </a:lnTo>
                <a:lnTo>
                  <a:pt x="118109" y="5187696"/>
                </a:lnTo>
                <a:lnTo>
                  <a:pt x="108900" y="5185844"/>
                </a:lnTo>
                <a:lnTo>
                  <a:pt x="101393" y="5180790"/>
                </a:lnTo>
                <a:lnTo>
                  <a:pt x="96339" y="5173283"/>
                </a:lnTo>
                <a:lnTo>
                  <a:pt x="94487" y="5164074"/>
                </a:lnTo>
                <a:lnTo>
                  <a:pt x="94487" y="5050727"/>
                </a:lnTo>
                <a:close/>
              </a:path>
              <a:path w="236220" h="5282565">
                <a:moveTo>
                  <a:pt x="118109" y="5045964"/>
                </a:moveTo>
                <a:lnTo>
                  <a:pt x="94487" y="5050727"/>
                </a:lnTo>
                <a:lnTo>
                  <a:pt x="94487" y="5164074"/>
                </a:lnTo>
                <a:lnTo>
                  <a:pt x="96339" y="5173283"/>
                </a:lnTo>
                <a:lnTo>
                  <a:pt x="101393" y="5180790"/>
                </a:lnTo>
                <a:lnTo>
                  <a:pt x="108900" y="5185844"/>
                </a:lnTo>
                <a:lnTo>
                  <a:pt x="118109" y="5187696"/>
                </a:lnTo>
                <a:lnTo>
                  <a:pt x="127319" y="5185844"/>
                </a:lnTo>
                <a:lnTo>
                  <a:pt x="134826" y="5180790"/>
                </a:lnTo>
                <a:lnTo>
                  <a:pt x="139880" y="5173283"/>
                </a:lnTo>
                <a:lnTo>
                  <a:pt x="141731" y="5164074"/>
                </a:lnTo>
                <a:lnTo>
                  <a:pt x="141731" y="5050727"/>
                </a:lnTo>
                <a:lnTo>
                  <a:pt x="118109" y="5045964"/>
                </a:lnTo>
                <a:close/>
              </a:path>
              <a:path w="236220" h="5282565">
                <a:moveTo>
                  <a:pt x="141731" y="5050727"/>
                </a:moveTo>
                <a:lnTo>
                  <a:pt x="141731" y="5164074"/>
                </a:lnTo>
                <a:lnTo>
                  <a:pt x="139880" y="5173283"/>
                </a:lnTo>
                <a:lnTo>
                  <a:pt x="134826" y="5180790"/>
                </a:lnTo>
                <a:lnTo>
                  <a:pt x="127319" y="5185844"/>
                </a:lnTo>
                <a:lnTo>
                  <a:pt x="118109" y="5187696"/>
                </a:lnTo>
                <a:lnTo>
                  <a:pt x="231456" y="5187696"/>
                </a:lnTo>
                <a:lnTo>
                  <a:pt x="236220" y="5164074"/>
                </a:lnTo>
                <a:lnTo>
                  <a:pt x="226945" y="5118080"/>
                </a:lnTo>
                <a:lnTo>
                  <a:pt x="201644" y="5080539"/>
                </a:lnTo>
                <a:lnTo>
                  <a:pt x="164103" y="5055238"/>
                </a:lnTo>
                <a:lnTo>
                  <a:pt x="141731" y="5050727"/>
                </a:lnTo>
                <a:close/>
              </a:path>
              <a:path w="236220" h="5282565">
                <a:moveTo>
                  <a:pt x="94488" y="231456"/>
                </a:moveTo>
                <a:lnTo>
                  <a:pt x="94487" y="5050727"/>
                </a:lnTo>
                <a:lnTo>
                  <a:pt x="118109" y="5045964"/>
                </a:lnTo>
                <a:lnTo>
                  <a:pt x="141731" y="5045964"/>
                </a:lnTo>
                <a:lnTo>
                  <a:pt x="141731" y="236220"/>
                </a:lnTo>
                <a:lnTo>
                  <a:pt x="118109" y="236220"/>
                </a:lnTo>
                <a:lnTo>
                  <a:pt x="94488" y="231456"/>
                </a:lnTo>
                <a:close/>
              </a:path>
              <a:path w="236220" h="5282565">
                <a:moveTo>
                  <a:pt x="141731" y="5045964"/>
                </a:moveTo>
                <a:lnTo>
                  <a:pt x="118109" y="5045964"/>
                </a:lnTo>
                <a:lnTo>
                  <a:pt x="141731" y="5050727"/>
                </a:lnTo>
                <a:lnTo>
                  <a:pt x="141731" y="5045964"/>
                </a:lnTo>
                <a:close/>
              </a:path>
              <a:path w="236220" h="5282565">
                <a:moveTo>
                  <a:pt x="118109" y="94488"/>
                </a:moveTo>
                <a:lnTo>
                  <a:pt x="108900" y="96339"/>
                </a:lnTo>
                <a:lnTo>
                  <a:pt x="101393" y="101393"/>
                </a:lnTo>
                <a:lnTo>
                  <a:pt x="96339" y="108900"/>
                </a:lnTo>
                <a:lnTo>
                  <a:pt x="94487" y="118110"/>
                </a:lnTo>
                <a:lnTo>
                  <a:pt x="94488" y="231456"/>
                </a:lnTo>
                <a:lnTo>
                  <a:pt x="118109" y="236220"/>
                </a:lnTo>
                <a:lnTo>
                  <a:pt x="141731" y="231456"/>
                </a:lnTo>
                <a:lnTo>
                  <a:pt x="141731" y="118110"/>
                </a:lnTo>
                <a:lnTo>
                  <a:pt x="139880" y="108900"/>
                </a:lnTo>
                <a:lnTo>
                  <a:pt x="134826" y="101393"/>
                </a:lnTo>
                <a:lnTo>
                  <a:pt x="127319" y="96339"/>
                </a:lnTo>
                <a:lnTo>
                  <a:pt x="118109" y="94488"/>
                </a:lnTo>
                <a:close/>
              </a:path>
              <a:path w="236220" h="5282565">
                <a:moveTo>
                  <a:pt x="141731" y="231456"/>
                </a:moveTo>
                <a:lnTo>
                  <a:pt x="118109" y="236220"/>
                </a:lnTo>
                <a:lnTo>
                  <a:pt x="141731" y="236220"/>
                </a:lnTo>
                <a:lnTo>
                  <a:pt x="141731" y="231456"/>
                </a:lnTo>
                <a:close/>
              </a:path>
              <a:path w="236220" h="5282565">
                <a:moveTo>
                  <a:pt x="118109" y="0"/>
                </a:moveTo>
                <a:lnTo>
                  <a:pt x="72116" y="9274"/>
                </a:lnTo>
                <a:lnTo>
                  <a:pt x="34575" y="34575"/>
                </a:lnTo>
                <a:lnTo>
                  <a:pt x="9274" y="72116"/>
                </a:lnTo>
                <a:lnTo>
                  <a:pt x="0" y="118110"/>
                </a:lnTo>
                <a:lnTo>
                  <a:pt x="9274" y="164103"/>
                </a:lnTo>
                <a:lnTo>
                  <a:pt x="34575" y="201644"/>
                </a:lnTo>
                <a:lnTo>
                  <a:pt x="72116" y="226945"/>
                </a:lnTo>
                <a:lnTo>
                  <a:pt x="94488" y="231456"/>
                </a:lnTo>
                <a:lnTo>
                  <a:pt x="94487" y="118110"/>
                </a:lnTo>
                <a:lnTo>
                  <a:pt x="96339" y="108900"/>
                </a:lnTo>
                <a:lnTo>
                  <a:pt x="101393" y="101393"/>
                </a:lnTo>
                <a:lnTo>
                  <a:pt x="108900" y="96339"/>
                </a:lnTo>
                <a:lnTo>
                  <a:pt x="118109" y="94488"/>
                </a:lnTo>
                <a:lnTo>
                  <a:pt x="231456" y="94488"/>
                </a:lnTo>
                <a:lnTo>
                  <a:pt x="226945" y="72116"/>
                </a:lnTo>
                <a:lnTo>
                  <a:pt x="201644" y="34575"/>
                </a:lnTo>
                <a:lnTo>
                  <a:pt x="164103" y="9274"/>
                </a:lnTo>
                <a:lnTo>
                  <a:pt x="118109" y="0"/>
                </a:lnTo>
                <a:close/>
              </a:path>
              <a:path w="236220" h="5282565">
                <a:moveTo>
                  <a:pt x="231456" y="94488"/>
                </a:moveTo>
                <a:lnTo>
                  <a:pt x="118109" y="94488"/>
                </a:lnTo>
                <a:lnTo>
                  <a:pt x="127319" y="96339"/>
                </a:lnTo>
                <a:lnTo>
                  <a:pt x="134826" y="101393"/>
                </a:lnTo>
                <a:lnTo>
                  <a:pt x="139880" y="108900"/>
                </a:lnTo>
                <a:lnTo>
                  <a:pt x="141731" y="118110"/>
                </a:lnTo>
                <a:lnTo>
                  <a:pt x="141731" y="231456"/>
                </a:lnTo>
                <a:lnTo>
                  <a:pt x="164103" y="226945"/>
                </a:lnTo>
                <a:lnTo>
                  <a:pt x="201644" y="201644"/>
                </a:lnTo>
                <a:lnTo>
                  <a:pt x="226945" y="164103"/>
                </a:lnTo>
                <a:lnTo>
                  <a:pt x="236220" y="118110"/>
                </a:lnTo>
                <a:lnTo>
                  <a:pt x="231456" y="944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933933" y="972439"/>
            <a:ext cx="306705" cy="53352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10" dirty="0">
                <a:latin typeface="Microsoft Sans Serif"/>
                <a:cs typeface="Microsoft Sans Serif"/>
              </a:rPr>
              <a:t>i</a:t>
            </a:r>
            <a:endParaRPr sz="3400">
              <a:latin typeface="Microsoft Sans Serif"/>
              <a:cs typeface="Microsoft Sans Serif"/>
            </a:endParaRPr>
          </a:p>
          <a:p>
            <a:pPr marL="19050">
              <a:lnSpc>
                <a:spcPct val="100000"/>
              </a:lnSpc>
              <a:spcBef>
                <a:spcPts val="2830"/>
              </a:spcBef>
            </a:pPr>
            <a:r>
              <a:rPr sz="2800" spc="35" dirty="0">
                <a:latin typeface="Microsoft Sans Serif"/>
                <a:cs typeface="Microsoft Sans Serif"/>
              </a:rPr>
              <a:t>1</a:t>
            </a:r>
            <a:endParaRPr sz="2800">
              <a:latin typeface="Microsoft Sans Serif"/>
              <a:cs typeface="Microsoft Sans Serif"/>
            </a:endParaRPr>
          </a:p>
          <a:p>
            <a:pPr marL="90170">
              <a:lnSpc>
                <a:spcPct val="100000"/>
              </a:lnSpc>
              <a:spcBef>
                <a:spcPts val="1140"/>
              </a:spcBef>
            </a:pPr>
            <a:r>
              <a:rPr sz="2800" spc="35" dirty="0">
                <a:latin typeface="Microsoft Sans Serif"/>
                <a:cs typeface="Microsoft Sans Serif"/>
              </a:rPr>
              <a:t>2</a:t>
            </a:r>
            <a:endParaRPr sz="2800">
              <a:latin typeface="Microsoft Sans Serif"/>
              <a:cs typeface="Microsoft Sans Serif"/>
            </a:endParaRPr>
          </a:p>
          <a:p>
            <a:pPr marL="90170">
              <a:lnSpc>
                <a:spcPct val="100000"/>
              </a:lnSpc>
              <a:spcBef>
                <a:spcPts val="575"/>
              </a:spcBef>
            </a:pPr>
            <a:r>
              <a:rPr sz="2800" spc="35" dirty="0">
                <a:latin typeface="Microsoft Sans Serif"/>
                <a:cs typeface="Microsoft Sans Serif"/>
              </a:rPr>
              <a:t>3</a:t>
            </a:r>
            <a:endParaRPr sz="2800">
              <a:latin typeface="Microsoft Sans Serif"/>
              <a:cs typeface="Microsoft Sans Serif"/>
            </a:endParaRPr>
          </a:p>
          <a:p>
            <a:pPr marL="19050">
              <a:lnSpc>
                <a:spcPct val="100000"/>
              </a:lnSpc>
              <a:spcBef>
                <a:spcPts val="1140"/>
              </a:spcBef>
            </a:pPr>
            <a:r>
              <a:rPr sz="2800" spc="40" dirty="0">
                <a:latin typeface="Microsoft Sans Serif"/>
                <a:cs typeface="Microsoft Sans Serif"/>
              </a:rPr>
              <a:t>4</a:t>
            </a:r>
            <a:endParaRPr sz="2800">
              <a:latin typeface="Microsoft Sans Serif"/>
              <a:cs typeface="Microsoft Sans Serif"/>
            </a:endParaRPr>
          </a:p>
          <a:p>
            <a:pPr marL="19050">
              <a:lnSpc>
                <a:spcPct val="100000"/>
              </a:lnSpc>
              <a:spcBef>
                <a:spcPts val="1145"/>
              </a:spcBef>
            </a:pPr>
            <a:r>
              <a:rPr sz="2800" spc="35" dirty="0">
                <a:latin typeface="Microsoft Sans Serif"/>
                <a:cs typeface="Microsoft Sans Serif"/>
              </a:rPr>
              <a:t>5</a:t>
            </a:r>
            <a:endParaRPr sz="2800">
              <a:latin typeface="Microsoft Sans Serif"/>
              <a:cs typeface="Microsoft Sans Serif"/>
            </a:endParaRPr>
          </a:p>
          <a:p>
            <a:pPr marL="102870">
              <a:lnSpc>
                <a:spcPct val="100000"/>
              </a:lnSpc>
              <a:spcBef>
                <a:spcPts val="1140"/>
              </a:spcBef>
            </a:pPr>
            <a:r>
              <a:rPr sz="2800" spc="-114" dirty="0">
                <a:latin typeface="Microsoft Sans Serif"/>
                <a:cs typeface="Microsoft Sans Serif"/>
              </a:rPr>
              <a:t>.</a:t>
            </a:r>
            <a:endParaRPr sz="2800">
              <a:latin typeface="Microsoft Sans Serif"/>
              <a:cs typeface="Microsoft Sans Serif"/>
            </a:endParaRPr>
          </a:p>
          <a:p>
            <a:pPr marL="102870">
              <a:lnSpc>
                <a:spcPct val="100000"/>
              </a:lnSpc>
              <a:spcBef>
                <a:spcPts val="1440"/>
              </a:spcBef>
            </a:pPr>
            <a:r>
              <a:rPr sz="2800" spc="-114" dirty="0">
                <a:latin typeface="Microsoft Sans Serif"/>
                <a:cs typeface="Microsoft Sans Serif"/>
              </a:rPr>
              <a:t>.</a:t>
            </a:r>
            <a:endParaRPr sz="2800">
              <a:latin typeface="Microsoft Sans Serif"/>
              <a:cs typeface="Microsoft Sans Serif"/>
            </a:endParaRPr>
          </a:p>
          <a:p>
            <a:pPr marL="59055">
              <a:lnSpc>
                <a:spcPct val="100000"/>
              </a:lnSpc>
              <a:spcBef>
                <a:spcPts val="1440"/>
              </a:spcBef>
            </a:pPr>
            <a:r>
              <a:rPr sz="2800" spc="-50" dirty="0">
                <a:latin typeface="Microsoft Sans Serif"/>
                <a:cs typeface="Microsoft Sans Serif"/>
              </a:rPr>
              <a:t>k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153768" y="972439"/>
            <a:ext cx="2714625" cy="53352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225">
              <a:lnSpc>
                <a:spcPct val="100000"/>
              </a:lnSpc>
              <a:spcBef>
                <a:spcPts val="95"/>
              </a:spcBef>
            </a:pPr>
            <a:r>
              <a:rPr sz="3400" spc="130" dirty="0">
                <a:latin typeface="Microsoft Sans Serif"/>
                <a:cs typeface="Microsoft Sans Serif"/>
              </a:rPr>
              <a:t>p</a:t>
            </a:r>
            <a:endParaRPr sz="3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740"/>
              </a:spcBef>
            </a:pPr>
            <a:r>
              <a:rPr sz="2800" spc="30" dirty="0">
                <a:latin typeface="Microsoft Sans Serif"/>
                <a:cs typeface="Microsoft Sans Serif"/>
              </a:rPr>
              <a:t>0+1</a:t>
            </a:r>
            <a:endParaRPr sz="2800">
              <a:latin typeface="Microsoft Sans Serif"/>
              <a:cs typeface="Microsoft Sans Serif"/>
            </a:endParaRPr>
          </a:p>
          <a:p>
            <a:pPr marL="15240">
              <a:lnSpc>
                <a:spcPct val="100000"/>
              </a:lnSpc>
              <a:spcBef>
                <a:spcPts val="1140"/>
              </a:spcBef>
            </a:pPr>
            <a:r>
              <a:rPr sz="2800" spc="10" dirty="0">
                <a:latin typeface="Microsoft Sans Serif"/>
                <a:cs typeface="Microsoft Sans Serif"/>
              </a:rPr>
              <a:t>1+2</a:t>
            </a:r>
            <a:endParaRPr sz="2800">
              <a:latin typeface="Microsoft Sans Serif"/>
              <a:cs typeface="Microsoft Sans Serif"/>
            </a:endParaRPr>
          </a:p>
          <a:p>
            <a:pPr marL="18415">
              <a:lnSpc>
                <a:spcPct val="100000"/>
              </a:lnSpc>
              <a:spcBef>
                <a:spcPts val="580"/>
              </a:spcBef>
            </a:pPr>
            <a:r>
              <a:rPr sz="2800" spc="5" dirty="0">
                <a:latin typeface="Microsoft Sans Serif"/>
                <a:cs typeface="Microsoft Sans Serif"/>
              </a:rPr>
              <a:t>1+2+3</a:t>
            </a:r>
            <a:endParaRPr sz="2800">
              <a:latin typeface="Microsoft Sans Serif"/>
              <a:cs typeface="Microsoft Sans Serif"/>
            </a:endParaRPr>
          </a:p>
          <a:p>
            <a:pPr marL="43815">
              <a:lnSpc>
                <a:spcPct val="100000"/>
              </a:lnSpc>
              <a:spcBef>
                <a:spcPts val="1140"/>
              </a:spcBef>
            </a:pPr>
            <a:r>
              <a:rPr sz="2800" spc="5" dirty="0">
                <a:latin typeface="Microsoft Sans Serif"/>
                <a:cs typeface="Microsoft Sans Serif"/>
              </a:rPr>
              <a:t>1+2+3+4</a:t>
            </a:r>
            <a:endParaRPr sz="2800">
              <a:latin typeface="Microsoft Sans Serif"/>
              <a:cs typeface="Microsoft Sans Serif"/>
            </a:endParaRPr>
          </a:p>
          <a:p>
            <a:pPr marL="64135">
              <a:lnSpc>
                <a:spcPct val="100000"/>
              </a:lnSpc>
              <a:spcBef>
                <a:spcPts val="1140"/>
              </a:spcBef>
            </a:pPr>
            <a:r>
              <a:rPr sz="2800" dirty="0">
                <a:latin typeface="Microsoft Sans Serif"/>
                <a:cs typeface="Microsoft Sans Serif"/>
              </a:rPr>
              <a:t>1+2+3+4+5</a:t>
            </a:r>
            <a:endParaRPr sz="2800">
              <a:latin typeface="Microsoft Sans Serif"/>
              <a:cs typeface="Microsoft Sans Serif"/>
            </a:endParaRPr>
          </a:p>
          <a:p>
            <a:pPr marL="83185">
              <a:lnSpc>
                <a:spcPct val="100000"/>
              </a:lnSpc>
              <a:spcBef>
                <a:spcPts val="1230"/>
              </a:spcBef>
            </a:pPr>
            <a:r>
              <a:rPr sz="2800" spc="-114" dirty="0">
                <a:latin typeface="Microsoft Sans Serif"/>
                <a:cs typeface="Microsoft Sans Serif"/>
              </a:rPr>
              <a:t>.</a:t>
            </a:r>
            <a:endParaRPr sz="2800">
              <a:latin typeface="Microsoft Sans Serif"/>
              <a:cs typeface="Microsoft Sans Serif"/>
            </a:endParaRPr>
          </a:p>
          <a:p>
            <a:pPr marL="83185" marR="5080">
              <a:lnSpc>
                <a:spcPts val="4800"/>
              </a:lnSpc>
              <a:spcBef>
                <a:spcPts val="200"/>
              </a:spcBef>
            </a:pPr>
            <a:r>
              <a:rPr sz="2800" spc="-114" dirty="0">
                <a:latin typeface="Microsoft Sans Serif"/>
                <a:cs typeface="Microsoft Sans Serif"/>
              </a:rPr>
              <a:t>. </a:t>
            </a:r>
            <a:r>
              <a:rPr sz="2800" spc="-110" dirty="0">
                <a:latin typeface="Microsoft Sans Serif"/>
                <a:cs typeface="Microsoft Sans Serif"/>
              </a:rPr>
              <a:t> </a:t>
            </a:r>
            <a:r>
              <a:rPr sz="2800" spc="-20" dirty="0">
                <a:latin typeface="Microsoft Sans Serif"/>
                <a:cs typeface="Microsoft Sans Serif"/>
              </a:rPr>
              <a:t>1+2+3+4+5.</a:t>
            </a:r>
            <a:r>
              <a:rPr sz="2800" spc="-25" dirty="0">
                <a:latin typeface="Microsoft Sans Serif"/>
                <a:cs typeface="Microsoft Sans Serif"/>
              </a:rPr>
              <a:t>.</a:t>
            </a:r>
            <a:r>
              <a:rPr sz="2800" spc="-114" dirty="0">
                <a:latin typeface="Microsoft Sans Serif"/>
                <a:cs typeface="Microsoft Sans Serif"/>
              </a:rPr>
              <a:t>.</a:t>
            </a:r>
            <a:r>
              <a:rPr sz="2800" spc="-130" dirty="0">
                <a:latin typeface="Microsoft Sans Serif"/>
                <a:cs typeface="Microsoft Sans Serif"/>
              </a:rPr>
              <a:t>.</a:t>
            </a:r>
            <a:r>
              <a:rPr sz="2800" spc="-70" dirty="0">
                <a:latin typeface="Microsoft Sans Serif"/>
                <a:cs typeface="Microsoft Sans Serif"/>
              </a:rPr>
              <a:t>.+k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4685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64906" y="808989"/>
            <a:ext cx="77374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75" dirty="0">
                <a:latin typeface="Tahoma"/>
                <a:cs typeface="Tahoma"/>
              </a:rPr>
              <a:t>Why</a:t>
            </a:r>
            <a:r>
              <a:rPr sz="4400" b="1" spc="-180" dirty="0">
                <a:latin typeface="Tahoma"/>
                <a:cs typeface="Tahoma"/>
              </a:rPr>
              <a:t> </a:t>
            </a:r>
            <a:r>
              <a:rPr sz="4400" b="1" spc="5" dirty="0">
                <a:latin typeface="Tahoma"/>
                <a:cs typeface="Tahoma"/>
              </a:rPr>
              <a:t>Algorithms</a:t>
            </a:r>
            <a:r>
              <a:rPr sz="4400" b="1" spc="-175" dirty="0">
                <a:latin typeface="Tahoma"/>
                <a:cs typeface="Tahoma"/>
              </a:rPr>
              <a:t> </a:t>
            </a:r>
            <a:r>
              <a:rPr sz="4400" b="1" spc="35" dirty="0">
                <a:latin typeface="Tahoma"/>
                <a:cs typeface="Tahoma"/>
              </a:rPr>
              <a:t>are</a:t>
            </a:r>
            <a:r>
              <a:rPr sz="4400" b="1" spc="-150" dirty="0">
                <a:latin typeface="Tahoma"/>
                <a:cs typeface="Tahoma"/>
              </a:rPr>
              <a:t> </a:t>
            </a:r>
            <a:r>
              <a:rPr sz="4400" b="1" spc="-50" dirty="0">
                <a:latin typeface="Tahoma"/>
                <a:cs typeface="Tahoma"/>
              </a:rPr>
              <a:t>Useful?</a:t>
            </a:r>
            <a:endParaRPr sz="44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16977" y="2192552"/>
            <a:ext cx="9952990" cy="7009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01320" marR="5080" indent="-389255" algn="just">
              <a:lnSpc>
                <a:spcPct val="148800"/>
              </a:lnSpc>
              <a:spcBef>
                <a:spcPts val="90"/>
              </a:spcBef>
              <a:buChar char="•"/>
              <a:tabLst>
                <a:tab pos="401955" algn="l"/>
              </a:tabLst>
            </a:pPr>
            <a:r>
              <a:rPr sz="2800" spc="-5" dirty="0">
                <a:solidFill>
                  <a:srgbClr val="FDFFFF"/>
                </a:solidFill>
                <a:latin typeface="Microsoft Sans Serif"/>
                <a:cs typeface="Microsoft Sans Serif"/>
              </a:rPr>
              <a:t>Once </a:t>
            </a:r>
            <a:r>
              <a:rPr sz="2800" spc="-10" dirty="0">
                <a:solidFill>
                  <a:srgbClr val="FDFFFF"/>
                </a:solidFill>
                <a:latin typeface="Microsoft Sans Serif"/>
                <a:cs typeface="Microsoft Sans Serif"/>
              </a:rPr>
              <a:t>we </a:t>
            </a:r>
            <a:r>
              <a:rPr sz="2800" spc="-5" dirty="0">
                <a:solidFill>
                  <a:srgbClr val="FDFFFF"/>
                </a:solidFill>
                <a:latin typeface="Microsoft Sans Serif"/>
                <a:cs typeface="Microsoft Sans Serif"/>
              </a:rPr>
              <a:t>find an algorithm for solving a problem, </a:t>
            </a:r>
            <a:r>
              <a:rPr sz="2800" spc="-10" dirty="0">
                <a:solidFill>
                  <a:srgbClr val="FDFFFF"/>
                </a:solidFill>
                <a:latin typeface="Microsoft Sans Serif"/>
                <a:cs typeface="Microsoft Sans Serif"/>
              </a:rPr>
              <a:t>we </a:t>
            </a:r>
            <a:r>
              <a:rPr sz="2800" spc="-5" dirty="0">
                <a:solidFill>
                  <a:srgbClr val="FDFFFF"/>
                </a:solidFill>
                <a:latin typeface="Microsoft Sans Serif"/>
                <a:cs typeface="Microsoft Sans Serif"/>
              </a:rPr>
              <a:t>do </a:t>
            </a:r>
            <a:r>
              <a:rPr sz="2800" dirty="0">
                <a:solidFill>
                  <a:srgbClr val="FDFFFF"/>
                </a:solidFill>
                <a:latin typeface="Microsoft Sans Serif"/>
                <a:cs typeface="Microsoft Sans Serif"/>
              </a:rPr>
              <a:t>not </a:t>
            </a:r>
            <a:r>
              <a:rPr sz="2800" spc="5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FDFFFF"/>
                </a:solidFill>
                <a:latin typeface="Microsoft Sans Serif"/>
                <a:cs typeface="Microsoft Sans Serif"/>
              </a:rPr>
              <a:t>need </a:t>
            </a:r>
            <a:r>
              <a:rPr sz="2800" spc="-5" dirty="0">
                <a:solidFill>
                  <a:srgbClr val="FDFFFF"/>
                </a:solidFill>
                <a:latin typeface="Microsoft Sans Serif"/>
                <a:cs typeface="Microsoft Sans Serif"/>
              </a:rPr>
              <a:t>to re-discover </a:t>
            </a:r>
            <a:r>
              <a:rPr sz="2800" spc="-10" dirty="0">
                <a:solidFill>
                  <a:srgbClr val="FDFFFF"/>
                </a:solidFill>
                <a:latin typeface="Microsoft Sans Serif"/>
                <a:cs typeface="Microsoft Sans Serif"/>
              </a:rPr>
              <a:t>it </a:t>
            </a:r>
            <a:r>
              <a:rPr sz="2800" spc="-5" dirty="0">
                <a:solidFill>
                  <a:srgbClr val="FDFFFF"/>
                </a:solidFill>
                <a:latin typeface="Microsoft Sans Serif"/>
                <a:cs typeface="Microsoft Sans Serif"/>
              </a:rPr>
              <a:t>the </a:t>
            </a:r>
            <a:r>
              <a:rPr sz="2800" dirty="0">
                <a:solidFill>
                  <a:srgbClr val="FDFFFF"/>
                </a:solidFill>
                <a:latin typeface="Microsoft Sans Serif"/>
                <a:cs typeface="Microsoft Sans Serif"/>
              </a:rPr>
              <a:t>next </a:t>
            </a:r>
            <a:r>
              <a:rPr sz="2800" spc="-10" dirty="0">
                <a:solidFill>
                  <a:srgbClr val="FDFFFF"/>
                </a:solidFill>
                <a:latin typeface="Microsoft Sans Serif"/>
                <a:cs typeface="Microsoft Sans Serif"/>
              </a:rPr>
              <a:t>time we </a:t>
            </a:r>
            <a:r>
              <a:rPr sz="2800" dirty="0">
                <a:solidFill>
                  <a:srgbClr val="FDFFFF"/>
                </a:solidFill>
                <a:latin typeface="Microsoft Sans Serif"/>
                <a:cs typeface="Microsoft Sans Serif"/>
              </a:rPr>
              <a:t>are faced </a:t>
            </a:r>
            <a:r>
              <a:rPr sz="2800" spc="-10" dirty="0">
                <a:solidFill>
                  <a:srgbClr val="FDFFFF"/>
                </a:solidFill>
                <a:latin typeface="Microsoft Sans Serif"/>
                <a:cs typeface="Microsoft Sans Serif"/>
              </a:rPr>
              <a:t>with </a:t>
            </a:r>
            <a:r>
              <a:rPr sz="2800" dirty="0">
                <a:solidFill>
                  <a:srgbClr val="FDFFFF"/>
                </a:solidFill>
                <a:latin typeface="Microsoft Sans Serif"/>
                <a:cs typeface="Microsoft Sans Serif"/>
              </a:rPr>
              <a:t>that </a:t>
            </a:r>
            <a:r>
              <a:rPr sz="2800" spc="5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FDFFFF"/>
                </a:solidFill>
                <a:latin typeface="Microsoft Sans Serif"/>
                <a:cs typeface="Microsoft Sans Serif"/>
              </a:rPr>
              <a:t>problem.</a:t>
            </a:r>
            <a:endParaRPr sz="2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DFFFF"/>
              </a:buClr>
              <a:buFont typeface="Microsoft Sans Serif"/>
              <a:buChar char="•"/>
            </a:pPr>
            <a:endParaRPr sz="4400">
              <a:latin typeface="Microsoft Sans Serif"/>
              <a:cs typeface="Microsoft Sans Serif"/>
            </a:endParaRPr>
          </a:p>
          <a:p>
            <a:pPr marL="401320" marR="8255" indent="-389255" algn="just">
              <a:lnSpc>
                <a:spcPct val="148900"/>
              </a:lnSpc>
              <a:buChar char="•"/>
              <a:tabLst>
                <a:tab pos="401955" algn="l"/>
              </a:tabLst>
            </a:pPr>
            <a:r>
              <a:rPr sz="2800" spc="-15" dirty="0">
                <a:solidFill>
                  <a:srgbClr val="FDFFFF"/>
                </a:solidFill>
                <a:latin typeface="Microsoft Sans Serif"/>
                <a:cs typeface="Microsoft Sans Serif"/>
              </a:rPr>
              <a:t>All</a:t>
            </a:r>
            <a:r>
              <a:rPr sz="2800" spc="-10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FDFFFF"/>
                </a:solidFill>
                <a:latin typeface="Microsoft Sans Serif"/>
                <a:cs typeface="Microsoft Sans Serif"/>
              </a:rPr>
              <a:t>the</a:t>
            </a:r>
            <a:r>
              <a:rPr sz="2800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FDFFFF"/>
                </a:solidFill>
                <a:latin typeface="Microsoft Sans Serif"/>
                <a:cs typeface="Microsoft Sans Serif"/>
              </a:rPr>
              <a:t>knowledge</a:t>
            </a:r>
            <a:r>
              <a:rPr sz="2800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FDFFFF"/>
                </a:solidFill>
                <a:latin typeface="Microsoft Sans Serif"/>
                <a:cs typeface="Microsoft Sans Serif"/>
              </a:rPr>
              <a:t>required</a:t>
            </a:r>
            <a:r>
              <a:rPr sz="2800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FDFFFF"/>
                </a:solidFill>
                <a:latin typeface="Microsoft Sans Serif"/>
                <a:cs typeface="Microsoft Sans Serif"/>
              </a:rPr>
              <a:t>for</a:t>
            </a:r>
            <a:r>
              <a:rPr sz="2800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2800" spc="-10" dirty="0">
                <a:solidFill>
                  <a:srgbClr val="FDFFFF"/>
                </a:solidFill>
                <a:latin typeface="Microsoft Sans Serif"/>
                <a:cs typeface="Microsoft Sans Serif"/>
              </a:rPr>
              <a:t>solving</a:t>
            </a:r>
            <a:r>
              <a:rPr sz="2800" spc="-5" dirty="0">
                <a:solidFill>
                  <a:srgbClr val="FDFFFF"/>
                </a:solidFill>
                <a:latin typeface="Microsoft Sans Serif"/>
                <a:cs typeface="Microsoft Sans Serif"/>
              </a:rPr>
              <a:t> the</a:t>
            </a:r>
            <a:r>
              <a:rPr sz="2800" spc="730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FDFFFF"/>
                </a:solidFill>
                <a:latin typeface="Microsoft Sans Serif"/>
                <a:cs typeface="Microsoft Sans Serif"/>
              </a:rPr>
              <a:t>problem</a:t>
            </a:r>
            <a:r>
              <a:rPr sz="2800" spc="735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2800" spc="-10" dirty="0">
                <a:solidFill>
                  <a:srgbClr val="FDFFFF"/>
                </a:solidFill>
                <a:latin typeface="Microsoft Sans Serif"/>
                <a:cs typeface="Microsoft Sans Serif"/>
              </a:rPr>
              <a:t>is </a:t>
            </a:r>
            <a:r>
              <a:rPr sz="2800" spc="-5" dirty="0">
                <a:solidFill>
                  <a:srgbClr val="FDFFFF"/>
                </a:solidFill>
                <a:latin typeface="Microsoft Sans Serif"/>
                <a:cs typeface="Microsoft Sans Serif"/>
              </a:rPr>
              <a:t> present</a:t>
            </a:r>
            <a:r>
              <a:rPr sz="2800" spc="30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2800" spc="-10" dirty="0">
                <a:solidFill>
                  <a:srgbClr val="FDFFFF"/>
                </a:solidFill>
                <a:latin typeface="Microsoft Sans Serif"/>
                <a:cs typeface="Microsoft Sans Serif"/>
              </a:rPr>
              <a:t>in</a:t>
            </a:r>
            <a:r>
              <a:rPr sz="2800" spc="40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FDFFFF"/>
                </a:solidFill>
                <a:latin typeface="Microsoft Sans Serif"/>
                <a:cs typeface="Microsoft Sans Serif"/>
              </a:rPr>
              <a:t>the</a:t>
            </a:r>
            <a:r>
              <a:rPr sz="2800" spc="30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FDFFFF"/>
                </a:solidFill>
                <a:latin typeface="Microsoft Sans Serif"/>
                <a:cs typeface="Microsoft Sans Serif"/>
              </a:rPr>
              <a:t>algorithm.</a:t>
            </a:r>
            <a:endParaRPr sz="2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DFFFF"/>
              </a:buClr>
              <a:buFont typeface="Microsoft Sans Serif"/>
              <a:buChar char="•"/>
            </a:pPr>
            <a:endParaRPr sz="4400">
              <a:latin typeface="Microsoft Sans Serif"/>
              <a:cs typeface="Microsoft Sans Serif"/>
            </a:endParaRPr>
          </a:p>
          <a:p>
            <a:pPr marL="401320" marR="6350" indent="-389255" algn="just">
              <a:lnSpc>
                <a:spcPct val="148900"/>
              </a:lnSpc>
              <a:buChar char="•"/>
              <a:tabLst>
                <a:tab pos="401955" algn="l"/>
              </a:tabLst>
            </a:pPr>
            <a:r>
              <a:rPr sz="2800" spc="-5" dirty="0">
                <a:solidFill>
                  <a:srgbClr val="FDFFFF"/>
                </a:solidFill>
                <a:latin typeface="Microsoft Sans Serif"/>
                <a:cs typeface="Microsoft Sans Serif"/>
              </a:rPr>
              <a:t>For </a:t>
            </a:r>
            <a:r>
              <a:rPr sz="2800" dirty="0">
                <a:solidFill>
                  <a:srgbClr val="FDFFFF"/>
                </a:solidFill>
                <a:latin typeface="Microsoft Sans Serif"/>
                <a:cs typeface="Microsoft Sans Serif"/>
              </a:rPr>
              <a:t>your </a:t>
            </a:r>
            <a:r>
              <a:rPr sz="2800" spc="-5" dirty="0">
                <a:solidFill>
                  <a:srgbClr val="FDFFFF"/>
                </a:solidFill>
                <a:latin typeface="Microsoft Sans Serif"/>
                <a:cs typeface="Microsoft Sans Serif"/>
              </a:rPr>
              <a:t>own </a:t>
            </a:r>
            <a:r>
              <a:rPr sz="2800" dirty="0">
                <a:solidFill>
                  <a:srgbClr val="FDFFFF"/>
                </a:solidFill>
                <a:latin typeface="Microsoft Sans Serif"/>
                <a:cs typeface="Microsoft Sans Serif"/>
              </a:rPr>
              <a:t>use </a:t>
            </a:r>
            <a:r>
              <a:rPr sz="2800" spc="-15" dirty="0">
                <a:solidFill>
                  <a:srgbClr val="FDFFFF"/>
                </a:solidFill>
                <a:latin typeface="Microsoft Sans Serif"/>
                <a:cs typeface="Microsoft Sans Serif"/>
              </a:rPr>
              <a:t>in </a:t>
            </a:r>
            <a:r>
              <a:rPr sz="2800" spc="-5" dirty="0">
                <a:solidFill>
                  <a:srgbClr val="FDFFFF"/>
                </a:solidFill>
                <a:latin typeface="Microsoft Sans Serif"/>
                <a:cs typeface="Microsoft Sans Serif"/>
              </a:rPr>
              <a:t>the future, </a:t>
            </a:r>
            <a:r>
              <a:rPr sz="2800" dirty="0">
                <a:solidFill>
                  <a:srgbClr val="FDFFFF"/>
                </a:solidFill>
                <a:latin typeface="Microsoft Sans Serif"/>
                <a:cs typeface="Microsoft Sans Serif"/>
              </a:rPr>
              <a:t>so that you </a:t>
            </a:r>
            <a:r>
              <a:rPr sz="2800" spc="-5" dirty="0">
                <a:solidFill>
                  <a:srgbClr val="FDFFFF"/>
                </a:solidFill>
                <a:latin typeface="Microsoft Sans Serif"/>
                <a:cs typeface="Microsoft Sans Serif"/>
              </a:rPr>
              <a:t>don’t </a:t>
            </a:r>
            <a:r>
              <a:rPr sz="2800" dirty="0">
                <a:solidFill>
                  <a:srgbClr val="FDFFFF"/>
                </a:solidFill>
                <a:latin typeface="Microsoft Sans Serif"/>
                <a:cs typeface="Microsoft Sans Serif"/>
              </a:rPr>
              <a:t>have spend </a:t>
            </a:r>
            <a:r>
              <a:rPr sz="2800" spc="5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FDFFFF"/>
                </a:solidFill>
                <a:latin typeface="Microsoft Sans Serif"/>
                <a:cs typeface="Microsoft Sans Serif"/>
              </a:rPr>
              <a:t>the</a:t>
            </a:r>
            <a:r>
              <a:rPr sz="2800" spc="40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2800" spc="-10" dirty="0">
                <a:solidFill>
                  <a:srgbClr val="FDFFFF"/>
                </a:solidFill>
                <a:latin typeface="Microsoft Sans Serif"/>
                <a:cs typeface="Microsoft Sans Serif"/>
              </a:rPr>
              <a:t>time</a:t>
            </a:r>
            <a:r>
              <a:rPr sz="2800" spc="45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FDFFFF"/>
                </a:solidFill>
                <a:latin typeface="Microsoft Sans Serif"/>
                <a:cs typeface="Microsoft Sans Serif"/>
              </a:rPr>
              <a:t>for</a:t>
            </a:r>
            <a:r>
              <a:rPr sz="2800" spc="35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FDFFFF"/>
                </a:solidFill>
                <a:latin typeface="Microsoft Sans Serif"/>
                <a:cs typeface="Microsoft Sans Serif"/>
              </a:rPr>
              <a:t>rethinking</a:t>
            </a:r>
            <a:r>
              <a:rPr sz="2800" spc="60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2800" spc="-10" dirty="0">
                <a:solidFill>
                  <a:srgbClr val="FDFFFF"/>
                </a:solidFill>
                <a:latin typeface="Microsoft Sans Serif"/>
                <a:cs typeface="Microsoft Sans Serif"/>
              </a:rPr>
              <a:t>it</a:t>
            </a:r>
            <a:endParaRPr sz="2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FDFFFF"/>
              </a:buClr>
              <a:buFont typeface="Microsoft Sans Serif"/>
              <a:buChar char="•"/>
            </a:pPr>
            <a:endParaRPr sz="31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DFFFF"/>
              </a:buClr>
              <a:buFont typeface="Microsoft Sans Serif"/>
              <a:buChar char="•"/>
            </a:pPr>
            <a:endParaRPr sz="2750">
              <a:latin typeface="Microsoft Sans Serif"/>
              <a:cs typeface="Microsoft Sans Serif"/>
            </a:endParaRPr>
          </a:p>
          <a:p>
            <a:pPr marL="401320" indent="-389255">
              <a:lnSpc>
                <a:spcPct val="100000"/>
              </a:lnSpc>
              <a:buChar char="•"/>
              <a:tabLst>
                <a:tab pos="401320" algn="l"/>
                <a:tab pos="401955" algn="l"/>
              </a:tabLst>
            </a:pPr>
            <a:r>
              <a:rPr sz="2800" spc="-5" dirty="0">
                <a:solidFill>
                  <a:srgbClr val="FDFFFF"/>
                </a:solidFill>
                <a:latin typeface="Microsoft Sans Serif"/>
                <a:cs typeface="Microsoft Sans Serif"/>
              </a:rPr>
              <a:t>Makes</a:t>
            </a:r>
            <a:r>
              <a:rPr sz="2800" spc="45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2800" spc="-10" dirty="0">
                <a:solidFill>
                  <a:srgbClr val="FDFFFF"/>
                </a:solidFill>
                <a:latin typeface="Microsoft Sans Serif"/>
                <a:cs typeface="Microsoft Sans Serif"/>
              </a:rPr>
              <a:t>it</a:t>
            </a:r>
            <a:r>
              <a:rPr sz="2800" spc="25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FDFFFF"/>
                </a:solidFill>
                <a:latin typeface="Microsoft Sans Serif"/>
                <a:cs typeface="Microsoft Sans Serif"/>
              </a:rPr>
              <a:t>easy</a:t>
            </a:r>
            <a:r>
              <a:rPr sz="2800" spc="45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FDFFFF"/>
                </a:solidFill>
                <a:latin typeface="Microsoft Sans Serif"/>
                <a:cs typeface="Microsoft Sans Serif"/>
              </a:rPr>
              <a:t>when</a:t>
            </a:r>
            <a:r>
              <a:rPr sz="2800" spc="60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2800" spc="-10" dirty="0">
                <a:solidFill>
                  <a:srgbClr val="FDFFFF"/>
                </a:solidFill>
                <a:latin typeface="Microsoft Sans Serif"/>
                <a:cs typeface="Microsoft Sans Serif"/>
              </a:rPr>
              <a:t>explaining</a:t>
            </a:r>
            <a:r>
              <a:rPr sz="2800" spc="60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FDFFFF"/>
                </a:solidFill>
                <a:latin typeface="Microsoft Sans Serif"/>
                <a:cs typeface="Microsoft Sans Serif"/>
              </a:rPr>
              <a:t>the</a:t>
            </a:r>
            <a:r>
              <a:rPr sz="2800" spc="50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FDFFFF"/>
                </a:solidFill>
                <a:latin typeface="Microsoft Sans Serif"/>
                <a:cs typeface="Microsoft Sans Serif"/>
              </a:rPr>
              <a:t>process</a:t>
            </a:r>
            <a:r>
              <a:rPr sz="2800" spc="30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FDFFFF"/>
                </a:solidFill>
                <a:latin typeface="Microsoft Sans Serif"/>
                <a:cs typeface="Microsoft Sans Serif"/>
              </a:rPr>
              <a:t>to</a:t>
            </a:r>
            <a:r>
              <a:rPr sz="2800" spc="40" dirty="0">
                <a:solidFill>
                  <a:srgbClr val="FDFFFF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FDFFFF"/>
                </a:solidFill>
                <a:latin typeface="Microsoft Sans Serif"/>
                <a:cs typeface="Microsoft Sans Serif"/>
              </a:rPr>
              <a:t>others</a:t>
            </a:r>
            <a:endParaRPr sz="28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0004298" cy="10286998"/>
            <a:chOff x="0" y="0"/>
            <a:chExt cx="10004298" cy="10286998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004298" cy="1028699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4018" y="144018"/>
              <a:ext cx="2231390" cy="1424940"/>
            </a:xfrm>
            <a:custGeom>
              <a:avLst/>
              <a:gdLst/>
              <a:ahLst/>
              <a:cxnLst/>
              <a:rect l="l" t="t" r="r" b="b"/>
              <a:pathLst>
                <a:path w="2231390" h="1424940">
                  <a:moveTo>
                    <a:pt x="1993645" y="0"/>
                  </a:moveTo>
                  <a:lnTo>
                    <a:pt x="237490" y="0"/>
                  </a:lnTo>
                  <a:lnTo>
                    <a:pt x="189626" y="4823"/>
                  </a:lnTo>
                  <a:lnTo>
                    <a:pt x="145046" y="18659"/>
                  </a:lnTo>
                  <a:lnTo>
                    <a:pt x="104705" y="40551"/>
                  </a:lnTo>
                  <a:lnTo>
                    <a:pt x="69557" y="69548"/>
                  </a:lnTo>
                  <a:lnTo>
                    <a:pt x="40558" y="104694"/>
                  </a:lnTo>
                  <a:lnTo>
                    <a:pt x="18662" y="145035"/>
                  </a:lnTo>
                  <a:lnTo>
                    <a:pt x="4824" y="189619"/>
                  </a:lnTo>
                  <a:lnTo>
                    <a:pt x="0" y="237489"/>
                  </a:lnTo>
                  <a:lnTo>
                    <a:pt x="0" y="1187450"/>
                  </a:lnTo>
                  <a:lnTo>
                    <a:pt x="4824" y="1235320"/>
                  </a:lnTo>
                  <a:lnTo>
                    <a:pt x="18662" y="1279904"/>
                  </a:lnTo>
                  <a:lnTo>
                    <a:pt x="40558" y="1320245"/>
                  </a:lnTo>
                  <a:lnTo>
                    <a:pt x="69557" y="1355391"/>
                  </a:lnTo>
                  <a:lnTo>
                    <a:pt x="104705" y="1384388"/>
                  </a:lnTo>
                  <a:lnTo>
                    <a:pt x="145046" y="1406280"/>
                  </a:lnTo>
                  <a:lnTo>
                    <a:pt x="189626" y="1420116"/>
                  </a:lnTo>
                  <a:lnTo>
                    <a:pt x="237490" y="1424939"/>
                  </a:lnTo>
                  <a:lnTo>
                    <a:pt x="1993645" y="1424939"/>
                  </a:lnTo>
                  <a:lnTo>
                    <a:pt x="2041516" y="1420116"/>
                  </a:lnTo>
                  <a:lnTo>
                    <a:pt x="2086100" y="1406280"/>
                  </a:lnTo>
                  <a:lnTo>
                    <a:pt x="2126441" y="1384388"/>
                  </a:lnTo>
                  <a:lnTo>
                    <a:pt x="2161587" y="1355391"/>
                  </a:lnTo>
                  <a:lnTo>
                    <a:pt x="2190584" y="1320245"/>
                  </a:lnTo>
                  <a:lnTo>
                    <a:pt x="2212476" y="1279904"/>
                  </a:lnTo>
                  <a:lnTo>
                    <a:pt x="2226312" y="1235320"/>
                  </a:lnTo>
                  <a:lnTo>
                    <a:pt x="2231136" y="1187450"/>
                  </a:lnTo>
                  <a:lnTo>
                    <a:pt x="2231136" y="237489"/>
                  </a:lnTo>
                  <a:lnTo>
                    <a:pt x="2226312" y="189619"/>
                  </a:lnTo>
                  <a:lnTo>
                    <a:pt x="2212476" y="145035"/>
                  </a:lnTo>
                  <a:lnTo>
                    <a:pt x="2190584" y="104694"/>
                  </a:lnTo>
                  <a:lnTo>
                    <a:pt x="2161587" y="69548"/>
                  </a:lnTo>
                  <a:lnTo>
                    <a:pt x="2126441" y="40551"/>
                  </a:lnTo>
                  <a:lnTo>
                    <a:pt x="2086100" y="18659"/>
                  </a:lnTo>
                  <a:lnTo>
                    <a:pt x="2041516" y="4823"/>
                  </a:lnTo>
                  <a:lnTo>
                    <a:pt x="19936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4018" y="144018"/>
              <a:ext cx="2231390" cy="1424940"/>
            </a:xfrm>
            <a:custGeom>
              <a:avLst/>
              <a:gdLst/>
              <a:ahLst/>
              <a:cxnLst/>
              <a:rect l="l" t="t" r="r" b="b"/>
              <a:pathLst>
                <a:path w="2231390" h="1424940">
                  <a:moveTo>
                    <a:pt x="0" y="237489"/>
                  </a:moveTo>
                  <a:lnTo>
                    <a:pt x="4824" y="189619"/>
                  </a:lnTo>
                  <a:lnTo>
                    <a:pt x="18662" y="145035"/>
                  </a:lnTo>
                  <a:lnTo>
                    <a:pt x="40558" y="104694"/>
                  </a:lnTo>
                  <a:lnTo>
                    <a:pt x="69557" y="69548"/>
                  </a:lnTo>
                  <a:lnTo>
                    <a:pt x="104705" y="40551"/>
                  </a:lnTo>
                  <a:lnTo>
                    <a:pt x="145046" y="18659"/>
                  </a:lnTo>
                  <a:lnTo>
                    <a:pt x="189626" y="4823"/>
                  </a:lnTo>
                  <a:lnTo>
                    <a:pt x="237490" y="0"/>
                  </a:lnTo>
                  <a:lnTo>
                    <a:pt x="1993645" y="0"/>
                  </a:lnTo>
                  <a:lnTo>
                    <a:pt x="2041516" y="4823"/>
                  </a:lnTo>
                  <a:lnTo>
                    <a:pt x="2086100" y="18659"/>
                  </a:lnTo>
                  <a:lnTo>
                    <a:pt x="2126441" y="40551"/>
                  </a:lnTo>
                  <a:lnTo>
                    <a:pt x="2161587" y="69548"/>
                  </a:lnTo>
                  <a:lnTo>
                    <a:pt x="2190584" y="104694"/>
                  </a:lnTo>
                  <a:lnTo>
                    <a:pt x="2212476" y="145035"/>
                  </a:lnTo>
                  <a:lnTo>
                    <a:pt x="2226312" y="189619"/>
                  </a:lnTo>
                  <a:lnTo>
                    <a:pt x="2231136" y="237489"/>
                  </a:lnTo>
                  <a:lnTo>
                    <a:pt x="2231136" y="1187450"/>
                  </a:lnTo>
                  <a:lnTo>
                    <a:pt x="2226312" y="1235320"/>
                  </a:lnTo>
                  <a:lnTo>
                    <a:pt x="2212476" y="1279904"/>
                  </a:lnTo>
                  <a:lnTo>
                    <a:pt x="2190584" y="1320245"/>
                  </a:lnTo>
                  <a:lnTo>
                    <a:pt x="2161587" y="1355391"/>
                  </a:lnTo>
                  <a:lnTo>
                    <a:pt x="2126441" y="1384388"/>
                  </a:lnTo>
                  <a:lnTo>
                    <a:pt x="2086100" y="1406280"/>
                  </a:lnTo>
                  <a:lnTo>
                    <a:pt x="2041516" y="1420116"/>
                  </a:lnTo>
                  <a:lnTo>
                    <a:pt x="1993645" y="1424939"/>
                  </a:lnTo>
                  <a:lnTo>
                    <a:pt x="237490" y="1424939"/>
                  </a:lnTo>
                  <a:lnTo>
                    <a:pt x="189626" y="1420116"/>
                  </a:lnTo>
                  <a:lnTo>
                    <a:pt x="145046" y="1406280"/>
                  </a:lnTo>
                  <a:lnTo>
                    <a:pt x="104705" y="1384388"/>
                  </a:lnTo>
                  <a:lnTo>
                    <a:pt x="69557" y="1355391"/>
                  </a:lnTo>
                  <a:lnTo>
                    <a:pt x="40558" y="1320245"/>
                  </a:lnTo>
                  <a:lnTo>
                    <a:pt x="18662" y="1279904"/>
                  </a:lnTo>
                  <a:lnTo>
                    <a:pt x="4824" y="1235320"/>
                  </a:lnTo>
                  <a:lnTo>
                    <a:pt x="0" y="1187450"/>
                  </a:lnTo>
                  <a:lnTo>
                    <a:pt x="0" y="237489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7008" y="3198876"/>
              <a:ext cx="5009388" cy="49057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EDEB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216383" y="0"/>
            <a:ext cx="6071870" cy="10287000"/>
          </a:xfrm>
          <a:custGeom>
            <a:avLst/>
            <a:gdLst/>
            <a:ahLst/>
            <a:cxnLst/>
            <a:rect l="l" t="t" r="r" b="b"/>
            <a:pathLst>
              <a:path w="6071869" h="10287000">
                <a:moveTo>
                  <a:pt x="6071616" y="0"/>
                </a:moveTo>
                <a:lnTo>
                  <a:pt x="0" y="0"/>
                </a:lnTo>
                <a:lnTo>
                  <a:pt x="0" y="10287000"/>
                </a:lnTo>
                <a:lnTo>
                  <a:pt x="6071616" y="10287000"/>
                </a:lnTo>
                <a:lnTo>
                  <a:pt x="6071616" y="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1922760" cy="10287000"/>
          </a:xfrm>
          <a:custGeom>
            <a:avLst/>
            <a:gdLst/>
            <a:ahLst/>
            <a:cxnLst/>
            <a:rect l="l" t="t" r="r" b="b"/>
            <a:pathLst>
              <a:path w="11922760" h="10287000">
                <a:moveTo>
                  <a:pt x="11922252" y="0"/>
                </a:moveTo>
                <a:lnTo>
                  <a:pt x="0" y="0"/>
                </a:lnTo>
                <a:lnTo>
                  <a:pt x="0" y="10287000"/>
                </a:lnTo>
                <a:lnTo>
                  <a:pt x="11922252" y="10287000"/>
                </a:lnTo>
                <a:lnTo>
                  <a:pt x="119222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12395" y="2932176"/>
            <a:ext cx="5786627" cy="490270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66724" y="1417207"/>
            <a:ext cx="3246755" cy="246380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3400" spc="120" dirty="0">
                <a:latin typeface="Microsoft Sans Serif"/>
                <a:cs typeface="Microsoft Sans Serif"/>
              </a:rPr>
              <a:t>for</a:t>
            </a:r>
            <a:r>
              <a:rPr sz="3400" spc="-20" dirty="0">
                <a:latin typeface="Microsoft Sans Serif"/>
                <a:cs typeface="Microsoft Sans Serif"/>
              </a:rPr>
              <a:t> </a:t>
            </a:r>
            <a:r>
              <a:rPr sz="3400" spc="-210" dirty="0">
                <a:latin typeface="Microsoft Sans Serif"/>
                <a:cs typeface="Microsoft Sans Serif"/>
              </a:rPr>
              <a:t>(</a:t>
            </a:r>
            <a:r>
              <a:rPr sz="3400" spc="-15" dirty="0">
                <a:latin typeface="Microsoft Sans Serif"/>
                <a:cs typeface="Microsoft Sans Serif"/>
              </a:rPr>
              <a:t> </a:t>
            </a:r>
            <a:r>
              <a:rPr sz="3400" spc="-10" dirty="0">
                <a:latin typeface="Microsoft Sans Serif"/>
                <a:cs typeface="Microsoft Sans Serif"/>
              </a:rPr>
              <a:t>i</a:t>
            </a:r>
            <a:r>
              <a:rPr sz="3400" spc="-50" dirty="0">
                <a:latin typeface="Microsoft Sans Serif"/>
                <a:cs typeface="Microsoft Sans Serif"/>
              </a:rPr>
              <a:t>=0;</a:t>
            </a:r>
            <a:r>
              <a:rPr sz="3400" spc="-10" dirty="0">
                <a:latin typeface="Microsoft Sans Serif"/>
                <a:cs typeface="Microsoft Sans Serif"/>
              </a:rPr>
              <a:t> i</a:t>
            </a:r>
            <a:r>
              <a:rPr sz="3400" spc="-25" dirty="0">
                <a:latin typeface="Microsoft Sans Serif"/>
                <a:cs typeface="Microsoft Sans Serif"/>
              </a:rPr>
              <a:t>&lt;n;</a:t>
            </a:r>
            <a:r>
              <a:rPr sz="3400" spc="-30" dirty="0">
                <a:latin typeface="Microsoft Sans Serif"/>
                <a:cs typeface="Microsoft Sans Serif"/>
              </a:rPr>
              <a:t> </a:t>
            </a:r>
            <a:r>
              <a:rPr sz="3400" spc="-10" dirty="0">
                <a:latin typeface="Microsoft Sans Serif"/>
                <a:cs typeface="Microsoft Sans Serif"/>
              </a:rPr>
              <a:t>i</a:t>
            </a:r>
            <a:r>
              <a:rPr sz="3400" spc="-100" dirty="0">
                <a:latin typeface="Microsoft Sans Serif"/>
                <a:cs typeface="Microsoft Sans Serif"/>
              </a:rPr>
              <a:t>++)</a:t>
            </a:r>
            <a:endParaRPr sz="3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3400" spc="60" dirty="0">
                <a:latin typeface="Microsoft Sans Serif"/>
                <a:cs typeface="Microsoft Sans Serif"/>
              </a:rPr>
              <a:t>{</a:t>
            </a:r>
            <a:endParaRPr sz="3400">
              <a:latin typeface="Microsoft Sans Serif"/>
              <a:cs typeface="Microsoft Sans Serif"/>
            </a:endParaRPr>
          </a:p>
          <a:p>
            <a:pPr marL="238125">
              <a:lnSpc>
                <a:spcPct val="100000"/>
              </a:lnSpc>
              <a:spcBef>
                <a:spcPts val="725"/>
              </a:spcBef>
            </a:pPr>
            <a:r>
              <a:rPr sz="3400" spc="45" dirty="0">
                <a:latin typeface="Microsoft Sans Serif"/>
                <a:cs typeface="Microsoft Sans Serif"/>
              </a:rPr>
              <a:t>statement;</a:t>
            </a:r>
            <a:endParaRPr sz="3400">
              <a:latin typeface="Microsoft Sans Serif"/>
              <a:cs typeface="Microsoft Sans Serif"/>
            </a:endParaRPr>
          </a:p>
          <a:p>
            <a:pPr marL="125095">
              <a:lnSpc>
                <a:spcPct val="100000"/>
              </a:lnSpc>
              <a:spcBef>
                <a:spcPts val="720"/>
              </a:spcBef>
            </a:pPr>
            <a:r>
              <a:rPr sz="3400" spc="60" dirty="0">
                <a:latin typeface="Microsoft Sans Serif"/>
                <a:cs typeface="Microsoft Sans Serif"/>
              </a:rPr>
              <a:t>}</a:t>
            </a:r>
            <a:endParaRPr sz="34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6724" y="4465472"/>
            <a:ext cx="3246755" cy="246443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sz="3400" spc="120" dirty="0">
                <a:latin typeface="Microsoft Sans Serif"/>
                <a:cs typeface="Microsoft Sans Serif"/>
              </a:rPr>
              <a:t>for</a:t>
            </a:r>
            <a:r>
              <a:rPr sz="3400" spc="-20" dirty="0">
                <a:latin typeface="Microsoft Sans Serif"/>
                <a:cs typeface="Microsoft Sans Serif"/>
              </a:rPr>
              <a:t> </a:t>
            </a:r>
            <a:r>
              <a:rPr sz="3400" spc="-210" dirty="0">
                <a:latin typeface="Microsoft Sans Serif"/>
                <a:cs typeface="Microsoft Sans Serif"/>
              </a:rPr>
              <a:t>(</a:t>
            </a:r>
            <a:r>
              <a:rPr sz="3400" spc="-15" dirty="0">
                <a:latin typeface="Microsoft Sans Serif"/>
                <a:cs typeface="Microsoft Sans Serif"/>
              </a:rPr>
              <a:t> </a:t>
            </a:r>
            <a:r>
              <a:rPr sz="3400" spc="-10" dirty="0">
                <a:latin typeface="Microsoft Sans Serif"/>
                <a:cs typeface="Microsoft Sans Serif"/>
              </a:rPr>
              <a:t>i</a:t>
            </a:r>
            <a:r>
              <a:rPr sz="3400" spc="-50" dirty="0">
                <a:latin typeface="Microsoft Sans Serif"/>
                <a:cs typeface="Microsoft Sans Serif"/>
              </a:rPr>
              <a:t>=0;</a:t>
            </a:r>
            <a:r>
              <a:rPr sz="3400" spc="-10" dirty="0">
                <a:latin typeface="Microsoft Sans Serif"/>
                <a:cs typeface="Microsoft Sans Serif"/>
              </a:rPr>
              <a:t> i</a:t>
            </a:r>
            <a:r>
              <a:rPr sz="3400" spc="-25" dirty="0">
                <a:latin typeface="Microsoft Sans Serif"/>
                <a:cs typeface="Microsoft Sans Serif"/>
              </a:rPr>
              <a:t>&lt;n;</a:t>
            </a:r>
            <a:r>
              <a:rPr sz="3400" spc="-30" dirty="0">
                <a:latin typeface="Microsoft Sans Serif"/>
                <a:cs typeface="Microsoft Sans Serif"/>
              </a:rPr>
              <a:t> </a:t>
            </a:r>
            <a:r>
              <a:rPr sz="3400" spc="-10" dirty="0">
                <a:latin typeface="Microsoft Sans Serif"/>
                <a:cs typeface="Microsoft Sans Serif"/>
              </a:rPr>
              <a:t>i</a:t>
            </a:r>
            <a:r>
              <a:rPr sz="3400" spc="-100" dirty="0">
                <a:latin typeface="Microsoft Sans Serif"/>
                <a:cs typeface="Microsoft Sans Serif"/>
              </a:rPr>
              <a:t>++)</a:t>
            </a:r>
            <a:endParaRPr sz="3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3400" spc="60" dirty="0">
                <a:latin typeface="Microsoft Sans Serif"/>
                <a:cs typeface="Microsoft Sans Serif"/>
              </a:rPr>
              <a:t>{</a:t>
            </a:r>
            <a:endParaRPr sz="3400">
              <a:latin typeface="Microsoft Sans Serif"/>
              <a:cs typeface="Microsoft Sans Serif"/>
            </a:endParaRPr>
          </a:p>
          <a:p>
            <a:pPr marL="125095">
              <a:lnSpc>
                <a:spcPct val="100000"/>
              </a:lnSpc>
              <a:spcBef>
                <a:spcPts val="720"/>
              </a:spcBef>
            </a:pPr>
            <a:r>
              <a:rPr sz="3400" spc="45" dirty="0">
                <a:latin typeface="Microsoft Sans Serif"/>
                <a:cs typeface="Microsoft Sans Serif"/>
              </a:rPr>
              <a:t>statement;</a:t>
            </a:r>
            <a:endParaRPr sz="3400">
              <a:latin typeface="Microsoft Sans Serif"/>
              <a:cs typeface="Microsoft Sans Serif"/>
            </a:endParaRPr>
          </a:p>
          <a:p>
            <a:pPr marL="125095">
              <a:lnSpc>
                <a:spcPct val="100000"/>
              </a:lnSpc>
              <a:spcBef>
                <a:spcPts val="720"/>
              </a:spcBef>
            </a:pPr>
            <a:r>
              <a:rPr sz="3400" spc="60" dirty="0">
                <a:latin typeface="Microsoft Sans Serif"/>
                <a:cs typeface="Microsoft Sans Serif"/>
              </a:rPr>
              <a:t>}</a:t>
            </a:r>
            <a:endParaRPr sz="34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6724" y="7513726"/>
            <a:ext cx="3246755" cy="246443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sz="3400" spc="120" dirty="0">
                <a:latin typeface="Microsoft Sans Serif"/>
                <a:cs typeface="Microsoft Sans Serif"/>
              </a:rPr>
              <a:t>for</a:t>
            </a:r>
            <a:r>
              <a:rPr sz="3400" spc="-20" dirty="0">
                <a:latin typeface="Microsoft Sans Serif"/>
                <a:cs typeface="Microsoft Sans Serif"/>
              </a:rPr>
              <a:t> </a:t>
            </a:r>
            <a:r>
              <a:rPr sz="3400" spc="-210" dirty="0">
                <a:latin typeface="Microsoft Sans Serif"/>
                <a:cs typeface="Microsoft Sans Serif"/>
              </a:rPr>
              <a:t>(</a:t>
            </a:r>
            <a:r>
              <a:rPr sz="3400" spc="-15" dirty="0">
                <a:latin typeface="Microsoft Sans Serif"/>
                <a:cs typeface="Microsoft Sans Serif"/>
              </a:rPr>
              <a:t> </a:t>
            </a:r>
            <a:r>
              <a:rPr sz="3400" spc="-10" dirty="0">
                <a:latin typeface="Microsoft Sans Serif"/>
                <a:cs typeface="Microsoft Sans Serif"/>
              </a:rPr>
              <a:t>i</a:t>
            </a:r>
            <a:r>
              <a:rPr sz="3400" spc="-50" dirty="0">
                <a:latin typeface="Microsoft Sans Serif"/>
                <a:cs typeface="Microsoft Sans Serif"/>
              </a:rPr>
              <a:t>=0;</a:t>
            </a:r>
            <a:r>
              <a:rPr sz="3400" spc="-10" dirty="0">
                <a:latin typeface="Microsoft Sans Serif"/>
                <a:cs typeface="Microsoft Sans Serif"/>
              </a:rPr>
              <a:t> i</a:t>
            </a:r>
            <a:r>
              <a:rPr sz="3400" spc="-25" dirty="0">
                <a:latin typeface="Microsoft Sans Serif"/>
                <a:cs typeface="Microsoft Sans Serif"/>
              </a:rPr>
              <a:t>&lt;n;</a:t>
            </a:r>
            <a:r>
              <a:rPr sz="3400" spc="-30" dirty="0">
                <a:latin typeface="Microsoft Sans Serif"/>
                <a:cs typeface="Microsoft Sans Serif"/>
              </a:rPr>
              <a:t> </a:t>
            </a:r>
            <a:r>
              <a:rPr sz="3400" spc="-10" dirty="0">
                <a:latin typeface="Microsoft Sans Serif"/>
                <a:cs typeface="Microsoft Sans Serif"/>
              </a:rPr>
              <a:t>i</a:t>
            </a:r>
            <a:r>
              <a:rPr sz="3400" spc="-100" dirty="0">
                <a:latin typeface="Microsoft Sans Serif"/>
                <a:cs typeface="Microsoft Sans Serif"/>
              </a:rPr>
              <a:t>++)</a:t>
            </a:r>
            <a:endParaRPr sz="3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3400" spc="60" dirty="0">
                <a:latin typeface="Microsoft Sans Serif"/>
                <a:cs typeface="Microsoft Sans Serif"/>
              </a:rPr>
              <a:t>{</a:t>
            </a:r>
            <a:endParaRPr sz="3400">
              <a:latin typeface="Microsoft Sans Serif"/>
              <a:cs typeface="Microsoft Sans Serif"/>
            </a:endParaRPr>
          </a:p>
          <a:p>
            <a:pPr marL="125095">
              <a:lnSpc>
                <a:spcPct val="100000"/>
              </a:lnSpc>
              <a:spcBef>
                <a:spcPts val="720"/>
              </a:spcBef>
            </a:pPr>
            <a:r>
              <a:rPr sz="3400" spc="45" dirty="0">
                <a:latin typeface="Microsoft Sans Serif"/>
                <a:cs typeface="Microsoft Sans Serif"/>
              </a:rPr>
              <a:t>statement;</a:t>
            </a:r>
            <a:endParaRPr sz="3400">
              <a:latin typeface="Microsoft Sans Serif"/>
              <a:cs typeface="Microsoft Sans Serif"/>
            </a:endParaRPr>
          </a:p>
          <a:p>
            <a:pPr marL="125095">
              <a:lnSpc>
                <a:spcPct val="100000"/>
              </a:lnSpc>
              <a:spcBef>
                <a:spcPts val="720"/>
              </a:spcBef>
            </a:pPr>
            <a:r>
              <a:rPr sz="3400" spc="60" dirty="0">
                <a:latin typeface="Microsoft Sans Serif"/>
                <a:cs typeface="Microsoft Sans Serif"/>
              </a:rPr>
              <a:t>}</a:t>
            </a:r>
            <a:endParaRPr sz="34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23715" y="2802286"/>
            <a:ext cx="1270635" cy="212725"/>
          </a:xfrm>
          <a:custGeom>
            <a:avLst/>
            <a:gdLst/>
            <a:ahLst/>
            <a:cxnLst/>
            <a:rect l="l" t="t" r="r" b="b"/>
            <a:pathLst>
              <a:path w="1270635" h="212725">
                <a:moveTo>
                  <a:pt x="1198499" y="106267"/>
                </a:moveTo>
                <a:lnTo>
                  <a:pt x="1124331" y="171164"/>
                </a:lnTo>
                <a:lnTo>
                  <a:pt x="1118598" y="178631"/>
                </a:lnTo>
                <a:lnTo>
                  <a:pt x="1116282" y="187372"/>
                </a:lnTo>
                <a:lnTo>
                  <a:pt x="1117419" y="196328"/>
                </a:lnTo>
                <a:lnTo>
                  <a:pt x="1122045" y="204438"/>
                </a:lnTo>
                <a:lnTo>
                  <a:pt x="1129514" y="210188"/>
                </a:lnTo>
                <a:lnTo>
                  <a:pt x="1138269" y="212534"/>
                </a:lnTo>
                <a:lnTo>
                  <a:pt x="1147262" y="211403"/>
                </a:lnTo>
                <a:lnTo>
                  <a:pt x="1155446" y="206724"/>
                </a:lnTo>
                <a:lnTo>
                  <a:pt x="1243257" y="129889"/>
                </a:lnTo>
                <a:lnTo>
                  <a:pt x="1234313" y="129889"/>
                </a:lnTo>
                <a:lnTo>
                  <a:pt x="1243522" y="128037"/>
                </a:lnTo>
                <a:lnTo>
                  <a:pt x="1249449" y="124047"/>
                </a:lnTo>
                <a:lnTo>
                  <a:pt x="1218819" y="124047"/>
                </a:lnTo>
                <a:lnTo>
                  <a:pt x="1198499" y="106267"/>
                </a:lnTo>
                <a:close/>
              </a:path>
              <a:path w="1270635" h="212725">
                <a:moveTo>
                  <a:pt x="1171502" y="82645"/>
                </a:moveTo>
                <a:lnTo>
                  <a:pt x="23622" y="82645"/>
                </a:lnTo>
                <a:lnTo>
                  <a:pt x="14412" y="84496"/>
                </a:lnTo>
                <a:lnTo>
                  <a:pt x="6905" y="89550"/>
                </a:lnTo>
                <a:lnTo>
                  <a:pt x="1851" y="97057"/>
                </a:lnTo>
                <a:lnTo>
                  <a:pt x="0" y="106267"/>
                </a:lnTo>
                <a:lnTo>
                  <a:pt x="1851" y="115476"/>
                </a:lnTo>
                <a:lnTo>
                  <a:pt x="6905" y="122983"/>
                </a:lnTo>
                <a:lnTo>
                  <a:pt x="14412" y="128037"/>
                </a:lnTo>
                <a:lnTo>
                  <a:pt x="23622" y="129889"/>
                </a:lnTo>
                <a:lnTo>
                  <a:pt x="1171502" y="129889"/>
                </a:lnTo>
                <a:lnTo>
                  <a:pt x="1198499" y="106267"/>
                </a:lnTo>
                <a:lnTo>
                  <a:pt x="1171502" y="82645"/>
                </a:lnTo>
                <a:close/>
              </a:path>
              <a:path w="1270635" h="212725">
                <a:moveTo>
                  <a:pt x="1243257" y="82645"/>
                </a:moveTo>
                <a:lnTo>
                  <a:pt x="1234313" y="82645"/>
                </a:lnTo>
                <a:lnTo>
                  <a:pt x="1243522" y="84496"/>
                </a:lnTo>
                <a:lnTo>
                  <a:pt x="1251029" y="89550"/>
                </a:lnTo>
                <a:lnTo>
                  <a:pt x="1256083" y="97057"/>
                </a:lnTo>
                <a:lnTo>
                  <a:pt x="1257935" y="106267"/>
                </a:lnTo>
                <a:lnTo>
                  <a:pt x="1256083" y="115476"/>
                </a:lnTo>
                <a:lnTo>
                  <a:pt x="1251029" y="122983"/>
                </a:lnTo>
                <a:lnTo>
                  <a:pt x="1243522" y="128037"/>
                </a:lnTo>
                <a:lnTo>
                  <a:pt x="1234313" y="129889"/>
                </a:lnTo>
                <a:lnTo>
                  <a:pt x="1243257" y="129889"/>
                </a:lnTo>
                <a:lnTo>
                  <a:pt x="1270254" y="106267"/>
                </a:lnTo>
                <a:lnTo>
                  <a:pt x="1243257" y="82645"/>
                </a:lnTo>
                <a:close/>
              </a:path>
              <a:path w="1270635" h="212725">
                <a:moveTo>
                  <a:pt x="1218819" y="88487"/>
                </a:moveTo>
                <a:lnTo>
                  <a:pt x="1198499" y="106267"/>
                </a:lnTo>
                <a:lnTo>
                  <a:pt x="1218819" y="124047"/>
                </a:lnTo>
                <a:lnTo>
                  <a:pt x="1218819" y="88487"/>
                </a:lnTo>
                <a:close/>
              </a:path>
              <a:path w="1270635" h="212725">
                <a:moveTo>
                  <a:pt x="1249449" y="88487"/>
                </a:moveTo>
                <a:lnTo>
                  <a:pt x="1218819" y="88487"/>
                </a:lnTo>
                <a:lnTo>
                  <a:pt x="1218819" y="124047"/>
                </a:lnTo>
                <a:lnTo>
                  <a:pt x="1249449" y="124047"/>
                </a:lnTo>
                <a:lnTo>
                  <a:pt x="1251029" y="122983"/>
                </a:lnTo>
                <a:lnTo>
                  <a:pt x="1256083" y="115476"/>
                </a:lnTo>
                <a:lnTo>
                  <a:pt x="1257935" y="106267"/>
                </a:lnTo>
                <a:lnTo>
                  <a:pt x="1256083" y="97057"/>
                </a:lnTo>
                <a:lnTo>
                  <a:pt x="1251029" y="89550"/>
                </a:lnTo>
                <a:lnTo>
                  <a:pt x="1249449" y="88487"/>
                </a:lnTo>
                <a:close/>
              </a:path>
              <a:path w="1270635" h="212725">
                <a:moveTo>
                  <a:pt x="1138269" y="0"/>
                </a:moveTo>
                <a:lnTo>
                  <a:pt x="1129514" y="2345"/>
                </a:lnTo>
                <a:lnTo>
                  <a:pt x="1122045" y="8096"/>
                </a:lnTo>
                <a:lnTo>
                  <a:pt x="1117419" y="16206"/>
                </a:lnTo>
                <a:lnTo>
                  <a:pt x="1116282" y="25161"/>
                </a:lnTo>
                <a:lnTo>
                  <a:pt x="1118598" y="33903"/>
                </a:lnTo>
                <a:lnTo>
                  <a:pt x="1124331" y="41370"/>
                </a:lnTo>
                <a:lnTo>
                  <a:pt x="1198499" y="106267"/>
                </a:lnTo>
                <a:lnTo>
                  <a:pt x="1218819" y="88487"/>
                </a:lnTo>
                <a:lnTo>
                  <a:pt x="1249449" y="88487"/>
                </a:lnTo>
                <a:lnTo>
                  <a:pt x="1243522" y="84496"/>
                </a:lnTo>
                <a:lnTo>
                  <a:pt x="1234313" y="82645"/>
                </a:lnTo>
                <a:lnTo>
                  <a:pt x="1243257" y="82645"/>
                </a:lnTo>
                <a:lnTo>
                  <a:pt x="1155446" y="5810"/>
                </a:lnTo>
                <a:lnTo>
                  <a:pt x="1147262" y="1131"/>
                </a:lnTo>
                <a:lnTo>
                  <a:pt x="11382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785230" y="2555240"/>
            <a:ext cx="35115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b="1" spc="180" dirty="0">
                <a:latin typeface="Arial"/>
                <a:cs typeface="Arial"/>
              </a:rPr>
              <a:t>n</a:t>
            </a:r>
            <a:endParaRPr sz="39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22275" y="173177"/>
            <a:ext cx="779335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319145" algn="l"/>
              </a:tabLst>
            </a:pPr>
            <a:r>
              <a:rPr sz="4300" spc="-5" dirty="0">
                <a:latin typeface="Arial MT"/>
                <a:cs typeface="Arial MT"/>
              </a:rPr>
              <a:t>Examples</a:t>
            </a:r>
            <a:r>
              <a:rPr sz="4300" spc="10" dirty="0">
                <a:latin typeface="Arial MT"/>
                <a:cs typeface="Arial MT"/>
              </a:rPr>
              <a:t> </a:t>
            </a:r>
            <a:r>
              <a:rPr sz="4300" spc="-5" dirty="0">
                <a:latin typeface="Arial MT"/>
                <a:cs typeface="Arial MT"/>
              </a:rPr>
              <a:t>of	independent</a:t>
            </a:r>
            <a:r>
              <a:rPr sz="4300" spc="-75" dirty="0">
                <a:latin typeface="Arial MT"/>
                <a:cs typeface="Arial MT"/>
              </a:rPr>
              <a:t> </a:t>
            </a:r>
            <a:r>
              <a:rPr sz="4300" spc="-10" dirty="0">
                <a:latin typeface="Arial MT"/>
                <a:cs typeface="Arial MT"/>
              </a:rPr>
              <a:t>loops</a:t>
            </a:r>
            <a:endParaRPr sz="430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823715" y="5911246"/>
            <a:ext cx="1270635" cy="212725"/>
          </a:xfrm>
          <a:custGeom>
            <a:avLst/>
            <a:gdLst/>
            <a:ahLst/>
            <a:cxnLst/>
            <a:rect l="l" t="t" r="r" b="b"/>
            <a:pathLst>
              <a:path w="1270635" h="212725">
                <a:moveTo>
                  <a:pt x="1198499" y="106267"/>
                </a:moveTo>
                <a:lnTo>
                  <a:pt x="1124331" y="171164"/>
                </a:lnTo>
                <a:lnTo>
                  <a:pt x="1118598" y="178631"/>
                </a:lnTo>
                <a:lnTo>
                  <a:pt x="1116282" y="187372"/>
                </a:lnTo>
                <a:lnTo>
                  <a:pt x="1117419" y="196328"/>
                </a:lnTo>
                <a:lnTo>
                  <a:pt x="1122045" y="204438"/>
                </a:lnTo>
                <a:lnTo>
                  <a:pt x="1129514" y="210188"/>
                </a:lnTo>
                <a:lnTo>
                  <a:pt x="1138269" y="212534"/>
                </a:lnTo>
                <a:lnTo>
                  <a:pt x="1147262" y="211403"/>
                </a:lnTo>
                <a:lnTo>
                  <a:pt x="1155446" y="206724"/>
                </a:lnTo>
                <a:lnTo>
                  <a:pt x="1243257" y="129889"/>
                </a:lnTo>
                <a:lnTo>
                  <a:pt x="1234313" y="129889"/>
                </a:lnTo>
                <a:lnTo>
                  <a:pt x="1243522" y="128037"/>
                </a:lnTo>
                <a:lnTo>
                  <a:pt x="1249449" y="124047"/>
                </a:lnTo>
                <a:lnTo>
                  <a:pt x="1218819" y="124047"/>
                </a:lnTo>
                <a:lnTo>
                  <a:pt x="1198499" y="106267"/>
                </a:lnTo>
                <a:close/>
              </a:path>
              <a:path w="1270635" h="212725">
                <a:moveTo>
                  <a:pt x="1171502" y="82645"/>
                </a:moveTo>
                <a:lnTo>
                  <a:pt x="23622" y="82645"/>
                </a:lnTo>
                <a:lnTo>
                  <a:pt x="14412" y="84496"/>
                </a:lnTo>
                <a:lnTo>
                  <a:pt x="6905" y="89550"/>
                </a:lnTo>
                <a:lnTo>
                  <a:pt x="1851" y="97057"/>
                </a:lnTo>
                <a:lnTo>
                  <a:pt x="0" y="106267"/>
                </a:lnTo>
                <a:lnTo>
                  <a:pt x="1851" y="115476"/>
                </a:lnTo>
                <a:lnTo>
                  <a:pt x="6905" y="122983"/>
                </a:lnTo>
                <a:lnTo>
                  <a:pt x="14412" y="128037"/>
                </a:lnTo>
                <a:lnTo>
                  <a:pt x="23622" y="129889"/>
                </a:lnTo>
                <a:lnTo>
                  <a:pt x="1171502" y="129889"/>
                </a:lnTo>
                <a:lnTo>
                  <a:pt x="1198499" y="106267"/>
                </a:lnTo>
                <a:lnTo>
                  <a:pt x="1171502" y="82645"/>
                </a:lnTo>
                <a:close/>
              </a:path>
              <a:path w="1270635" h="212725">
                <a:moveTo>
                  <a:pt x="1243257" y="82645"/>
                </a:moveTo>
                <a:lnTo>
                  <a:pt x="1234313" y="82645"/>
                </a:lnTo>
                <a:lnTo>
                  <a:pt x="1243522" y="84496"/>
                </a:lnTo>
                <a:lnTo>
                  <a:pt x="1251029" y="89550"/>
                </a:lnTo>
                <a:lnTo>
                  <a:pt x="1256083" y="97057"/>
                </a:lnTo>
                <a:lnTo>
                  <a:pt x="1257935" y="106267"/>
                </a:lnTo>
                <a:lnTo>
                  <a:pt x="1256083" y="115476"/>
                </a:lnTo>
                <a:lnTo>
                  <a:pt x="1251029" y="122983"/>
                </a:lnTo>
                <a:lnTo>
                  <a:pt x="1243522" y="128037"/>
                </a:lnTo>
                <a:lnTo>
                  <a:pt x="1234313" y="129889"/>
                </a:lnTo>
                <a:lnTo>
                  <a:pt x="1243257" y="129889"/>
                </a:lnTo>
                <a:lnTo>
                  <a:pt x="1270254" y="106267"/>
                </a:lnTo>
                <a:lnTo>
                  <a:pt x="1243257" y="82645"/>
                </a:lnTo>
                <a:close/>
              </a:path>
              <a:path w="1270635" h="212725">
                <a:moveTo>
                  <a:pt x="1218819" y="88487"/>
                </a:moveTo>
                <a:lnTo>
                  <a:pt x="1198499" y="106267"/>
                </a:lnTo>
                <a:lnTo>
                  <a:pt x="1218819" y="124047"/>
                </a:lnTo>
                <a:lnTo>
                  <a:pt x="1218819" y="88487"/>
                </a:lnTo>
                <a:close/>
              </a:path>
              <a:path w="1270635" h="212725">
                <a:moveTo>
                  <a:pt x="1249449" y="88487"/>
                </a:moveTo>
                <a:lnTo>
                  <a:pt x="1218819" y="88487"/>
                </a:lnTo>
                <a:lnTo>
                  <a:pt x="1218819" y="124047"/>
                </a:lnTo>
                <a:lnTo>
                  <a:pt x="1249449" y="124047"/>
                </a:lnTo>
                <a:lnTo>
                  <a:pt x="1251029" y="122983"/>
                </a:lnTo>
                <a:lnTo>
                  <a:pt x="1256083" y="115476"/>
                </a:lnTo>
                <a:lnTo>
                  <a:pt x="1257935" y="106267"/>
                </a:lnTo>
                <a:lnTo>
                  <a:pt x="1256083" y="97057"/>
                </a:lnTo>
                <a:lnTo>
                  <a:pt x="1251029" y="89550"/>
                </a:lnTo>
                <a:lnTo>
                  <a:pt x="1249449" y="88487"/>
                </a:lnTo>
                <a:close/>
              </a:path>
              <a:path w="1270635" h="212725">
                <a:moveTo>
                  <a:pt x="1138269" y="0"/>
                </a:moveTo>
                <a:lnTo>
                  <a:pt x="1129514" y="2345"/>
                </a:lnTo>
                <a:lnTo>
                  <a:pt x="1122045" y="8096"/>
                </a:lnTo>
                <a:lnTo>
                  <a:pt x="1117419" y="16206"/>
                </a:lnTo>
                <a:lnTo>
                  <a:pt x="1116282" y="25161"/>
                </a:lnTo>
                <a:lnTo>
                  <a:pt x="1118598" y="33903"/>
                </a:lnTo>
                <a:lnTo>
                  <a:pt x="1124331" y="41370"/>
                </a:lnTo>
                <a:lnTo>
                  <a:pt x="1198499" y="106267"/>
                </a:lnTo>
                <a:lnTo>
                  <a:pt x="1218819" y="88487"/>
                </a:lnTo>
                <a:lnTo>
                  <a:pt x="1249449" y="88487"/>
                </a:lnTo>
                <a:lnTo>
                  <a:pt x="1243522" y="84496"/>
                </a:lnTo>
                <a:lnTo>
                  <a:pt x="1234313" y="82645"/>
                </a:lnTo>
                <a:lnTo>
                  <a:pt x="1243257" y="82645"/>
                </a:lnTo>
                <a:lnTo>
                  <a:pt x="1155446" y="5810"/>
                </a:lnTo>
                <a:lnTo>
                  <a:pt x="1147262" y="1131"/>
                </a:lnTo>
                <a:lnTo>
                  <a:pt x="11382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785230" y="5663946"/>
            <a:ext cx="35115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b="1" spc="180" dirty="0">
                <a:latin typeface="Arial"/>
                <a:cs typeface="Arial"/>
              </a:rPr>
              <a:t>n</a:t>
            </a:r>
            <a:endParaRPr sz="39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823715" y="8858662"/>
            <a:ext cx="1270635" cy="212725"/>
          </a:xfrm>
          <a:custGeom>
            <a:avLst/>
            <a:gdLst/>
            <a:ahLst/>
            <a:cxnLst/>
            <a:rect l="l" t="t" r="r" b="b"/>
            <a:pathLst>
              <a:path w="1270635" h="212725">
                <a:moveTo>
                  <a:pt x="1198499" y="106267"/>
                </a:moveTo>
                <a:lnTo>
                  <a:pt x="1124331" y="171164"/>
                </a:lnTo>
                <a:lnTo>
                  <a:pt x="1118598" y="178619"/>
                </a:lnTo>
                <a:lnTo>
                  <a:pt x="1116282" y="187375"/>
                </a:lnTo>
                <a:lnTo>
                  <a:pt x="1117419" y="196360"/>
                </a:lnTo>
                <a:lnTo>
                  <a:pt x="1122045" y="204501"/>
                </a:lnTo>
                <a:lnTo>
                  <a:pt x="1129514" y="210197"/>
                </a:lnTo>
                <a:lnTo>
                  <a:pt x="1138269" y="212513"/>
                </a:lnTo>
                <a:lnTo>
                  <a:pt x="1147262" y="211379"/>
                </a:lnTo>
                <a:lnTo>
                  <a:pt x="1155446" y="206724"/>
                </a:lnTo>
                <a:lnTo>
                  <a:pt x="1243257" y="129889"/>
                </a:lnTo>
                <a:lnTo>
                  <a:pt x="1234313" y="129889"/>
                </a:lnTo>
                <a:lnTo>
                  <a:pt x="1243522" y="128037"/>
                </a:lnTo>
                <a:lnTo>
                  <a:pt x="1249449" y="124047"/>
                </a:lnTo>
                <a:lnTo>
                  <a:pt x="1218819" y="124047"/>
                </a:lnTo>
                <a:lnTo>
                  <a:pt x="1198499" y="106267"/>
                </a:lnTo>
                <a:close/>
              </a:path>
              <a:path w="1270635" h="212725">
                <a:moveTo>
                  <a:pt x="1171502" y="82645"/>
                </a:moveTo>
                <a:lnTo>
                  <a:pt x="23622" y="82645"/>
                </a:lnTo>
                <a:lnTo>
                  <a:pt x="14412" y="84496"/>
                </a:lnTo>
                <a:lnTo>
                  <a:pt x="6905" y="89550"/>
                </a:lnTo>
                <a:lnTo>
                  <a:pt x="1851" y="97057"/>
                </a:lnTo>
                <a:lnTo>
                  <a:pt x="0" y="106267"/>
                </a:lnTo>
                <a:lnTo>
                  <a:pt x="1851" y="115476"/>
                </a:lnTo>
                <a:lnTo>
                  <a:pt x="6905" y="122983"/>
                </a:lnTo>
                <a:lnTo>
                  <a:pt x="14412" y="128037"/>
                </a:lnTo>
                <a:lnTo>
                  <a:pt x="23622" y="129889"/>
                </a:lnTo>
                <a:lnTo>
                  <a:pt x="1171502" y="129889"/>
                </a:lnTo>
                <a:lnTo>
                  <a:pt x="1198499" y="106267"/>
                </a:lnTo>
                <a:lnTo>
                  <a:pt x="1171502" y="82645"/>
                </a:lnTo>
                <a:close/>
              </a:path>
              <a:path w="1270635" h="212725">
                <a:moveTo>
                  <a:pt x="1243257" y="82645"/>
                </a:moveTo>
                <a:lnTo>
                  <a:pt x="1234313" y="82645"/>
                </a:lnTo>
                <a:lnTo>
                  <a:pt x="1243522" y="84496"/>
                </a:lnTo>
                <a:lnTo>
                  <a:pt x="1251029" y="89550"/>
                </a:lnTo>
                <a:lnTo>
                  <a:pt x="1256083" y="97057"/>
                </a:lnTo>
                <a:lnTo>
                  <a:pt x="1257935" y="106267"/>
                </a:lnTo>
                <a:lnTo>
                  <a:pt x="1256083" y="115476"/>
                </a:lnTo>
                <a:lnTo>
                  <a:pt x="1251029" y="122983"/>
                </a:lnTo>
                <a:lnTo>
                  <a:pt x="1243522" y="128037"/>
                </a:lnTo>
                <a:lnTo>
                  <a:pt x="1234313" y="129889"/>
                </a:lnTo>
                <a:lnTo>
                  <a:pt x="1243257" y="129889"/>
                </a:lnTo>
                <a:lnTo>
                  <a:pt x="1270254" y="106267"/>
                </a:lnTo>
                <a:lnTo>
                  <a:pt x="1243257" y="82645"/>
                </a:lnTo>
                <a:close/>
              </a:path>
              <a:path w="1270635" h="212725">
                <a:moveTo>
                  <a:pt x="1218819" y="88487"/>
                </a:moveTo>
                <a:lnTo>
                  <a:pt x="1198499" y="106267"/>
                </a:lnTo>
                <a:lnTo>
                  <a:pt x="1218819" y="124047"/>
                </a:lnTo>
                <a:lnTo>
                  <a:pt x="1218819" y="88487"/>
                </a:lnTo>
                <a:close/>
              </a:path>
              <a:path w="1270635" h="212725">
                <a:moveTo>
                  <a:pt x="1249449" y="88487"/>
                </a:moveTo>
                <a:lnTo>
                  <a:pt x="1218819" y="88487"/>
                </a:lnTo>
                <a:lnTo>
                  <a:pt x="1218819" y="124047"/>
                </a:lnTo>
                <a:lnTo>
                  <a:pt x="1249449" y="124047"/>
                </a:lnTo>
                <a:lnTo>
                  <a:pt x="1251029" y="122983"/>
                </a:lnTo>
                <a:lnTo>
                  <a:pt x="1256083" y="115476"/>
                </a:lnTo>
                <a:lnTo>
                  <a:pt x="1257935" y="106267"/>
                </a:lnTo>
                <a:lnTo>
                  <a:pt x="1256083" y="97057"/>
                </a:lnTo>
                <a:lnTo>
                  <a:pt x="1251029" y="89550"/>
                </a:lnTo>
                <a:lnTo>
                  <a:pt x="1249449" y="88487"/>
                </a:lnTo>
                <a:close/>
              </a:path>
              <a:path w="1270635" h="212725">
                <a:moveTo>
                  <a:pt x="1138269" y="0"/>
                </a:moveTo>
                <a:lnTo>
                  <a:pt x="1129514" y="2345"/>
                </a:lnTo>
                <a:lnTo>
                  <a:pt x="1122045" y="8096"/>
                </a:lnTo>
                <a:lnTo>
                  <a:pt x="1117419" y="16206"/>
                </a:lnTo>
                <a:lnTo>
                  <a:pt x="1116282" y="25161"/>
                </a:lnTo>
                <a:lnTo>
                  <a:pt x="1118598" y="33903"/>
                </a:lnTo>
                <a:lnTo>
                  <a:pt x="1124331" y="41370"/>
                </a:lnTo>
                <a:lnTo>
                  <a:pt x="1198499" y="106267"/>
                </a:lnTo>
                <a:lnTo>
                  <a:pt x="1218819" y="88487"/>
                </a:lnTo>
                <a:lnTo>
                  <a:pt x="1249449" y="88487"/>
                </a:lnTo>
                <a:lnTo>
                  <a:pt x="1243522" y="84496"/>
                </a:lnTo>
                <a:lnTo>
                  <a:pt x="1234313" y="82645"/>
                </a:lnTo>
                <a:lnTo>
                  <a:pt x="1243257" y="82645"/>
                </a:lnTo>
                <a:lnTo>
                  <a:pt x="1155446" y="5810"/>
                </a:lnTo>
                <a:lnTo>
                  <a:pt x="1147262" y="1131"/>
                </a:lnTo>
                <a:lnTo>
                  <a:pt x="11382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785230" y="8612225"/>
            <a:ext cx="35115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b="1" spc="180" dirty="0">
                <a:latin typeface="Arial"/>
                <a:cs typeface="Arial"/>
              </a:rPr>
              <a:t>n</a:t>
            </a:r>
            <a:endParaRPr sz="39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103364" y="1685544"/>
            <a:ext cx="236220" cy="8028940"/>
          </a:xfrm>
          <a:custGeom>
            <a:avLst/>
            <a:gdLst/>
            <a:ahLst/>
            <a:cxnLst/>
            <a:rect l="l" t="t" r="r" b="b"/>
            <a:pathLst>
              <a:path w="236220" h="8028940">
                <a:moveTo>
                  <a:pt x="94487" y="7796979"/>
                </a:moveTo>
                <a:lnTo>
                  <a:pt x="72116" y="7801494"/>
                </a:lnTo>
                <a:lnTo>
                  <a:pt x="34575" y="7826806"/>
                </a:lnTo>
                <a:lnTo>
                  <a:pt x="9274" y="7864349"/>
                </a:lnTo>
                <a:lnTo>
                  <a:pt x="0" y="7910322"/>
                </a:lnTo>
                <a:lnTo>
                  <a:pt x="9274" y="7956294"/>
                </a:lnTo>
                <a:lnTo>
                  <a:pt x="34575" y="7993837"/>
                </a:lnTo>
                <a:lnTo>
                  <a:pt x="72116" y="8019149"/>
                </a:lnTo>
                <a:lnTo>
                  <a:pt x="118109" y="8028432"/>
                </a:lnTo>
                <a:lnTo>
                  <a:pt x="164103" y="8019149"/>
                </a:lnTo>
                <a:lnTo>
                  <a:pt x="201644" y="7993837"/>
                </a:lnTo>
                <a:lnTo>
                  <a:pt x="226945" y="7956294"/>
                </a:lnTo>
                <a:lnTo>
                  <a:pt x="231454" y="7933944"/>
                </a:lnTo>
                <a:lnTo>
                  <a:pt x="118109" y="7933944"/>
                </a:lnTo>
                <a:lnTo>
                  <a:pt x="108900" y="7932087"/>
                </a:lnTo>
                <a:lnTo>
                  <a:pt x="101393" y="7927024"/>
                </a:lnTo>
                <a:lnTo>
                  <a:pt x="96339" y="7919515"/>
                </a:lnTo>
                <a:lnTo>
                  <a:pt x="94487" y="7910322"/>
                </a:lnTo>
                <a:lnTo>
                  <a:pt x="94487" y="7796979"/>
                </a:lnTo>
                <a:close/>
              </a:path>
              <a:path w="236220" h="8028940">
                <a:moveTo>
                  <a:pt x="118109" y="7792211"/>
                </a:moveTo>
                <a:lnTo>
                  <a:pt x="94487" y="7796979"/>
                </a:lnTo>
                <a:lnTo>
                  <a:pt x="94487" y="7910322"/>
                </a:lnTo>
                <a:lnTo>
                  <a:pt x="96339" y="7919515"/>
                </a:lnTo>
                <a:lnTo>
                  <a:pt x="101393" y="7927024"/>
                </a:lnTo>
                <a:lnTo>
                  <a:pt x="108900" y="7932087"/>
                </a:lnTo>
                <a:lnTo>
                  <a:pt x="118109" y="7933944"/>
                </a:lnTo>
                <a:lnTo>
                  <a:pt x="127319" y="7932087"/>
                </a:lnTo>
                <a:lnTo>
                  <a:pt x="134826" y="7927024"/>
                </a:lnTo>
                <a:lnTo>
                  <a:pt x="139880" y="7919515"/>
                </a:lnTo>
                <a:lnTo>
                  <a:pt x="141731" y="7910322"/>
                </a:lnTo>
                <a:lnTo>
                  <a:pt x="141731" y="7796979"/>
                </a:lnTo>
                <a:lnTo>
                  <a:pt x="118109" y="7792211"/>
                </a:lnTo>
                <a:close/>
              </a:path>
              <a:path w="236220" h="8028940">
                <a:moveTo>
                  <a:pt x="141732" y="7796979"/>
                </a:moveTo>
                <a:lnTo>
                  <a:pt x="141731" y="7910322"/>
                </a:lnTo>
                <a:lnTo>
                  <a:pt x="118109" y="7933944"/>
                </a:lnTo>
                <a:lnTo>
                  <a:pt x="231454" y="7933944"/>
                </a:lnTo>
                <a:lnTo>
                  <a:pt x="236219" y="7910322"/>
                </a:lnTo>
                <a:lnTo>
                  <a:pt x="226945" y="7864349"/>
                </a:lnTo>
                <a:lnTo>
                  <a:pt x="201644" y="7826806"/>
                </a:lnTo>
                <a:lnTo>
                  <a:pt x="164103" y="7801494"/>
                </a:lnTo>
                <a:lnTo>
                  <a:pt x="141732" y="7796979"/>
                </a:lnTo>
                <a:close/>
              </a:path>
              <a:path w="236220" h="8028940">
                <a:moveTo>
                  <a:pt x="94487" y="231456"/>
                </a:moveTo>
                <a:lnTo>
                  <a:pt x="94487" y="7796979"/>
                </a:lnTo>
                <a:lnTo>
                  <a:pt x="118109" y="7792211"/>
                </a:lnTo>
                <a:lnTo>
                  <a:pt x="141731" y="7792211"/>
                </a:lnTo>
                <a:lnTo>
                  <a:pt x="141731" y="236220"/>
                </a:lnTo>
                <a:lnTo>
                  <a:pt x="118109" y="236220"/>
                </a:lnTo>
                <a:lnTo>
                  <a:pt x="94487" y="231456"/>
                </a:lnTo>
                <a:close/>
              </a:path>
              <a:path w="236220" h="8028940">
                <a:moveTo>
                  <a:pt x="141731" y="7792211"/>
                </a:moveTo>
                <a:lnTo>
                  <a:pt x="118109" y="7792211"/>
                </a:lnTo>
                <a:lnTo>
                  <a:pt x="141732" y="7796979"/>
                </a:lnTo>
                <a:lnTo>
                  <a:pt x="141731" y="7792211"/>
                </a:lnTo>
                <a:close/>
              </a:path>
              <a:path w="236220" h="8028940">
                <a:moveTo>
                  <a:pt x="118109" y="94487"/>
                </a:moveTo>
                <a:lnTo>
                  <a:pt x="108900" y="96339"/>
                </a:lnTo>
                <a:lnTo>
                  <a:pt x="101393" y="101393"/>
                </a:lnTo>
                <a:lnTo>
                  <a:pt x="96339" y="108900"/>
                </a:lnTo>
                <a:lnTo>
                  <a:pt x="94487" y="118109"/>
                </a:lnTo>
                <a:lnTo>
                  <a:pt x="94487" y="231456"/>
                </a:lnTo>
                <a:lnTo>
                  <a:pt x="118109" y="236220"/>
                </a:lnTo>
                <a:lnTo>
                  <a:pt x="141731" y="231456"/>
                </a:lnTo>
                <a:lnTo>
                  <a:pt x="141731" y="118109"/>
                </a:lnTo>
                <a:lnTo>
                  <a:pt x="139880" y="108900"/>
                </a:lnTo>
                <a:lnTo>
                  <a:pt x="134826" y="101393"/>
                </a:lnTo>
                <a:lnTo>
                  <a:pt x="127319" y="96339"/>
                </a:lnTo>
                <a:lnTo>
                  <a:pt x="118109" y="94487"/>
                </a:lnTo>
                <a:close/>
              </a:path>
              <a:path w="236220" h="8028940">
                <a:moveTo>
                  <a:pt x="141731" y="231456"/>
                </a:moveTo>
                <a:lnTo>
                  <a:pt x="118109" y="236220"/>
                </a:lnTo>
                <a:lnTo>
                  <a:pt x="141731" y="236220"/>
                </a:lnTo>
                <a:lnTo>
                  <a:pt x="141731" y="231456"/>
                </a:lnTo>
                <a:close/>
              </a:path>
              <a:path w="236220" h="8028940">
                <a:moveTo>
                  <a:pt x="118109" y="0"/>
                </a:moveTo>
                <a:lnTo>
                  <a:pt x="72116" y="9274"/>
                </a:lnTo>
                <a:lnTo>
                  <a:pt x="34575" y="34575"/>
                </a:lnTo>
                <a:lnTo>
                  <a:pt x="9274" y="72116"/>
                </a:lnTo>
                <a:lnTo>
                  <a:pt x="0" y="118109"/>
                </a:lnTo>
                <a:lnTo>
                  <a:pt x="9274" y="164103"/>
                </a:lnTo>
                <a:lnTo>
                  <a:pt x="34575" y="201644"/>
                </a:lnTo>
                <a:lnTo>
                  <a:pt x="72116" y="226945"/>
                </a:lnTo>
                <a:lnTo>
                  <a:pt x="94487" y="231456"/>
                </a:lnTo>
                <a:lnTo>
                  <a:pt x="94487" y="118109"/>
                </a:lnTo>
                <a:lnTo>
                  <a:pt x="96339" y="108900"/>
                </a:lnTo>
                <a:lnTo>
                  <a:pt x="101393" y="101393"/>
                </a:lnTo>
                <a:lnTo>
                  <a:pt x="108900" y="96339"/>
                </a:lnTo>
                <a:lnTo>
                  <a:pt x="118109" y="94487"/>
                </a:lnTo>
                <a:lnTo>
                  <a:pt x="231456" y="94487"/>
                </a:lnTo>
                <a:lnTo>
                  <a:pt x="226945" y="72116"/>
                </a:lnTo>
                <a:lnTo>
                  <a:pt x="201644" y="34575"/>
                </a:lnTo>
                <a:lnTo>
                  <a:pt x="164103" y="9274"/>
                </a:lnTo>
                <a:lnTo>
                  <a:pt x="118109" y="0"/>
                </a:lnTo>
                <a:close/>
              </a:path>
              <a:path w="236220" h="8028940">
                <a:moveTo>
                  <a:pt x="231456" y="94487"/>
                </a:moveTo>
                <a:lnTo>
                  <a:pt x="118109" y="94487"/>
                </a:lnTo>
                <a:lnTo>
                  <a:pt x="127319" y="96339"/>
                </a:lnTo>
                <a:lnTo>
                  <a:pt x="134826" y="101393"/>
                </a:lnTo>
                <a:lnTo>
                  <a:pt x="139880" y="108900"/>
                </a:lnTo>
                <a:lnTo>
                  <a:pt x="141731" y="118109"/>
                </a:lnTo>
                <a:lnTo>
                  <a:pt x="141731" y="231456"/>
                </a:lnTo>
                <a:lnTo>
                  <a:pt x="164103" y="226945"/>
                </a:lnTo>
                <a:lnTo>
                  <a:pt x="201644" y="201644"/>
                </a:lnTo>
                <a:lnTo>
                  <a:pt x="226945" y="164103"/>
                </a:lnTo>
                <a:lnTo>
                  <a:pt x="236219" y="118109"/>
                </a:lnTo>
                <a:lnTo>
                  <a:pt x="231456" y="944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958073" y="5153166"/>
            <a:ext cx="2373630" cy="124460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15"/>
              </a:spcBef>
            </a:pPr>
            <a:r>
              <a:rPr sz="3400" spc="-60" dirty="0">
                <a:latin typeface="Microsoft Sans Serif"/>
                <a:cs typeface="Microsoft Sans Serif"/>
              </a:rPr>
              <a:t>f(n)</a:t>
            </a:r>
            <a:r>
              <a:rPr sz="3400" spc="-50" dirty="0">
                <a:latin typeface="Microsoft Sans Serif"/>
                <a:cs typeface="Microsoft Sans Serif"/>
              </a:rPr>
              <a:t> =</a:t>
            </a:r>
            <a:r>
              <a:rPr sz="3400" spc="-40" dirty="0">
                <a:latin typeface="Microsoft Sans Serif"/>
                <a:cs typeface="Microsoft Sans Serif"/>
              </a:rPr>
              <a:t> </a:t>
            </a:r>
            <a:r>
              <a:rPr sz="3400" spc="45" dirty="0">
                <a:latin typeface="Microsoft Sans Serif"/>
                <a:cs typeface="Microsoft Sans Serif"/>
              </a:rPr>
              <a:t>n+n+n</a:t>
            </a:r>
            <a:endParaRPr sz="3400">
              <a:latin typeface="Microsoft Sans Serif"/>
              <a:cs typeface="Microsoft Sans Serif"/>
            </a:endParaRPr>
          </a:p>
          <a:p>
            <a:pPr marL="635" algn="ctr">
              <a:lnSpc>
                <a:spcPct val="100000"/>
              </a:lnSpc>
              <a:spcBef>
                <a:spcPts val="720"/>
              </a:spcBef>
            </a:pPr>
            <a:r>
              <a:rPr sz="3400" spc="35" dirty="0">
                <a:latin typeface="Microsoft Sans Serif"/>
                <a:cs typeface="Microsoft Sans Serif"/>
              </a:rPr>
              <a:t>=3n</a:t>
            </a:r>
            <a:endParaRPr sz="34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080375" y="7080631"/>
            <a:ext cx="172021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Microsoft Sans Serif"/>
                <a:cs typeface="Microsoft Sans Serif"/>
              </a:rPr>
              <a:t>f(n)=</a:t>
            </a:r>
            <a:r>
              <a:rPr sz="3200" spc="-105" dirty="0">
                <a:latin typeface="Microsoft Sans Serif"/>
                <a:cs typeface="Microsoft Sans Serif"/>
              </a:rPr>
              <a:t> </a:t>
            </a:r>
            <a:r>
              <a:rPr sz="3200" spc="-85" dirty="0">
                <a:latin typeface="Microsoft Sans Serif"/>
                <a:cs typeface="Microsoft Sans Serif"/>
              </a:rPr>
              <a:t>O(n)</a:t>
            </a:r>
            <a:endParaRPr sz="3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EDEB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8072755" cy="10287000"/>
          </a:xfrm>
          <a:custGeom>
            <a:avLst/>
            <a:gdLst/>
            <a:ahLst/>
            <a:cxnLst/>
            <a:rect l="l" t="t" r="r" b="b"/>
            <a:pathLst>
              <a:path w="8072755" h="10287000">
                <a:moveTo>
                  <a:pt x="8072628" y="0"/>
                </a:moveTo>
                <a:lnTo>
                  <a:pt x="0" y="0"/>
                </a:lnTo>
                <a:lnTo>
                  <a:pt x="0" y="10287000"/>
                </a:lnTo>
                <a:lnTo>
                  <a:pt x="8072628" y="10287000"/>
                </a:lnTo>
                <a:lnTo>
                  <a:pt x="80726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2275" y="322580"/>
            <a:ext cx="110566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latin typeface="Arial MT"/>
                <a:cs typeface="Arial MT"/>
              </a:rPr>
              <a:t>Commonly</a:t>
            </a:r>
            <a:r>
              <a:rPr sz="4400" spc="-25" dirty="0">
                <a:latin typeface="Arial MT"/>
                <a:cs typeface="Arial MT"/>
              </a:rPr>
              <a:t> </a:t>
            </a:r>
            <a:r>
              <a:rPr sz="4400" spc="-5" dirty="0">
                <a:latin typeface="Arial MT"/>
                <a:cs typeface="Arial MT"/>
              </a:rPr>
              <a:t>used</a:t>
            </a:r>
            <a:r>
              <a:rPr sz="4400" spc="5" dirty="0">
                <a:latin typeface="Arial MT"/>
                <a:cs typeface="Arial MT"/>
              </a:rPr>
              <a:t> </a:t>
            </a:r>
            <a:r>
              <a:rPr sz="4400" spc="-5" dirty="0">
                <a:latin typeface="Arial MT"/>
                <a:cs typeface="Arial MT"/>
              </a:rPr>
              <a:t>Logarithm</a:t>
            </a:r>
            <a:r>
              <a:rPr sz="4400" spc="5" dirty="0">
                <a:latin typeface="Arial MT"/>
                <a:cs typeface="Arial MT"/>
              </a:rPr>
              <a:t> </a:t>
            </a:r>
            <a:r>
              <a:rPr sz="4400" spc="-5" dirty="0">
                <a:latin typeface="Arial MT"/>
                <a:cs typeface="Arial MT"/>
              </a:rPr>
              <a:t>and</a:t>
            </a:r>
            <a:r>
              <a:rPr sz="4400" spc="5" dirty="0">
                <a:latin typeface="Arial MT"/>
                <a:cs typeface="Arial MT"/>
              </a:rPr>
              <a:t> </a:t>
            </a:r>
            <a:r>
              <a:rPr sz="4400" spc="-5" dirty="0">
                <a:latin typeface="Arial MT"/>
                <a:cs typeface="Arial MT"/>
              </a:rPr>
              <a:t>Summations</a:t>
            </a:r>
            <a:endParaRPr sz="4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7288" y="1496948"/>
            <a:ext cx="120059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13700" algn="l"/>
              </a:tabLst>
            </a:pPr>
            <a:r>
              <a:rPr sz="4400" b="1" spc="-10" dirty="0">
                <a:latin typeface="Calibri"/>
                <a:cs typeface="Calibri"/>
              </a:rPr>
              <a:t>Logarithms	</a:t>
            </a:r>
            <a:r>
              <a:rPr sz="4400" b="1" spc="-5" dirty="0">
                <a:latin typeface="Calibri"/>
                <a:cs typeface="Calibri"/>
              </a:rPr>
              <a:t>Arithmetic</a:t>
            </a:r>
            <a:r>
              <a:rPr sz="4400" b="1" spc="-65" dirty="0">
                <a:latin typeface="Calibri"/>
                <a:cs typeface="Calibri"/>
              </a:rPr>
              <a:t> </a:t>
            </a:r>
            <a:r>
              <a:rPr sz="4400" b="1" spc="-5" dirty="0">
                <a:latin typeface="Calibri"/>
                <a:cs typeface="Calibri"/>
              </a:rPr>
              <a:t>Series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51875" y="2604008"/>
            <a:ext cx="53721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latin typeface="Calibri"/>
                <a:cs typeface="Calibri"/>
              </a:rPr>
              <a:t>f(n)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=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1+2+3+4+5…+n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=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n(n+1)/2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55101" y="4069207"/>
            <a:ext cx="6464300" cy="14782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2722245" algn="l"/>
              </a:tabLst>
            </a:pPr>
            <a:r>
              <a:rPr sz="4400" b="1" spc="-5" dirty="0">
                <a:latin typeface="Calibri"/>
                <a:cs typeface="Calibri"/>
              </a:rPr>
              <a:t>Geometric	</a:t>
            </a:r>
            <a:r>
              <a:rPr sz="4400" b="1" dirty="0">
                <a:latin typeface="Calibri"/>
                <a:cs typeface="Calibri"/>
              </a:rPr>
              <a:t>Series</a:t>
            </a:r>
            <a:endParaRPr sz="4400">
              <a:latin typeface="Calibri"/>
              <a:cs typeface="Calibri"/>
            </a:endParaRPr>
          </a:p>
          <a:p>
            <a:pPr marL="200660">
              <a:lnSpc>
                <a:spcPct val="100000"/>
              </a:lnSpc>
              <a:spcBef>
                <a:spcPts val="2310"/>
              </a:spcBef>
            </a:pPr>
            <a:r>
              <a:rPr sz="3200" spc="-5" dirty="0">
                <a:latin typeface="Calibri"/>
                <a:cs typeface="Calibri"/>
              </a:rPr>
              <a:t>f(n)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=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1+2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+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2</a:t>
            </a:r>
            <a:r>
              <a:rPr sz="3150" baseline="25132" dirty="0">
                <a:latin typeface="Calibri"/>
                <a:cs typeface="Calibri"/>
              </a:rPr>
              <a:t>2</a:t>
            </a:r>
            <a:r>
              <a:rPr sz="3200" dirty="0">
                <a:latin typeface="Calibri"/>
                <a:cs typeface="Calibri"/>
              </a:rPr>
              <a:t>+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2</a:t>
            </a:r>
            <a:r>
              <a:rPr sz="3150" spc="7" baseline="25132" dirty="0">
                <a:latin typeface="Calibri"/>
                <a:cs typeface="Calibri"/>
              </a:rPr>
              <a:t>3</a:t>
            </a:r>
            <a:r>
              <a:rPr sz="3200" spc="5" dirty="0">
                <a:latin typeface="Calibri"/>
                <a:cs typeface="Calibri"/>
              </a:rPr>
              <a:t>+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…+2</a:t>
            </a:r>
            <a:r>
              <a:rPr sz="3150" baseline="25132" dirty="0">
                <a:latin typeface="Calibri"/>
                <a:cs typeface="Calibri"/>
              </a:rPr>
              <a:t>n</a:t>
            </a:r>
            <a:r>
              <a:rPr sz="3150" spc="390" baseline="25132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=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10" dirty="0">
                <a:latin typeface="Calibri"/>
                <a:cs typeface="Calibri"/>
              </a:rPr>
              <a:t>2</a:t>
            </a:r>
            <a:r>
              <a:rPr sz="3150" spc="15" baseline="25132" dirty="0">
                <a:latin typeface="Calibri"/>
                <a:cs typeface="Calibri"/>
              </a:rPr>
              <a:t>n+1</a:t>
            </a:r>
            <a:r>
              <a:rPr sz="3150" spc="382" baseline="25132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-1/n-1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51875" y="6140653"/>
            <a:ext cx="5948680" cy="14789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517140" algn="l"/>
              </a:tabLst>
            </a:pPr>
            <a:r>
              <a:rPr sz="4400" b="1" dirty="0">
                <a:latin typeface="Calibri"/>
                <a:cs typeface="Calibri"/>
              </a:rPr>
              <a:t>Harmonic	Series</a:t>
            </a:r>
            <a:endParaRPr sz="4400">
              <a:latin typeface="Calibri"/>
              <a:cs typeface="Calibri"/>
            </a:endParaRPr>
          </a:p>
          <a:p>
            <a:pPr marL="175260">
              <a:lnSpc>
                <a:spcPct val="100000"/>
              </a:lnSpc>
              <a:spcBef>
                <a:spcPts val="2315"/>
              </a:spcBef>
            </a:pPr>
            <a:r>
              <a:rPr sz="3200" spc="-5" dirty="0">
                <a:latin typeface="Calibri"/>
                <a:cs typeface="Calibri"/>
              </a:rPr>
              <a:t>f(n)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=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1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+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1/2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+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1/3</a:t>
            </a:r>
            <a:r>
              <a:rPr sz="3200" spc="-5" dirty="0">
                <a:latin typeface="Calibri"/>
                <a:cs typeface="Calibri"/>
              </a:rPr>
              <a:t> +…..+1/n</a:t>
            </a:r>
            <a:r>
              <a:rPr sz="3200" spc="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=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logn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4840" y="2651836"/>
            <a:ext cx="4589780" cy="62058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81685" indent="-74422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781685" algn="l"/>
                <a:tab pos="782320" algn="l"/>
              </a:tabLst>
            </a:pPr>
            <a:r>
              <a:rPr sz="3200" spc="70" dirty="0">
                <a:latin typeface="Microsoft Sans Serif"/>
                <a:cs typeface="Microsoft Sans Serif"/>
              </a:rPr>
              <a:t>log</a:t>
            </a:r>
            <a:r>
              <a:rPr sz="3200" spc="-40" dirty="0">
                <a:latin typeface="Microsoft Sans Serif"/>
                <a:cs typeface="Microsoft Sans Serif"/>
              </a:rPr>
              <a:t> </a:t>
            </a:r>
            <a:r>
              <a:rPr sz="3200" spc="50" dirty="0">
                <a:latin typeface="Microsoft Sans Serif"/>
                <a:cs typeface="Microsoft Sans Serif"/>
              </a:rPr>
              <a:t>x</a:t>
            </a:r>
            <a:r>
              <a:rPr sz="3150" spc="75" baseline="25132" dirty="0">
                <a:latin typeface="Microsoft Sans Serif"/>
                <a:cs typeface="Microsoft Sans Serif"/>
              </a:rPr>
              <a:t>y</a:t>
            </a:r>
            <a:r>
              <a:rPr sz="3150" spc="382" baseline="25132" dirty="0">
                <a:latin typeface="Microsoft Sans Serif"/>
                <a:cs typeface="Microsoft Sans Serif"/>
              </a:rPr>
              <a:t> </a:t>
            </a:r>
            <a:r>
              <a:rPr sz="3200" spc="-40" dirty="0">
                <a:latin typeface="Microsoft Sans Serif"/>
                <a:cs typeface="Microsoft Sans Serif"/>
              </a:rPr>
              <a:t>=</a:t>
            </a:r>
            <a:r>
              <a:rPr sz="3200" spc="-35" dirty="0">
                <a:latin typeface="Microsoft Sans Serif"/>
                <a:cs typeface="Microsoft Sans Serif"/>
              </a:rPr>
              <a:t> </a:t>
            </a:r>
            <a:r>
              <a:rPr sz="3200" spc="60" dirty="0">
                <a:latin typeface="Microsoft Sans Serif"/>
                <a:cs typeface="Microsoft Sans Serif"/>
              </a:rPr>
              <a:t>ylogx</a:t>
            </a:r>
            <a:endParaRPr sz="3200">
              <a:latin typeface="Microsoft Sans Serif"/>
              <a:cs typeface="Microsoft Sans Serif"/>
            </a:endParaRPr>
          </a:p>
          <a:p>
            <a:pPr marL="781685" indent="-744220">
              <a:lnSpc>
                <a:spcPct val="100000"/>
              </a:lnSpc>
              <a:spcBef>
                <a:spcPts val="3844"/>
              </a:spcBef>
              <a:buAutoNum type="arabicPeriod"/>
              <a:tabLst>
                <a:tab pos="781685" algn="l"/>
                <a:tab pos="782320" algn="l"/>
              </a:tabLst>
            </a:pPr>
            <a:r>
              <a:rPr sz="3200" spc="70" dirty="0">
                <a:latin typeface="Microsoft Sans Serif"/>
                <a:cs typeface="Microsoft Sans Serif"/>
              </a:rPr>
              <a:t>log</a:t>
            </a:r>
            <a:r>
              <a:rPr sz="3200" spc="-35" dirty="0">
                <a:latin typeface="Microsoft Sans Serif"/>
                <a:cs typeface="Microsoft Sans Serif"/>
              </a:rPr>
              <a:t> </a:t>
            </a:r>
            <a:r>
              <a:rPr sz="3200" spc="45" dirty="0">
                <a:latin typeface="Microsoft Sans Serif"/>
                <a:cs typeface="Microsoft Sans Serif"/>
              </a:rPr>
              <a:t>xy</a:t>
            </a:r>
            <a:r>
              <a:rPr sz="3200" spc="-20" dirty="0">
                <a:latin typeface="Microsoft Sans Serif"/>
                <a:cs typeface="Microsoft Sans Serif"/>
              </a:rPr>
              <a:t> </a:t>
            </a:r>
            <a:r>
              <a:rPr sz="3200" spc="-40" dirty="0">
                <a:latin typeface="Microsoft Sans Serif"/>
                <a:cs typeface="Microsoft Sans Serif"/>
              </a:rPr>
              <a:t>=</a:t>
            </a:r>
            <a:r>
              <a:rPr sz="3200" spc="-45" dirty="0">
                <a:latin typeface="Microsoft Sans Serif"/>
                <a:cs typeface="Microsoft Sans Serif"/>
              </a:rPr>
              <a:t> </a:t>
            </a:r>
            <a:r>
              <a:rPr sz="3200" spc="70" dirty="0">
                <a:latin typeface="Microsoft Sans Serif"/>
                <a:cs typeface="Microsoft Sans Serif"/>
              </a:rPr>
              <a:t>log</a:t>
            </a:r>
            <a:r>
              <a:rPr sz="3200" spc="-30" dirty="0">
                <a:latin typeface="Microsoft Sans Serif"/>
                <a:cs typeface="Microsoft Sans Serif"/>
              </a:rPr>
              <a:t> </a:t>
            </a:r>
            <a:r>
              <a:rPr sz="3200" spc="75" dirty="0">
                <a:latin typeface="Microsoft Sans Serif"/>
                <a:cs typeface="Microsoft Sans Serif"/>
              </a:rPr>
              <a:t>x</a:t>
            </a:r>
            <a:r>
              <a:rPr sz="3200" spc="-20" dirty="0">
                <a:latin typeface="Microsoft Sans Serif"/>
                <a:cs typeface="Microsoft Sans Serif"/>
              </a:rPr>
              <a:t> </a:t>
            </a:r>
            <a:r>
              <a:rPr sz="3200" spc="-40" dirty="0">
                <a:latin typeface="Microsoft Sans Serif"/>
                <a:cs typeface="Microsoft Sans Serif"/>
              </a:rPr>
              <a:t>+ </a:t>
            </a:r>
            <a:r>
              <a:rPr sz="3200" spc="70" dirty="0">
                <a:latin typeface="Microsoft Sans Serif"/>
                <a:cs typeface="Microsoft Sans Serif"/>
              </a:rPr>
              <a:t>log</a:t>
            </a:r>
            <a:r>
              <a:rPr sz="3200" spc="-30" dirty="0">
                <a:latin typeface="Microsoft Sans Serif"/>
                <a:cs typeface="Microsoft Sans Serif"/>
              </a:rPr>
              <a:t> </a:t>
            </a:r>
            <a:r>
              <a:rPr sz="3200" spc="10" dirty="0">
                <a:latin typeface="Microsoft Sans Serif"/>
                <a:cs typeface="Microsoft Sans Serif"/>
              </a:rPr>
              <a:t>y</a:t>
            </a:r>
            <a:endParaRPr sz="3200">
              <a:latin typeface="Microsoft Sans Serif"/>
              <a:cs typeface="Microsoft Sans Serif"/>
            </a:endParaRPr>
          </a:p>
          <a:p>
            <a:pPr marL="781685" indent="-744220">
              <a:lnSpc>
                <a:spcPct val="100000"/>
              </a:lnSpc>
              <a:spcBef>
                <a:spcPts val="3840"/>
              </a:spcBef>
              <a:buAutoNum type="arabicPeriod"/>
              <a:tabLst>
                <a:tab pos="781685" algn="l"/>
                <a:tab pos="782320" algn="l"/>
              </a:tabLst>
            </a:pPr>
            <a:r>
              <a:rPr sz="3200" spc="90" dirty="0">
                <a:latin typeface="Microsoft Sans Serif"/>
                <a:cs typeface="Microsoft Sans Serif"/>
              </a:rPr>
              <a:t>log</a:t>
            </a:r>
            <a:r>
              <a:rPr sz="3150" spc="135" baseline="25132" dirty="0">
                <a:latin typeface="Microsoft Sans Serif"/>
                <a:cs typeface="Microsoft Sans Serif"/>
              </a:rPr>
              <a:t>k</a:t>
            </a:r>
            <a:r>
              <a:rPr sz="3200" spc="90" dirty="0">
                <a:latin typeface="Microsoft Sans Serif"/>
                <a:cs typeface="Microsoft Sans Serif"/>
              </a:rPr>
              <a:t>n</a:t>
            </a:r>
            <a:r>
              <a:rPr sz="3200" spc="-45" dirty="0">
                <a:latin typeface="Microsoft Sans Serif"/>
                <a:cs typeface="Microsoft Sans Serif"/>
              </a:rPr>
              <a:t> </a:t>
            </a:r>
            <a:r>
              <a:rPr sz="3200" spc="-40" dirty="0">
                <a:latin typeface="Microsoft Sans Serif"/>
                <a:cs typeface="Microsoft Sans Serif"/>
              </a:rPr>
              <a:t>=</a:t>
            </a:r>
            <a:r>
              <a:rPr sz="3200" spc="-30" dirty="0">
                <a:latin typeface="Microsoft Sans Serif"/>
                <a:cs typeface="Microsoft Sans Serif"/>
              </a:rPr>
              <a:t> </a:t>
            </a:r>
            <a:r>
              <a:rPr sz="3200" spc="30" dirty="0">
                <a:latin typeface="Microsoft Sans Serif"/>
                <a:cs typeface="Microsoft Sans Serif"/>
              </a:rPr>
              <a:t>(logn)</a:t>
            </a:r>
            <a:r>
              <a:rPr sz="3150" spc="44" baseline="25132" dirty="0">
                <a:latin typeface="Microsoft Sans Serif"/>
                <a:cs typeface="Microsoft Sans Serif"/>
              </a:rPr>
              <a:t>k</a:t>
            </a:r>
            <a:endParaRPr sz="3150" baseline="25132">
              <a:latin typeface="Microsoft Sans Serif"/>
              <a:cs typeface="Microsoft Sans Serif"/>
            </a:endParaRPr>
          </a:p>
          <a:p>
            <a:pPr marL="781685" indent="-744220">
              <a:lnSpc>
                <a:spcPct val="100000"/>
              </a:lnSpc>
              <a:spcBef>
                <a:spcPts val="3840"/>
              </a:spcBef>
              <a:buAutoNum type="arabicPeriod"/>
              <a:tabLst>
                <a:tab pos="781685" algn="l"/>
                <a:tab pos="782320" algn="l"/>
              </a:tabLst>
            </a:pPr>
            <a:r>
              <a:rPr sz="3200" spc="70" dirty="0">
                <a:latin typeface="Microsoft Sans Serif"/>
                <a:cs typeface="Microsoft Sans Serif"/>
              </a:rPr>
              <a:t>log</a:t>
            </a:r>
            <a:r>
              <a:rPr sz="3200" spc="-35" dirty="0">
                <a:latin typeface="Microsoft Sans Serif"/>
                <a:cs typeface="Microsoft Sans Serif"/>
              </a:rPr>
              <a:t> </a:t>
            </a:r>
            <a:r>
              <a:rPr sz="3200" spc="100" dirty="0">
                <a:latin typeface="Microsoft Sans Serif"/>
                <a:cs typeface="Microsoft Sans Serif"/>
              </a:rPr>
              <a:t>logn</a:t>
            </a:r>
            <a:r>
              <a:rPr sz="3200" spc="-45" dirty="0">
                <a:latin typeface="Microsoft Sans Serif"/>
                <a:cs typeface="Microsoft Sans Serif"/>
              </a:rPr>
              <a:t> </a:t>
            </a:r>
            <a:r>
              <a:rPr sz="3200" spc="-40" dirty="0">
                <a:latin typeface="Microsoft Sans Serif"/>
                <a:cs typeface="Microsoft Sans Serif"/>
              </a:rPr>
              <a:t>=</a:t>
            </a:r>
            <a:r>
              <a:rPr sz="3200" spc="-35" dirty="0">
                <a:latin typeface="Microsoft Sans Serif"/>
                <a:cs typeface="Microsoft Sans Serif"/>
              </a:rPr>
              <a:t> </a:t>
            </a:r>
            <a:r>
              <a:rPr sz="3200" spc="70" dirty="0">
                <a:latin typeface="Microsoft Sans Serif"/>
                <a:cs typeface="Microsoft Sans Serif"/>
              </a:rPr>
              <a:t>log</a:t>
            </a:r>
            <a:r>
              <a:rPr sz="3200" spc="-35" dirty="0">
                <a:latin typeface="Microsoft Sans Serif"/>
                <a:cs typeface="Microsoft Sans Serif"/>
              </a:rPr>
              <a:t> </a:t>
            </a:r>
            <a:r>
              <a:rPr sz="3200" spc="25" dirty="0">
                <a:latin typeface="Microsoft Sans Serif"/>
                <a:cs typeface="Microsoft Sans Serif"/>
              </a:rPr>
              <a:t>(logn)</a:t>
            </a:r>
            <a:endParaRPr sz="3200">
              <a:latin typeface="Microsoft Sans Serif"/>
              <a:cs typeface="Microsoft Sans Serif"/>
            </a:endParaRPr>
          </a:p>
          <a:p>
            <a:pPr marL="781685" indent="-744220">
              <a:lnSpc>
                <a:spcPct val="100000"/>
              </a:lnSpc>
              <a:spcBef>
                <a:spcPts val="3865"/>
              </a:spcBef>
              <a:buAutoNum type="arabicPeriod"/>
              <a:tabLst>
                <a:tab pos="781685" algn="l"/>
                <a:tab pos="782320" algn="l"/>
              </a:tabLst>
            </a:pPr>
            <a:r>
              <a:rPr sz="3200" spc="35" dirty="0">
                <a:latin typeface="Microsoft Sans Serif"/>
                <a:cs typeface="Microsoft Sans Serif"/>
              </a:rPr>
              <a:t>log(x/y)=</a:t>
            </a:r>
            <a:r>
              <a:rPr sz="3200" spc="-50" dirty="0">
                <a:latin typeface="Microsoft Sans Serif"/>
                <a:cs typeface="Microsoft Sans Serif"/>
              </a:rPr>
              <a:t> </a:t>
            </a:r>
            <a:r>
              <a:rPr sz="3200" spc="70" dirty="0">
                <a:latin typeface="Microsoft Sans Serif"/>
                <a:cs typeface="Microsoft Sans Serif"/>
              </a:rPr>
              <a:t>logx</a:t>
            </a:r>
            <a:r>
              <a:rPr sz="3200" spc="-45" dirty="0">
                <a:latin typeface="Microsoft Sans Serif"/>
                <a:cs typeface="Microsoft Sans Serif"/>
              </a:rPr>
              <a:t> </a:t>
            </a:r>
            <a:r>
              <a:rPr sz="3200" spc="260" dirty="0">
                <a:latin typeface="Microsoft Sans Serif"/>
                <a:cs typeface="Microsoft Sans Serif"/>
              </a:rPr>
              <a:t>–log</a:t>
            </a:r>
            <a:r>
              <a:rPr sz="3200" spc="-40" dirty="0">
                <a:latin typeface="Microsoft Sans Serif"/>
                <a:cs typeface="Microsoft Sans Serif"/>
              </a:rPr>
              <a:t> </a:t>
            </a:r>
            <a:r>
              <a:rPr sz="3200" spc="10" dirty="0">
                <a:latin typeface="Microsoft Sans Serif"/>
                <a:cs typeface="Microsoft Sans Serif"/>
              </a:rPr>
              <a:t>y</a:t>
            </a:r>
            <a:endParaRPr sz="3200">
              <a:latin typeface="Microsoft Sans Serif"/>
              <a:cs typeface="Microsoft Sans Serif"/>
            </a:endParaRPr>
          </a:p>
          <a:p>
            <a:pPr marL="888365" indent="-850900">
              <a:lnSpc>
                <a:spcPct val="100000"/>
              </a:lnSpc>
              <a:spcBef>
                <a:spcPts val="1585"/>
              </a:spcBef>
              <a:buAutoNum type="arabicPeriod"/>
              <a:tabLst>
                <a:tab pos="888365" algn="l"/>
                <a:tab pos="889000" algn="l"/>
              </a:tabLst>
            </a:pPr>
            <a:r>
              <a:rPr sz="4800" baseline="-16493" dirty="0">
                <a:latin typeface="Microsoft Sans Serif"/>
                <a:cs typeface="Microsoft Sans Serif"/>
              </a:rPr>
              <a:t>a</a:t>
            </a:r>
            <a:r>
              <a:rPr sz="4800" spc="-457" baseline="-16493" dirty="0">
                <a:latin typeface="Microsoft Sans Serif"/>
                <a:cs typeface="Microsoft Sans Serif"/>
              </a:rPr>
              <a:t> </a:t>
            </a:r>
            <a:r>
              <a:rPr sz="2100" spc="55" dirty="0">
                <a:latin typeface="Microsoft Sans Serif"/>
                <a:cs typeface="Microsoft Sans Serif"/>
              </a:rPr>
              <a:t>lo</a:t>
            </a:r>
            <a:r>
              <a:rPr sz="2100" spc="80" dirty="0">
                <a:latin typeface="Microsoft Sans Serif"/>
                <a:cs typeface="Microsoft Sans Serif"/>
              </a:rPr>
              <a:t>g</a:t>
            </a:r>
            <a:r>
              <a:rPr sz="1950" spc="390" baseline="-14957" dirty="0">
                <a:latin typeface="Microsoft Sans Serif"/>
                <a:cs typeface="Microsoft Sans Serif"/>
              </a:rPr>
              <a:t>b</a:t>
            </a:r>
            <a:r>
              <a:rPr sz="3150" spc="97" baseline="11904" dirty="0">
                <a:latin typeface="Microsoft Sans Serif"/>
                <a:cs typeface="Microsoft Sans Serif"/>
              </a:rPr>
              <a:t>x</a:t>
            </a:r>
            <a:r>
              <a:rPr sz="3150" spc="-330" baseline="11904" dirty="0">
                <a:latin typeface="Microsoft Sans Serif"/>
                <a:cs typeface="Microsoft Sans Serif"/>
              </a:rPr>
              <a:t> </a:t>
            </a:r>
            <a:r>
              <a:rPr sz="4800" spc="-60" baseline="-16493" dirty="0">
                <a:latin typeface="Microsoft Sans Serif"/>
                <a:cs typeface="Microsoft Sans Serif"/>
              </a:rPr>
              <a:t>=</a:t>
            </a:r>
            <a:r>
              <a:rPr sz="4800" spc="-30" baseline="-16493" dirty="0">
                <a:latin typeface="Microsoft Sans Serif"/>
                <a:cs typeface="Microsoft Sans Serif"/>
              </a:rPr>
              <a:t> </a:t>
            </a:r>
            <a:r>
              <a:rPr sz="4800" spc="104" baseline="-16493" dirty="0">
                <a:latin typeface="Microsoft Sans Serif"/>
                <a:cs typeface="Microsoft Sans Serif"/>
              </a:rPr>
              <a:t>x</a:t>
            </a:r>
            <a:r>
              <a:rPr sz="2100" spc="55" dirty="0">
                <a:latin typeface="Microsoft Sans Serif"/>
                <a:cs typeface="Microsoft Sans Serif"/>
              </a:rPr>
              <a:t>lo</a:t>
            </a:r>
            <a:r>
              <a:rPr sz="2100" spc="80" dirty="0">
                <a:latin typeface="Microsoft Sans Serif"/>
                <a:cs typeface="Microsoft Sans Serif"/>
              </a:rPr>
              <a:t>g</a:t>
            </a:r>
            <a:r>
              <a:rPr sz="1950" spc="-104" baseline="-14957" dirty="0">
                <a:latin typeface="Microsoft Sans Serif"/>
                <a:cs typeface="Microsoft Sans Serif"/>
              </a:rPr>
              <a:t>b</a:t>
            </a:r>
            <a:r>
              <a:rPr sz="3600" baseline="4629" dirty="0">
                <a:latin typeface="Microsoft Sans Serif"/>
                <a:cs typeface="Microsoft Sans Serif"/>
              </a:rPr>
              <a:t>a</a:t>
            </a:r>
            <a:endParaRPr sz="3600" baseline="4629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Microsoft Sans Serif"/>
              <a:buAutoNum type="arabicPeriod"/>
            </a:pPr>
            <a:endParaRPr sz="4200">
              <a:latin typeface="Microsoft Sans Serif"/>
              <a:cs typeface="Microsoft Sans Serif"/>
            </a:endParaRPr>
          </a:p>
          <a:p>
            <a:pPr marL="781685" indent="-744220">
              <a:lnSpc>
                <a:spcPct val="100000"/>
              </a:lnSpc>
              <a:buAutoNum type="arabicPeriod"/>
              <a:tabLst>
                <a:tab pos="781685" algn="l"/>
                <a:tab pos="782320" algn="l"/>
              </a:tabLst>
            </a:pPr>
            <a:r>
              <a:rPr sz="3200" spc="85" dirty="0">
                <a:latin typeface="Microsoft Sans Serif"/>
                <a:cs typeface="Microsoft Sans Serif"/>
              </a:rPr>
              <a:t>log</a:t>
            </a:r>
            <a:r>
              <a:rPr sz="3150" spc="127" baseline="-21164" dirty="0">
                <a:latin typeface="Microsoft Sans Serif"/>
                <a:cs typeface="Microsoft Sans Serif"/>
              </a:rPr>
              <a:t>b</a:t>
            </a:r>
            <a:r>
              <a:rPr sz="3200" spc="85" dirty="0">
                <a:latin typeface="Microsoft Sans Serif"/>
                <a:cs typeface="Microsoft Sans Serif"/>
              </a:rPr>
              <a:t>x</a:t>
            </a:r>
            <a:r>
              <a:rPr sz="3200" spc="-35" dirty="0">
                <a:latin typeface="Microsoft Sans Serif"/>
                <a:cs typeface="Microsoft Sans Serif"/>
              </a:rPr>
              <a:t> </a:t>
            </a:r>
            <a:r>
              <a:rPr sz="3200" spc="-40" dirty="0">
                <a:latin typeface="Microsoft Sans Serif"/>
                <a:cs typeface="Microsoft Sans Serif"/>
              </a:rPr>
              <a:t>=</a:t>
            </a:r>
            <a:r>
              <a:rPr sz="3200" spc="-25" dirty="0">
                <a:latin typeface="Microsoft Sans Serif"/>
                <a:cs typeface="Microsoft Sans Serif"/>
              </a:rPr>
              <a:t> </a:t>
            </a:r>
            <a:r>
              <a:rPr sz="3200" spc="70" dirty="0">
                <a:latin typeface="Microsoft Sans Serif"/>
                <a:cs typeface="Microsoft Sans Serif"/>
              </a:rPr>
              <a:t>log</a:t>
            </a:r>
            <a:r>
              <a:rPr sz="3200" spc="-45" dirty="0">
                <a:latin typeface="Microsoft Sans Serif"/>
                <a:cs typeface="Microsoft Sans Serif"/>
              </a:rPr>
              <a:t> </a:t>
            </a:r>
            <a:r>
              <a:rPr sz="3150" spc="67" baseline="-21164" dirty="0">
                <a:latin typeface="Microsoft Sans Serif"/>
                <a:cs typeface="Microsoft Sans Serif"/>
              </a:rPr>
              <a:t>a</a:t>
            </a:r>
            <a:r>
              <a:rPr sz="3200" spc="45" dirty="0">
                <a:latin typeface="Microsoft Sans Serif"/>
                <a:cs typeface="Microsoft Sans Serif"/>
              </a:rPr>
              <a:t>x</a:t>
            </a:r>
            <a:r>
              <a:rPr sz="3200" spc="-35" dirty="0">
                <a:latin typeface="Microsoft Sans Serif"/>
                <a:cs typeface="Microsoft Sans Serif"/>
              </a:rPr>
              <a:t> </a:t>
            </a:r>
            <a:r>
              <a:rPr sz="3200" spc="114" dirty="0">
                <a:latin typeface="Microsoft Sans Serif"/>
                <a:cs typeface="Microsoft Sans Serif"/>
              </a:rPr>
              <a:t>/log</a:t>
            </a:r>
            <a:r>
              <a:rPr sz="3150" spc="172" baseline="-21164" dirty="0">
                <a:latin typeface="Microsoft Sans Serif"/>
                <a:cs typeface="Microsoft Sans Serif"/>
              </a:rPr>
              <a:t>a</a:t>
            </a:r>
            <a:r>
              <a:rPr sz="3200" spc="114" dirty="0">
                <a:latin typeface="Microsoft Sans Serif"/>
                <a:cs typeface="Microsoft Sans Serif"/>
              </a:rPr>
              <a:t>b</a:t>
            </a:r>
            <a:endParaRPr sz="3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EDEB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5572125" cy="10287000"/>
          </a:xfrm>
          <a:custGeom>
            <a:avLst/>
            <a:gdLst/>
            <a:ahLst/>
            <a:cxnLst/>
            <a:rect l="l" t="t" r="r" b="b"/>
            <a:pathLst>
              <a:path w="5572125" h="10287000">
                <a:moveTo>
                  <a:pt x="5571744" y="10286997"/>
                </a:moveTo>
                <a:lnTo>
                  <a:pt x="5571744" y="0"/>
                </a:lnTo>
                <a:lnTo>
                  <a:pt x="0" y="0"/>
                </a:lnTo>
                <a:lnTo>
                  <a:pt x="0" y="10286997"/>
                </a:lnTo>
                <a:lnTo>
                  <a:pt x="5571744" y="10286997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58800" y="756284"/>
            <a:ext cx="146177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195" dirty="0">
                <a:latin typeface="Arial"/>
                <a:cs typeface="Arial"/>
              </a:rPr>
              <a:t>Type</a:t>
            </a:r>
            <a:r>
              <a:rPr sz="4800" b="1" spc="-5" dirty="0">
                <a:latin typeface="Arial"/>
                <a:cs typeface="Arial"/>
              </a:rPr>
              <a:t> </a:t>
            </a:r>
            <a:r>
              <a:rPr sz="4800" b="1" spc="-180" dirty="0">
                <a:latin typeface="Arial"/>
                <a:cs typeface="Arial"/>
              </a:rPr>
              <a:t>and</a:t>
            </a:r>
            <a:r>
              <a:rPr sz="4800" b="1" spc="5" dirty="0">
                <a:latin typeface="Arial"/>
                <a:cs typeface="Arial"/>
              </a:rPr>
              <a:t> </a:t>
            </a:r>
            <a:r>
              <a:rPr sz="4800" b="1" spc="-210" dirty="0">
                <a:latin typeface="Arial"/>
                <a:cs typeface="Arial"/>
              </a:rPr>
              <a:t>Comparison</a:t>
            </a:r>
            <a:r>
              <a:rPr sz="4800" b="1" spc="-35" dirty="0">
                <a:latin typeface="Arial"/>
                <a:cs typeface="Arial"/>
              </a:rPr>
              <a:t> </a:t>
            </a:r>
            <a:r>
              <a:rPr sz="4800" b="1" spc="-270" dirty="0">
                <a:latin typeface="Arial"/>
                <a:cs typeface="Arial"/>
              </a:rPr>
              <a:t>of</a:t>
            </a:r>
            <a:r>
              <a:rPr sz="4800" b="1" spc="5" dirty="0">
                <a:latin typeface="Arial"/>
                <a:cs typeface="Arial"/>
              </a:rPr>
              <a:t> </a:t>
            </a:r>
            <a:r>
              <a:rPr sz="4800" b="1" spc="-160" dirty="0">
                <a:latin typeface="Arial"/>
                <a:cs typeface="Arial"/>
              </a:rPr>
              <a:t>Order</a:t>
            </a:r>
            <a:r>
              <a:rPr sz="4800" b="1" spc="-15" dirty="0">
                <a:latin typeface="Arial"/>
                <a:cs typeface="Arial"/>
              </a:rPr>
              <a:t> </a:t>
            </a:r>
            <a:r>
              <a:rPr sz="4800" b="1" spc="-270" dirty="0">
                <a:latin typeface="Arial"/>
                <a:cs typeface="Arial"/>
              </a:rPr>
              <a:t>of</a:t>
            </a:r>
            <a:r>
              <a:rPr sz="4800" b="1" spc="5" dirty="0">
                <a:latin typeface="Arial"/>
                <a:cs typeface="Arial"/>
              </a:rPr>
              <a:t> </a:t>
            </a:r>
            <a:r>
              <a:rPr sz="4800" b="1" spc="-229" dirty="0">
                <a:latin typeface="Arial"/>
                <a:cs typeface="Arial"/>
              </a:rPr>
              <a:t>Function</a:t>
            </a:r>
            <a:r>
              <a:rPr sz="4800" b="1" spc="-10" dirty="0">
                <a:latin typeface="Arial"/>
                <a:cs typeface="Arial"/>
              </a:rPr>
              <a:t> </a:t>
            </a:r>
            <a:r>
              <a:rPr sz="4800" b="1" spc="-270" dirty="0">
                <a:latin typeface="Arial"/>
                <a:cs typeface="Arial"/>
              </a:rPr>
              <a:t>of</a:t>
            </a:r>
            <a:r>
              <a:rPr sz="4800" b="1" spc="5" dirty="0">
                <a:latin typeface="Arial"/>
                <a:cs typeface="Arial"/>
              </a:rPr>
              <a:t> </a:t>
            </a:r>
            <a:r>
              <a:rPr sz="4800" b="1" spc="-155" dirty="0">
                <a:latin typeface="Arial"/>
                <a:cs typeface="Arial"/>
              </a:rPr>
              <a:t>Classes</a:t>
            </a:r>
            <a:endParaRPr sz="4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82746" y="4931155"/>
            <a:ext cx="319405" cy="3166110"/>
          </a:xfrm>
          <a:prstGeom prst="rect">
            <a:avLst/>
          </a:prstGeom>
        </p:spPr>
        <p:txBody>
          <a:bodyPr vert="horz" wrap="square" lIns="0" tIns="246379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1939"/>
              </a:spcBef>
            </a:pPr>
            <a:r>
              <a:rPr sz="3600" spc="-5" dirty="0">
                <a:latin typeface="Microsoft Sans Serif"/>
                <a:cs typeface="Microsoft Sans Serif"/>
              </a:rPr>
              <a:t>0</a:t>
            </a:r>
            <a:endParaRPr sz="3600">
              <a:latin typeface="Microsoft Sans Serif"/>
              <a:cs typeface="Microsoft Sans Serif"/>
            </a:endParaRPr>
          </a:p>
          <a:p>
            <a:pPr marL="52069">
              <a:lnSpc>
                <a:spcPct val="100000"/>
              </a:lnSpc>
              <a:spcBef>
                <a:spcPts val="1845"/>
              </a:spcBef>
            </a:pPr>
            <a:r>
              <a:rPr sz="3600" spc="-5" dirty="0">
                <a:latin typeface="Microsoft Sans Serif"/>
                <a:cs typeface="Microsoft Sans Serif"/>
              </a:rPr>
              <a:t>1</a:t>
            </a:r>
            <a:endParaRPr sz="3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870"/>
              </a:spcBef>
            </a:pPr>
            <a:r>
              <a:rPr sz="3600" spc="-5" dirty="0">
                <a:latin typeface="Microsoft Sans Serif"/>
                <a:cs typeface="Microsoft Sans Serif"/>
              </a:rPr>
              <a:t>2</a:t>
            </a:r>
            <a:endParaRPr sz="3600">
              <a:latin typeface="Microsoft Sans Serif"/>
              <a:cs typeface="Microsoft Sans Serif"/>
            </a:endParaRPr>
          </a:p>
          <a:p>
            <a:pPr marL="52069">
              <a:lnSpc>
                <a:spcPct val="100000"/>
              </a:lnSpc>
              <a:spcBef>
                <a:spcPts val="1889"/>
              </a:spcBef>
            </a:pPr>
            <a:r>
              <a:rPr sz="3600" spc="-5" dirty="0">
                <a:latin typeface="Microsoft Sans Serif"/>
                <a:cs typeface="Microsoft Sans Serif"/>
              </a:rPr>
              <a:t>3</a:t>
            </a:r>
            <a:endParaRPr sz="36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24218" y="3727196"/>
            <a:ext cx="449580" cy="4370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latin typeface="Microsoft Sans Serif"/>
                <a:cs typeface="Microsoft Sans Serif"/>
              </a:rPr>
              <a:t>n</a:t>
            </a:r>
            <a:endParaRPr sz="6000">
              <a:latin typeface="Microsoft Sans Serif"/>
              <a:cs typeface="Microsoft Sans Serif"/>
            </a:endParaRPr>
          </a:p>
          <a:p>
            <a:pPr marL="85090">
              <a:lnSpc>
                <a:spcPct val="100000"/>
              </a:lnSpc>
              <a:spcBef>
                <a:spcPts val="4120"/>
              </a:spcBef>
            </a:pPr>
            <a:r>
              <a:rPr sz="3600" spc="-5" dirty="0">
                <a:latin typeface="Microsoft Sans Serif"/>
                <a:cs typeface="Microsoft Sans Serif"/>
              </a:rPr>
              <a:t>1</a:t>
            </a:r>
            <a:endParaRPr sz="3600">
              <a:latin typeface="Microsoft Sans Serif"/>
              <a:cs typeface="Microsoft Sans Serif"/>
            </a:endParaRPr>
          </a:p>
          <a:p>
            <a:pPr marL="85090">
              <a:lnSpc>
                <a:spcPct val="100000"/>
              </a:lnSpc>
              <a:spcBef>
                <a:spcPts val="1845"/>
              </a:spcBef>
            </a:pPr>
            <a:r>
              <a:rPr sz="3600" spc="-5" dirty="0">
                <a:latin typeface="Microsoft Sans Serif"/>
                <a:cs typeface="Microsoft Sans Serif"/>
              </a:rPr>
              <a:t>2</a:t>
            </a:r>
            <a:endParaRPr sz="3600">
              <a:latin typeface="Microsoft Sans Serif"/>
              <a:cs typeface="Microsoft Sans Serif"/>
            </a:endParaRPr>
          </a:p>
          <a:p>
            <a:pPr marL="45720">
              <a:lnSpc>
                <a:spcPct val="100000"/>
              </a:lnSpc>
              <a:spcBef>
                <a:spcPts val="1864"/>
              </a:spcBef>
            </a:pPr>
            <a:r>
              <a:rPr sz="3600" spc="-5" dirty="0">
                <a:latin typeface="Microsoft Sans Serif"/>
                <a:cs typeface="Microsoft Sans Serif"/>
              </a:rPr>
              <a:t>4</a:t>
            </a:r>
            <a:endParaRPr sz="3600">
              <a:latin typeface="Microsoft Sans Serif"/>
              <a:cs typeface="Microsoft Sans Serif"/>
            </a:endParaRPr>
          </a:p>
          <a:p>
            <a:pPr marL="85090">
              <a:lnSpc>
                <a:spcPct val="100000"/>
              </a:lnSpc>
              <a:spcBef>
                <a:spcPts val="1895"/>
              </a:spcBef>
            </a:pPr>
            <a:r>
              <a:rPr sz="3600" spc="-5" dirty="0">
                <a:latin typeface="Microsoft Sans Serif"/>
                <a:cs typeface="Microsoft Sans Serif"/>
              </a:rPr>
              <a:t>8</a:t>
            </a:r>
            <a:endParaRPr sz="3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51696" y="3498596"/>
            <a:ext cx="2809240" cy="4598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330">
              <a:lnSpc>
                <a:spcPct val="100000"/>
              </a:lnSpc>
              <a:spcBef>
                <a:spcPts val="100"/>
              </a:spcBef>
              <a:tabLst>
                <a:tab pos="1790700" algn="l"/>
              </a:tabLst>
            </a:pPr>
            <a:r>
              <a:rPr sz="9000" spc="-15" baseline="-16666" dirty="0">
                <a:latin typeface="Microsoft Sans Serif"/>
                <a:cs typeface="Microsoft Sans Serif"/>
              </a:rPr>
              <a:t>n</a:t>
            </a:r>
            <a:r>
              <a:rPr sz="4000" spc="-10" dirty="0">
                <a:latin typeface="Microsoft Sans Serif"/>
                <a:cs typeface="Microsoft Sans Serif"/>
              </a:rPr>
              <a:t>2	</a:t>
            </a:r>
            <a:r>
              <a:rPr sz="9000" spc="-7" baseline="-16666" dirty="0">
                <a:latin typeface="Microsoft Sans Serif"/>
                <a:cs typeface="Microsoft Sans Serif"/>
              </a:rPr>
              <a:t>n</a:t>
            </a:r>
            <a:r>
              <a:rPr sz="4000" spc="-5" dirty="0">
                <a:latin typeface="Microsoft Sans Serif"/>
                <a:cs typeface="Microsoft Sans Serif"/>
              </a:rPr>
              <a:t>3</a:t>
            </a:r>
            <a:endParaRPr sz="4000">
              <a:latin typeface="Microsoft Sans Serif"/>
              <a:cs typeface="Microsoft Sans Serif"/>
            </a:endParaRPr>
          </a:p>
          <a:p>
            <a:pPr marL="90170">
              <a:lnSpc>
                <a:spcPct val="100000"/>
              </a:lnSpc>
              <a:spcBef>
                <a:spcPts val="5920"/>
              </a:spcBef>
              <a:tabLst>
                <a:tab pos="1953260" algn="l"/>
              </a:tabLst>
            </a:pPr>
            <a:r>
              <a:rPr sz="3600" spc="-5" dirty="0">
                <a:latin typeface="Microsoft Sans Serif"/>
                <a:cs typeface="Microsoft Sans Serif"/>
              </a:rPr>
              <a:t>1	1</a:t>
            </a:r>
            <a:endParaRPr sz="3600">
              <a:latin typeface="Microsoft Sans Serif"/>
              <a:cs typeface="Microsoft Sans Serif"/>
            </a:endParaRPr>
          </a:p>
          <a:p>
            <a:pPr marL="90170">
              <a:lnSpc>
                <a:spcPct val="100000"/>
              </a:lnSpc>
              <a:spcBef>
                <a:spcPts val="1845"/>
              </a:spcBef>
              <a:tabLst>
                <a:tab pos="1995170" algn="l"/>
              </a:tabLst>
            </a:pPr>
            <a:r>
              <a:rPr sz="3600" spc="-5" dirty="0">
                <a:latin typeface="Microsoft Sans Serif"/>
                <a:cs typeface="Microsoft Sans Serif"/>
              </a:rPr>
              <a:t>4	8</a:t>
            </a:r>
            <a:endParaRPr sz="3600">
              <a:latin typeface="Microsoft Sans Serif"/>
              <a:cs typeface="Microsoft Sans Serif"/>
            </a:endParaRPr>
          </a:p>
          <a:p>
            <a:pPr marL="50800">
              <a:lnSpc>
                <a:spcPct val="100000"/>
              </a:lnSpc>
              <a:spcBef>
                <a:spcPts val="1864"/>
              </a:spcBef>
              <a:tabLst>
                <a:tab pos="1955800" algn="l"/>
              </a:tabLst>
            </a:pPr>
            <a:r>
              <a:rPr sz="3600" spc="-5" dirty="0">
                <a:latin typeface="Microsoft Sans Serif"/>
                <a:cs typeface="Microsoft Sans Serif"/>
              </a:rPr>
              <a:t>16	64</a:t>
            </a:r>
            <a:endParaRPr sz="3600">
              <a:latin typeface="Microsoft Sans Serif"/>
              <a:cs typeface="Microsoft Sans Serif"/>
            </a:endParaRPr>
          </a:p>
          <a:p>
            <a:pPr marL="90170">
              <a:lnSpc>
                <a:spcPct val="100000"/>
              </a:lnSpc>
              <a:spcBef>
                <a:spcPts val="1895"/>
              </a:spcBef>
              <a:tabLst>
                <a:tab pos="1995170" algn="l"/>
              </a:tabLst>
            </a:pPr>
            <a:r>
              <a:rPr sz="3600" spc="-5" dirty="0">
                <a:latin typeface="Microsoft Sans Serif"/>
                <a:cs typeface="Microsoft Sans Serif"/>
              </a:rPr>
              <a:t>64	512</a:t>
            </a:r>
            <a:endParaRPr sz="36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788772" y="3498596"/>
            <a:ext cx="891540" cy="4598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9000" spc="-7" baseline="-16666" dirty="0">
                <a:latin typeface="Microsoft Sans Serif"/>
                <a:cs typeface="Microsoft Sans Serif"/>
              </a:rPr>
              <a:t>2</a:t>
            </a:r>
            <a:r>
              <a:rPr sz="4000" spc="-5" dirty="0">
                <a:latin typeface="Microsoft Sans Serif"/>
                <a:cs typeface="Microsoft Sans Serif"/>
              </a:rPr>
              <a:t>n</a:t>
            </a:r>
            <a:endParaRPr sz="4000">
              <a:latin typeface="Microsoft Sans Serif"/>
              <a:cs typeface="Microsoft Sans Serif"/>
            </a:endParaRPr>
          </a:p>
          <a:p>
            <a:pPr marL="175895">
              <a:lnSpc>
                <a:spcPct val="100000"/>
              </a:lnSpc>
              <a:spcBef>
                <a:spcPts val="5920"/>
              </a:spcBef>
            </a:pPr>
            <a:r>
              <a:rPr sz="3600" spc="-5" dirty="0">
                <a:latin typeface="Microsoft Sans Serif"/>
                <a:cs typeface="Microsoft Sans Serif"/>
              </a:rPr>
              <a:t>2</a:t>
            </a:r>
            <a:endParaRPr sz="3600">
              <a:latin typeface="Microsoft Sans Serif"/>
              <a:cs typeface="Microsoft Sans Serif"/>
            </a:endParaRPr>
          </a:p>
          <a:p>
            <a:pPr marL="217804">
              <a:lnSpc>
                <a:spcPct val="100000"/>
              </a:lnSpc>
              <a:spcBef>
                <a:spcPts val="1845"/>
              </a:spcBef>
            </a:pPr>
            <a:r>
              <a:rPr sz="3600" spc="-5" dirty="0">
                <a:latin typeface="Microsoft Sans Serif"/>
                <a:cs typeface="Microsoft Sans Serif"/>
              </a:rPr>
              <a:t>4</a:t>
            </a:r>
            <a:endParaRPr sz="3600">
              <a:latin typeface="Microsoft Sans Serif"/>
              <a:cs typeface="Microsoft Sans Serif"/>
            </a:endParaRPr>
          </a:p>
          <a:p>
            <a:pPr marL="50800">
              <a:lnSpc>
                <a:spcPct val="100000"/>
              </a:lnSpc>
              <a:spcBef>
                <a:spcPts val="1864"/>
              </a:spcBef>
            </a:pPr>
            <a:r>
              <a:rPr sz="3600" spc="-5" dirty="0">
                <a:latin typeface="Microsoft Sans Serif"/>
                <a:cs typeface="Microsoft Sans Serif"/>
              </a:rPr>
              <a:t>16</a:t>
            </a:r>
            <a:endParaRPr sz="3600">
              <a:latin typeface="Microsoft Sans Serif"/>
              <a:cs typeface="Microsoft Sans Serif"/>
            </a:endParaRPr>
          </a:p>
          <a:p>
            <a:pPr marL="90170">
              <a:lnSpc>
                <a:spcPct val="100000"/>
              </a:lnSpc>
              <a:spcBef>
                <a:spcPts val="1895"/>
              </a:spcBef>
            </a:pPr>
            <a:r>
              <a:rPr sz="3600" spc="-5" dirty="0">
                <a:latin typeface="Microsoft Sans Serif"/>
                <a:cs typeface="Microsoft Sans Serif"/>
              </a:rPr>
              <a:t>256</a:t>
            </a:r>
            <a:endParaRPr sz="3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370175" y="3498596"/>
            <a:ext cx="2491740" cy="4598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850">
              <a:lnSpc>
                <a:spcPct val="100000"/>
              </a:lnSpc>
              <a:spcBef>
                <a:spcPts val="100"/>
              </a:spcBef>
            </a:pPr>
            <a:r>
              <a:rPr sz="9000" spc="-7" baseline="-16666" dirty="0">
                <a:latin typeface="Microsoft Sans Serif"/>
                <a:cs typeface="Microsoft Sans Serif"/>
              </a:rPr>
              <a:t>n</a:t>
            </a:r>
            <a:r>
              <a:rPr sz="4000" spc="-5" dirty="0">
                <a:latin typeface="Microsoft Sans Serif"/>
                <a:cs typeface="Microsoft Sans Serif"/>
              </a:rPr>
              <a:t>n</a:t>
            </a:r>
            <a:endParaRPr sz="4000">
              <a:latin typeface="Microsoft Sans Serif"/>
              <a:cs typeface="Microsoft Sans Serif"/>
            </a:endParaRPr>
          </a:p>
          <a:p>
            <a:pPr marL="77470">
              <a:lnSpc>
                <a:spcPct val="100000"/>
              </a:lnSpc>
              <a:spcBef>
                <a:spcPts val="5920"/>
              </a:spcBef>
            </a:pPr>
            <a:r>
              <a:rPr sz="3600" spc="-5" dirty="0">
                <a:latin typeface="Microsoft Sans Serif"/>
                <a:cs typeface="Microsoft Sans Serif"/>
              </a:rPr>
              <a:t>1</a:t>
            </a:r>
            <a:endParaRPr sz="3600">
              <a:latin typeface="Microsoft Sans Serif"/>
              <a:cs typeface="Microsoft Sans Serif"/>
            </a:endParaRPr>
          </a:p>
          <a:p>
            <a:pPr marL="248285">
              <a:lnSpc>
                <a:spcPct val="100000"/>
              </a:lnSpc>
              <a:spcBef>
                <a:spcPts val="1845"/>
              </a:spcBef>
            </a:pPr>
            <a:r>
              <a:rPr sz="3600" spc="-5" dirty="0">
                <a:latin typeface="Microsoft Sans Serif"/>
                <a:cs typeface="Microsoft Sans Serif"/>
              </a:rPr>
              <a:t>4</a:t>
            </a:r>
            <a:endParaRPr sz="3600">
              <a:latin typeface="Microsoft Sans Serif"/>
              <a:cs typeface="Microsoft Sans Serif"/>
            </a:endParaRPr>
          </a:p>
          <a:p>
            <a:pPr marL="81915">
              <a:lnSpc>
                <a:spcPct val="100000"/>
              </a:lnSpc>
              <a:spcBef>
                <a:spcPts val="1864"/>
              </a:spcBef>
            </a:pPr>
            <a:r>
              <a:rPr sz="3600" spc="-5" dirty="0">
                <a:latin typeface="Microsoft Sans Serif"/>
                <a:cs typeface="Microsoft Sans Serif"/>
              </a:rPr>
              <a:t>256</a:t>
            </a:r>
            <a:endParaRPr sz="3600">
              <a:latin typeface="Microsoft Sans Serif"/>
              <a:cs typeface="Microsoft Sans Serif"/>
            </a:endParaRPr>
          </a:p>
          <a:p>
            <a:pPr marL="38100">
              <a:lnSpc>
                <a:spcPct val="100000"/>
              </a:lnSpc>
              <a:spcBef>
                <a:spcPts val="1895"/>
              </a:spcBef>
            </a:pPr>
            <a:r>
              <a:rPr sz="3600" spc="-5" dirty="0">
                <a:latin typeface="Microsoft Sans Serif"/>
                <a:cs typeface="Microsoft Sans Serif"/>
              </a:rPr>
              <a:t>1,67,77,216</a:t>
            </a:r>
            <a:endParaRPr sz="36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9663" y="2448457"/>
            <a:ext cx="5247640" cy="2218690"/>
          </a:xfrm>
          <a:prstGeom prst="rect">
            <a:avLst/>
          </a:prstGeom>
        </p:spPr>
        <p:txBody>
          <a:bodyPr vert="horz" wrap="square" lIns="0" tIns="2863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55"/>
              </a:spcBef>
              <a:tabLst>
                <a:tab pos="1122045" algn="l"/>
                <a:tab pos="3305175" algn="l"/>
              </a:tabLst>
            </a:pPr>
            <a:r>
              <a:rPr sz="5400" spc="-165" baseline="-2314" dirty="0">
                <a:latin typeface="Microsoft Sans Serif"/>
                <a:cs typeface="Microsoft Sans Serif"/>
              </a:rPr>
              <a:t>O(1)	</a:t>
            </a:r>
            <a:r>
              <a:rPr sz="3600" spc="-50" dirty="0">
                <a:latin typeface="Microsoft Sans Serif"/>
                <a:cs typeface="Microsoft Sans Serif"/>
              </a:rPr>
              <a:t>&lt;</a:t>
            </a:r>
            <a:r>
              <a:rPr sz="3600" spc="-10" dirty="0">
                <a:latin typeface="Microsoft Sans Serif"/>
                <a:cs typeface="Microsoft Sans Serif"/>
              </a:rPr>
              <a:t> </a:t>
            </a:r>
            <a:r>
              <a:rPr sz="3600" spc="-60" dirty="0">
                <a:latin typeface="Microsoft Sans Serif"/>
                <a:cs typeface="Microsoft Sans Serif"/>
              </a:rPr>
              <a:t>O(logn)	</a:t>
            </a:r>
            <a:r>
              <a:rPr sz="3600" spc="-50" dirty="0">
                <a:latin typeface="Microsoft Sans Serif"/>
                <a:cs typeface="Microsoft Sans Serif"/>
              </a:rPr>
              <a:t>&lt;</a:t>
            </a:r>
            <a:r>
              <a:rPr sz="3600" spc="-60" dirty="0">
                <a:latin typeface="Microsoft Sans Serif"/>
                <a:cs typeface="Microsoft Sans Serif"/>
              </a:rPr>
              <a:t> </a:t>
            </a:r>
            <a:r>
              <a:rPr sz="3600" spc="-70" dirty="0">
                <a:latin typeface="Microsoft Sans Serif"/>
                <a:cs typeface="Microsoft Sans Serif"/>
              </a:rPr>
              <a:t>O(</a:t>
            </a:r>
            <a:r>
              <a:rPr sz="3600" b="1" spc="-70" dirty="0">
                <a:latin typeface="Arial"/>
                <a:cs typeface="Arial"/>
              </a:rPr>
              <a:t>√</a:t>
            </a:r>
            <a:r>
              <a:rPr sz="3600" spc="-70" dirty="0">
                <a:latin typeface="Microsoft Sans Serif"/>
                <a:cs typeface="Microsoft Sans Serif"/>
              </a:rPr>
              <a:t>n)</a:t>
            </a:r>
            <a:endParaRPr sz="3600">
              <a:latin typeface="Microsoft Sans Serif"/>
              <a:cs typeface="Microsoft Sans Serif"/>
            </a:endParaRPr>
          </a:p>
          <a:p>
            <a:pPr marL="3232150">
              <a:lnSpc>
                <a:spcPct val="100000"/>
              </a:lnSpc>
              <a:spcBef>
                <a:spcPts val="3590"/>
              </a:spcBef>
            </a:pPr>
            <a:r>
              <a:rPr sz="6000" spc="-5" dirty="0">
                <a:latin typeface="Microsoft Sans Serif"/>
                <a:cs typeface="Microsoft Sans Serif"/>
              </a:rPr>
              <a:t>Log</a:t>
            </a:r>
            <a:r>
              <a:rPr sz="6000" spc="-7" baseline="-20833" dirty="0">
                <a:latin typeface="Microsoft Sans Serif"/>
                <a:cs typeface="Microsoft Sans Serif"/>
              </a:rPr>
              <a:t>2</a:t>
            </a:r>
            <a:r>
              <a:rPr sz="6000" spc="-5" dirty="0">
                <a:latin typeface="Microsoft Sans Serif"/>
                <a:cs typeface="Microsoft Sans Serif"/>
              </a:rPr>
              <a:t>n</a:t>
            </a:r>
            <a:endParaRPr sz="60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556250" y="2793872"/>
            <a:ext cx="124548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966845" algn="l"/>
                <a:tab pos="5610225" algn="l"/>
                <a:tab pos="7395845" algn="l"/>
                <a:tab pos="9039225" algn="l"/>
                <a:tab pos="10984230" algn="l"/>
              </a:tabLst>
            </a:pPr>
            <a:r>
              <a:rPr sz="5400" spc="-75" baseline="8487" dirty="0">
                <a:latin typeface="Microsoft Sans Serif"/>
                <a:cs typeface="Microsoft Sans Serif"/>
              </a:rPr>
              <a:t>&lt;</a:t>
            </a:r>
            <a:r>
              <a:rPr sz="5400" spc="-30" baseline="8487" dirty="0">
                <a:latin typeface="Microsoft Sans Serif"/>
                <a:cs typeface="Microsoft Sans Serif"/>
              </a:rPr>
              <a:t> </a:t>
            </a:r>
            <a:r>
              <a:rPr sz="5400" spc="-135" baseline="8487" dirty="0">
                <a:latin typeface="Microsoft Sans Serif"/>
                <a:cs typeface="Microsoft Sans Serif"/>
              </a:rPr>
              <a:t>O(n)</a:t>
            </a:r>
            <a:r>
              <a:rPr sz="5400" spc="667" baseline="8487" dirty="0">
                <a:latin typeface="Microsoft Sans Serif"/>
                <a:cs typeface="Microsoft Sans Serif"/>
              </a:rPr>
              <a:t> </a:t>
            </a:r>
            <a:r>
              <a:rPr sz="3600" spc="-50" dirty="0">
                <a:latin typeface="Microsoft Sans Serif"/>
                <a:cs typeface="Microsoft Sans Serif"/>
              </a:rPr>
              <a:t>&lt;</a:t>
            </a:r>
            <a:r>
              <a:rPr sz="3600" spc="-15" dirty="0">
                <a:latin typeface="Microsoft Sans Serif"/>
                <a:cs typeface="Microsoft Sans Serif"/>
              </a:rPr>
              <a:t> </a:t>
            </a:r>
            <a:r>
              <a:rPr sz="3600" spc="-30" dirty="0">
                <a:latin typeface="Microsoft Sans Serif"/>
                <a:cs typeface="Microsoft Sans Serif"/>
              </a:rPr>
              <a:t>O(nlogn)	</a:t>
            </a:r>
            <a:r>
              <a:rPr sz="3600" spc="-50" dirty="0">
                <a:latin typeface="Microsoft Sans Serif"/>
                <a:cs typeface="Microsoft Sans Serif"/>
              </a:rPr>
              <a:t>&lt;</a:t>
            </a:r>
            <a:r>
              <a:rPr sz="3600" spc="-15" dirty="0">
                <a:latin typeface="Microsoft Sans Serif"/>
                <a:cs typeface="Microsoft Sans Serif"/>
              </a:rPr>
              <a:t> </a:t>
            </a:r>
            <a:r>
              <a:rPr sz="3600" spc="-65" dirty="0">
                <a:latin typeface="Microsoft Sans Serif"/>
                <a:cs typeface="Microsoft Sans Serif"/>
              </a:rPr>
              <a:t>O(n</a:t>
            </a:r>
            <a:r>
              <a:rPr sz="3600" spc="-97" baseline="25462" dirty="0">
                <a:latin typeface="Microsoft Sans Serif"/>
                <a:cs typeface="Microsoft Sans Serif"/>
              </a:rPr>
              <a:t>2</a:t>
            </a:r>
            <a:r>
              <a:rPr sz="3600" spc="-65" dirty="0">
                <a:latin typeface="Microsoft Sans Serif"/>
                <a:cs typeface="Microsoft Sans Serif"/>
              </a:rPr>
              <a:t>)	</a:t>
            </a:r>
            <a:r>
              <a:rPr sz="3600" spc="-50" dirty="0">
                <a:latin typeface="Microsoft Sans Serif"/>
                <a:cs typeface="Microsoft Sans Serif"/>
              </a:rPr>
              <a:t>&lt;</a:t>
            </a:r>
            <a:r>
              <a:rPr sz="3600" spc="-15" dirty="0">
                <a:latin typeface="Microsoft Sans Serif"/>
                <a:cs typeface="Microsoft Sans Serif"/>
              </a:rPr>
              <a:t> </a:t>
            </a:r>
            <a:r>
              <a:rPr sz="3600" spc="-65" dirty="0">
                <a:latin typeface="Microsoft Sans Serif"/>
                <a:cs typeface="Microsoft Sans Serif"/>
              </a:rPr>
              <a:t>O(n</a:t>
            </a:r>
            <a:r>
              <a:rPr sz="3600" spc="-97" baseline="25462" dirty="0">
                <a:latin typeface="Microsoft Sans Serif"/>
                <a:cs typeface="Microsoft Sans Serif"/>
              </a:rPr>
              <a:t>3</a:t>
            </a:r>
            <a:r>
              <a:rPr sz="3600" spc="-65" dirty="0">
                <a:latin typeface="Microsoft Sans Serif"/>
                <a:cs typeface="Microsoft Sans Serif"/>
              </a:rPr>
              <a:t>)	</a:t>
            </a:r>
            <a:r>
              <a:rPr sz="3600" spc="-50" dirty="0">
                <a:latin typeface="Microsoft Sans Serif"/>
                <a:cs typeface="Microsoft Sans Serif"/>
              </a:rPr>
              <a:t>&lt;</a:t>
            </a:r>
            <a:r>
              <a:rPr sz="3600" spc="-20" dirty="0">
                <a:latin typeface="Microsoft Sans Serif"/>
                <a:cs typeface="Microsoft Sans Serif"/>
              </a:rPr>
              <a:t> </a:t>
            </a:r>
            <a:r>
              <a:rPr sz="3600" spc="-65" dirty="0">
                <a:latin typeface="Microsoft Sans Serif"/>
                <a:cs typeface="Microsoft Sans Serif"/>
              </a:rPr>
              <a:t>O(2</a:t>
            </a:r>
            <a:r>
              <a:rPr sz="3600" spc="-97" baseline="25462" dirty="0">
                <a:latin typeface="Microsoft Sans Serif"/>
                <a:cs typeface="Microsoft Sans Serif"/>
              </a:rPr>
              <a:t>n</a:t>
            </a:r>
            <a:r>
              <a:rPr sz="3600" spc="-65" dirty="0">
                <a:latin typeface="Microsoft Sans Serif"/>
                <a:cs typeface="Microsoft Sans Serif"/>
              </a:rPr>
              <a:t>)	</a:t>
            </a:r>
            <a:r>
              <a:rPr sz="3600" spc="-50" dirty="0">
                <a:latin typeface="Microsoft Sans Serif"/>
                <a:cs typeface="Microsoft Sans Serif"/>
              </a:rPr>
              <a:t>&lt;</a:t>
            </a:r>
            <a:r>
              <a:rPr sz="3600" spc="-20" dirty="0">
                <a:latin typeface="Microsoft Sans Serif"/>
                <a:cs typeface="Microsoft Sans Serif"/>
              </a:rPr>
              <a:t> </a:t>
            </a:r>
            <a:r>
              <a:rPr sz="3600" spc="-45" dirty="0">
                <a:latin typeface="Microsoft Sans Serif"/>
                <a:cs typeface="Microsoft Sans Serif"/>
              </a:rPr>
              <a:t>O(10</a:t>
            </a:r>
            <a:r>
              <a:rPr sz="3600" spc="-67" baseline="25462" dirty="0">
                <a:latin typeface="Microsoft Sans Serif"/>
                <a:cs typeface="Microsoft Sans Serif"/>
              </a:rPr>
              <a:t>n</a:t>
            </a:r>
            <a:r>
              <a:rPr sz="3600" spc="-45" dirty="0">
                <a:latin typeface="Microsoft Sans Serif"/>
                <a:cs typeface="Microsoft Sans Serif"/>
              </a:rPr>
              <a:t>)	</a:t>
            </a:r>
            <a:r>
              <a:rPr sz="3600" spc="-50" dirty="0">
                <a:latin typeface="Microsoft Sans Serif"/>
                <a:cs typeface="Microsoft Sans Serif"/>
              </a:rPr>
              <a:t>&lt;</a:t>
            </a:r>
            <a:r>
              <a:rPr sz="3600" spc="-80" dirty="0">
                <a:latin typeface="Microsoft Sans Serif"/>
                <a:cs typeface="Microsoft Sans Serif"/>
              </a:rPr>
              <a:t> </a:t>
            </a:r>
            <a:r>
              <a:rPr sz="3600" spc="-55" dirty="0">
                <a:latin typeface="Microsoft Sans Serif"/>
                <a:cs typeface="Microsoft Sans Serif"/>
              </a:rPr>
              <a:t>O(n</a:t>
            </a:r>
            <a:r>
              <a:rPr sz="3600" spc="-82" baseline="25462" dirty="0">
                <a:latin typeface="Microsoft Sans Serif"/>
                <a:cs typeface="Microsoft Sans Serif"/>
              </a:rPr>
              <a:t>n</a:t>
            </a:r>
            <a:r>
              <a:rPr sz="3600" spc="-55" dirty="0">
                <a:latin typeface="Microsoft Sans Serif"/>
                <a:cs typeface="Microsoft Sans Serif"/>
              </a:rPr>
              <a:t>)</a:t>
            </a:r>
            <a:endParaRPr sz="36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50996" y="8523223"/>
            <a:ext cx="661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Microsoft Sans Serif"/>
                <a:cs typeface="Microsoft Sans Serif"/>
              </a:rPr>
              <a:t>3.2</a:t>
            </a:r>
            <a:endParaRPr sz="36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825792" y="8523223"/>
            <a:ext cx="534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Microsoft Sans Serif"/>
                <a:cs typeface="Microsoft Sans Serif"/>
              </a:rPr>
              <a:t>10</a:t>
            </a:r>
            <a:endParaRPr sz="36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858046" y="8523223"/>
            <a:ext cx="789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Microsoft Sans Serif"/>
                <a:cs typeface="Microsoft Sans Serif"/>
              </a:rPr>
              <a:t>1</a:t>
            </a:r>
            <a:r>
              <a:rPr sz="3600" dirty="0">
                <a:latin typeface="Microsoft Sans Serif"/>
                <a:cs typeface="Microsoft Sans Serif"/>
              </a:rPr>
              <a:t>0</a:t>
            </a:r>
            <a:r>
              <a:rPr sz="3600" spc="-5" dirty="0">
                <a:latin typeface="Microsoft Sans Serif"/>
                <a:cs typeface="Microsoft Sans Serif"/>
              </a:rPr>
              <a:t>0</a:t>
            </a:r>
            <a:endParaRPr sz="36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763656" y="8523223"/>
            <a:ext cx="104266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Microsoft Sans Serif"/>
                <a:cs typeface="Microsoft Sans Serif"/>
              </a:rPr>
              <a:t>1000</a:t>
            </a:r>
            <a:endParaRPr sz="36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795453" y="8523223"/>
            <a:ext cx="104266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Microsoft Sans Serif"/>
                <a:cs typeface="Microsoft Sans Serif"/>
              </a:rPr>
              <a:t>1024</a:t>
            </a:r>
            <a:endParaRPr sz="36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436443" y="8386064"/>
            <a:ext cx="92519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spc="-7" baseline="-16975" dirty="0">
                <a:latin typeface="Microsoft Sans Serif"/>
                <a:cs typeface="Microsoft Sans Serif"/>
              </a:rPr>
              <a:t>10</a:t>
            </a:r>
            <a:r>
              <a:rPr sz="2400" spc="-5" dirty="0">
                <a:latin typeface="Microsoft Sans Serif"/>
                <a:cs typeface="Microsoft Sans Serif"/>
              </a:rPr>
              <a:t>10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793239" y="4918763"/>
            <a:ext cx="1168400" cy="4246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820" marR="128270" indent="86995">
              <a:lnSpc>
                <a:spcPct val="128400"/>
              </a:lnSpc>
              <a:spcBef>
                <a:spcPts val="95"/>
              </a:spcBef>
            </a:pPr>
            <a:r>
              <a:rPr sz="4000" spc="-5" dirty="0">
                <a:latin typeface="Microsoft Sans Serif"/>
                <a:cs typeface="Microsoft Sans Serif"/>
              </a:rPr>
              <a:t>n=1  n=2</a:t>
            </a:r>
            <a:endParaRPr sz="4000">
              <a:latin typeface="Microsoft Sans Serif"/>
              <a:cs typeface="Microsoft Sans Serif"/>
            </a:endParaRPr>
          </a:p>
          <a:p>
            <a:pPr marL="12700" marR="254635" indent="31750">
              <a:lnSpc>
                <a:spcPct val="129500"/>
              </a:lnSpc>
              <a:spcBef>
                <a:spcPts val="610"/>
              </a:spcBef>
            </a:pPr>
            <a:r>
              <a:rPr sz="4000" spc="-5" dirty="0">
                <a:latin typeface="Microsoft Sans Serif"/>
                <a:cs typeface="Microsoft Sans Serif"/>
              </a:rPr>
              <a:t>n=4  n=8</a:t>
            </a:r>
            <a:endParaRPr sz="4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075"/>
              </a:spcBef>
            </a:pPr>
            <a:r>
              <a:rPr sz="4000" spc="-5" dirty="0">
                <a:latin typeface="Microsoft Sans Serif"/>
                <a:cs typeface="Microsoft Sans Serif"/>
              </a:rPr>
              <a:t>n=10</a:t>
            </a:r>
            <a:endParaRPr sz="40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081129" y="1598803"/>
            <a:ext cx="2814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latin typeface="Microsoft Sans Serif"/>
                <a:cs typeface="Microsoft Sans Serif"/>
              </a:rPr>
              <a:t>(Valid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for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larger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values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of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n)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EDEB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43755" y="0"/>
            <a:ext cx="14144625" cy="10287000"/>
          </a:xfrm>
          <a:custGeom>
            <a:avLst/>
            <a:gdLst/>
            <a:ahLst/>
            <a:cxnLst/>
            <a:rect l="l" t="t" r="r" b="b"/>
            <a:pathLst>
              <a:path w="14144625" h="10287000">
                <a:moveTo>
                  <a:pt x="14144244" y="0"/>
                </a:moveTo>
                <a:lnTo>
                  <a:pt x="0" y="0"/>
                </a:lnTo>
                <a:lnTo>
                  <a:pt x="0" y="10287000"/>
                </a:lnTo>
                <a:lnTo>
                  <a:pt x="14144244" y="10287000"/>
                </a:lnTo>
                <a:lnTo>
                  <a:pt x="14144244" y="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988558" y="222885"/>
            <a:ext cx="1104709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b="1" spc="-195" dirty="0">
                <a:latin typeface="Arial"/>
                <a:cs typeface="Arial"/>
              </a:rPr>
              <a:t>Comparison</a:t>
            </a:r>
            <a:r>
              <a:rPr sz="4300" b="1" spc="-30" dirty="0">
                <a:latin typeface="Arial"/>
                <a:cs typeface="Arial"/>
              </a:rPr>
              <a:t> </a:t>
            </a:r>
            <a:r>
              <a:rPr sz="4300" b="1" spc="-245" dirty="0">
                <a:latin typeface="Arial"/>
                <a:cs typeface="Arial"/>
              </a:rPr>
              <a:t>of</a:t>
            </a:r>
            <a:r>
              <a:rPr sz="4300" b="1" spc="10" dirty="0">
                <a:latin typeface="Arial"/>
                <a:cs typeface="Arial"/>
              </a:rPr>
              <a:t> </a:t>
            </a:r>
            <a:r>
              <a:rPr sz="4300" b="1" spc="-145" dirty="0">
                <a:latin typeface="Arial"/>
                <a:cs typeface="Arial"/>
              </a:rPr>
              <a:t>Order</a:t>
            </a:r>
            <a:r>
              <a:rPr sz="4300" b="1" spc="-5" dirty="0">
                <a:latin typeface="Arial"/>
                <a:cs typeface="Arial"/>
              </a:rPr>
              <a:t> </a:t>
            </a:r>
            <a:r>
              <a:rPr sz="4300" b="1" spc="-245" dirty="0">
                <a:latin typeface="Arial"/>
                <a:cs typeface="Arial"/>
              </a:rPr>
              <a:t>of</a:t>
            </a:r>
            <a:r>
              <a:rPr sz="4300" b="1" spc="10" dirty="0">
                <a:latin typeface="Arial"/>
                <a:cs typeface="Arial"/>
              </a:rPr>
              <a:t> </a:t>
            </a:r>
            <a:r>
              <a:rPr sz="4300" b="1" spc="-204" dirty="0">
                <a:latin typeface="Arial"/>
                <a:cs typeface="Arial"/>
              </a:rPr>
              <a:t>Growths</a:t>
            </a:r>
            <a:r>
              <a:rPr sz="4300" b="1" spc="-30" dirty="0">
                <a:latin typeface="Arial"/>
                <a:cs typeface="Arial"/>
              </a:rPr>
              <a:t> </a:t>
            </a:r>
            <a:r>
              <a:rPr sz="4300" b="1" spc="-245" dirty="0">
                <a:latin typeface="Arial"/>
                <a:cs typeface="Arial"/>
              </a:rPr>
              <a:t>of</a:t>
            </a:r>
            <a:r>
              <a:rPr sz="4300" b="1" spc="10" dirty="0">
                <a:latin typeface="Arial"/>
                <a:cs typeface="Arial"/>
              </a:rPr>
              <a:t> </a:t>
            </a:r>
            <a:r>
              <a:rPr sz="4300" b="1" spc="-215" dirty="0">
                <a:latin typeface="Arial"/>
                <a:cs typeface="Arial"/>
              </a:rPr>
              <a:t>Functions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86755" y="1929383"/>
            <a:ext cx="11501628" cy="742950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774191" y="3201923"/>
            <a:ext cx="2883535" cy="2955290"/>
            <a:chOff x="774191" y="3201923"/>
            <a:chExt cx="2883535" cy="2955290"/>
          </a:xfrm>
        </p:grpSpPr>
        <p:sp>
          <p:nvSpPr>
            <p:cNvPr id="7" name="object 7"/>
            <p:cNvSpPr/>
            <p:nvPr/>
          </p:nvSpPr>
          <p:spPr>
            <a:xfrm>
              <a:off x="787145" y="3214877"/>
              <a:ext cx="2857500" cy="2929255"/>
            </a:xfrm>
            <a:custGeom>
              <a:avLst/>
              <a:gdLst/>
              <a:ahLst/>
              <a:cxnLst/>
              <a:rect l="l" t="t" r="r" b="b"/>
              <a:pathLst>
                <a:path w="2857500" h="2929254">
                  <a:moveTo>
                    <a:pt x="1428750" y="0"/>
                  </a:moveTo>
                  <a:lnTo>
                    <a:pt x="1380631" y="815"/>
                  </a:lnTo>
                  <a:lnTo>
                    <a:pt x="1332911" y="3242"/>
                  </a:lnTo>
                  <a:lnTo>
                    <a:pt x="1285614" y="7258"/>
                  </a:lnTo>
                  <a:lnTo>
                    <a:pt x="1238765" y="12835"/>
                  </a:lnTo>
                  <a:lnTo>
                    <a:pt x="1192390" y="19948"/>
                  </a:lnTo>
                  <a:lnTo>
                    <a:pt x="1146512" y="28571"/>
                  </a:lnTo>
                  <a:lnTo>
                    <a:pt x="1101158" y="38679"/>
                  </a:lnTo>
                  <a:lnTo>
                    <a:pt x="1056353" y="50247"/>
                  </a:lnTo>
                  <a:lnTo>
                    <a:pt x="1012120" y="63248"/>
                  </a:lnTo>
                  <a:lnTo>
                    <a:pt x="968486" y="77656"/>
                  </a:lnTo>
                  <a:lnTo>
                    <a:pt x="925475" y="93448"/>
                  </a:lnTo>
                  <a:lnTo>
                    <a:pt x="883113" y="110595"/>
                  </a:lnTo>
                  <a:lnTo>
                    <a:pt x="841424" y="129074"/>
                  </a:lnTo>
                  <a:lnTo>
                    <a:pt x="800433" y="148858"/>
                  </a:lnTo>
                  <a:lnTo>
                    <a:pt x="760165" y="169922"/>
                  </a:lnTo>
                  <a:lnTo>
                    <a:pt x="720646" y="192240"/>
                  </a:lnTo>
                  <a:lnTo>
                    <a:pt x="681900" y="215787"/>
                  </a:lnTo>
                  <a:lnTo>
                    <a:pt x="643953" y="240536"/>
                  </a:lnTo>
                  <a:lnTo>
                    <a:pt x="606828" y="266463"/>
                  </a:lnTo>
                  <a:lnTo>
                    <a:pt x="570553" y="293541"/>
                  </a:lnTo>
                  <a:lnTo>
                    <a:pt x="535150" y="321746"/>
                  </a:lnTo>
                  <a:lnTo>
                    <a:pt x="500646" y="351050"/>
                  </a:lnTo>
                  <a:lnTo>
                    <a:pt x="467065" y="381430"/>
                  </a:lnTo>
                  <a:lnTo>
                    <a:pt x="434433" y="412858"/>
                  </a:lnTo>
                  <a:lnTo>
                    <a:pt x="402774" y="445310"/>
                  </a:lnTo>
                  <a:lnTo>
                    <a:pt x="372114" y="478760"/>
                  </a:lnTo>
                  <a:lnTo>
                    <a:pt x="342477" y="513182"/>
                  </a:lnTo>
                  <a:lnTo>
                    <a:pt x="313888" y="548551"/>
                  </a:lnTo>
                  <a:lnTo>
                    <a:pt x="286373" y="584840"/>
                  </a:lnTo>
                  <a:lnTo>
                    <a:pt x="259956" y="622025"/>
                  </a:lnTo>
                  <a:lnTo>
                    <a:pt x="234663" y="660080"/>
                  </a:lnTo>
                  <a:lnTo>
                    <a:pt x="210518" y="698978"/>
                  </a:lnTo>
                  <a:lnTo>
                    <a:pt x="187546" y="738695"/>
                  </a:lnTo>
                  <a:lnTo>
                    <a:pt x="165773" y="779205"/>
                  </a:lnTo>
                  <a:lnTo>
                    <a:pt x="145224" y="820482"/>
                  </a:lnTo>
                  <a:lnTo>
                    <a:pt x="125923" y="862501"/>
                  </a:lnTo>
                  <a:lnTo>
                    <a:pt x="107895" y="905236"/>
                  </a:lnTo>
                  <a:lnTo>
                    <a:pt x="91166" y="948661"/>
                  </a:lnTo>
                  <a:lnTo>
                    <a:pt x="75761" y="992750"/>
                  </a:lnTo>
                  <a:lnTo>
                    <a:pt x="61704" y="1037479"/>
                  </a:lnTo>
                  <a:lnTo>
                    <a:pt x="49020" y="1082821"/>
                  </a:lnTo>
                  <a:lnTo>
                    <a:pt x="37735" y="1128750"/>
                  </a:lnTo>
                  <a:lnTo>
                    <a:pt x="27874" y="1175242"/>
                  </a:lnTo>
                  <a:lnTo>
                    <a:pt x="19461" y="1222271"/>
                  </a:lnTo>
                  <a:lnTo>
                    <a:pt x="12521" y="1269810"/>
                  </a:lnTo>
                  <a:lnTo>
                    <a:pt x="7081" y="1317835"/>
                  </a:lnTo>
                  <a:lnTo>
                    <a:pt x="3163" y="1366319"/>
                  </a:lnTo>
                  <a:lnTo>
                    <a:pt x="795" y="1415237"/>
                  </a:lnTo>
                  <a:lnTo>
                    <a:pt x="0" y="1464564"/>
                  </a:lnTo>
                  <a:lnTo>
                    <a:pt x="795" y="1513890"/>
                  </a:lnTo>
                  <a:lnTo>
                    <a:pt x="3163" y="1562808"/>
                  </a:lnTo>
                  <a:lnTo>
                    <a:pt x="7081" y="1611292"/>
                  </a:lnTo>
                  <a:lnTo>
                    <a:pt x="12521" y="1659317"/>
                  </a:lnTo>
                  <a:lnTo>
                    <a:pt x="19461" y="1706856"/>
                  </a:lnTo>
                  <a:lnTo>
                    <a:pt x="27874" y="1753885"/>
                  </a:lnTo>
                  <a:lnTo>
                    <a:pt x="37735" y="1800377"/>
                  </a:lnTo>
                  <a:lnTo>
                    <a:pt x="49020" y="1846306"/>
                  </a:lnTo>
                  <a:lnTo>
                    <a:pt x="61704" y="1891648"/>
                  </a:lnTo>
                  <a:lnTo>
                    <a:pt x="75761" y="1936377"/>
                  </a:lnTo>
                  <a:lnTo>
                    <a:pt x="91166" y="1980466"/>
                  </a:lnTo>
                  <a:lnTo>
                    <a:pt x="107895" y="2023891"/>
                  </a:lnTo>
                  <a:lnTo>
                    <a:pt x="125923" y="2066626"/>
                  </a:lnTo>
                  <a:lnTo>
                    <a:pt x="145224" y="2108645"/>
                  </a:lnTo>
                  <a:lnTo>
                    <a:pt x="165773" y="2149922"/>
                  </a:lnTo>
                  <a:lnTo>
                    <a:pt x="187546" y="2190432"/>
                  </a:lnTo>
                  <a:lnTo>
                    <a:pt x="210518" y="2230149"/>
                  </a:lnTo>
                  <a:lnTo>
                    <a:pt x="234663" y="2269047"/>
                  </a:lnTo>
                  <a:lnTo>
                    <a:pt x="259956" y="2307102"/>
                  </a:lnTo>
                  <a:lnTo>
                    <a:pt x="286373" y="2344287"/>
                  </a:lnTo>
                  <a:lnTo>
                    <a:pt x="313888" y="2380576"/>
                  </a:lnTo>
                  <a:lnTo>
                    <a:pt x="342477" y="2415945"/>
                  </a:lnTo>
                  <a:lnTo>
                    <a:pt x="372114" y="2450367"/>
                  </a:lnTo>
                  <a:lnTo>
                    <a:pt x="402774" y="2483817"/>
                  </a:lnTo>
                  <a:lnTo>
                    <a:pt x="434433" y="2516269"/>
                  </a:lnTo>
                  <a:lnTo>
                    <a:pt x="467065" y="2547697"/>
                  </a:lnTo>
                  <a:lnTo>
                    <a:pt x="500646" y="2578077"/>
                  </a:lnTo>
                  <a:lnTo>
                    <a:pt x="535150" y="2607381"/>
                  </a:lnTo>
                  <a:lnTo>
                    <a:pt x="570553" y="2635586"/>
                  </a:lnTo>
                  <a:lnTo>
                    <a:pt x="606828" y="2662664"/>
                  </a:lnTo>
                  <a:lnTo>
                    <a:pt x="643953" y="2688591"/>
                  </a:lnTo>
                  <a:lnTo>
                    <a:pt x="681900" y="2713340"/>
                  </a:lnTo>
                  <a:lnTo>
                    <a:pt x="720646" y="2736887"/>
                  </a:lnTo>
                  <a:lnTo>
                    <a:pt x="760165" y="2759205"/>
                  </a:lnTo>
                  <a:lnTo>
                    <a:pt x="800433" y="2780269"/>
                  </a:lnTo>
                  <a:lnTo>
                    <a:pt x="841424" y="2800053"/>
                  </a:lnTo>
                  <a:lnTo>
                    <a:pt x="883113" y="2818532"/>
                  </a:lnTo>
                  <a:lnTo>
                    <a:pt x="925475" y="2835679"/>
                  </a:lnTo>
                  <a:lnTo>
                    <a:pt x="968486" y="2851471"/>
                  </a:lnTo>
                  <a:lnTo>
                    <a:pt x="1012120" y="2865879"/>
                  </a:lnTo>
                  <a:lnTo>
                    <a:pt x="1056353" y="2878880"/>
                  </a:lnTo>
                  <a:lnTo>
                    <a:pt x="1101158" y="2890448"/>
                  </a:lnTo>
                  <a:lnTo>
                    <a:pt x="1146512" y="2900556"/>
                  </a:lnTo>
                  <a:lnTo>
                    <a:pt x="1192390" y="2909179"/>
                  </a:lnTo>
                  <a:lnTo>
                    <a:pt x="1238765" y="2916292"/>
                  </a:lnTo>
                  <a:lnTo>
                    <a:pt x="1285614" y="2921869"/>
                  </a:lnTo>
                  <a:lnTo>
                    <a:pt x="1332911" y="2925885"/>
                  </a:lnTo>
                  <a:lnTo>
                    <a:pt x="1380631" y="2928312"/>
                  </a:lnTo>
                  <a:lnTo>
                    <a:pt x="1428750" y="2929128"/>
                  </a:lnTo>
                  <a:lnTo>
                    <a:pt x="1476868" y="2928312"/>
                  </a:lnTo>
                  <a:lnTo>
                    <a:pt x="1524588" y="2925885"/>
                  </a:lnTo>
                  <a:lnTo>
                    <a:pt x="1571885" y="2921869"/>
                  </a:lnTo>
                  <a:lnTo>
                    <a:pt x="1618734" y="2916292"/>
                  </a:lnTo>
                  <a:lnTo>
                    <a:pt x="1665109" y="2909179"/>
                  </a:lnTo>
                  <a:lnTo>
                    <a:pt x="1710987" y="2900556"/>
                  </a:lnTo>
                  <a:lnTo>
                    <a:pt x="1756341" y="2890448"/>
                  </a:lnTo>
                  <a:lnTo>
                    <a:pt x="1801146" y="2878880"/>
                  </a:lnTo>
                  <a:lnTo>
                    <a:pt x="1845379" y="2865879"/>
                  </a:lnTo>
                  <a:lnTo>
                    <a:pt x="1889013" y="2851471"/>
                  </a:lnTo>
                  <a:lnTo>
                    <a:pt x="1932024" y="2835679"/>
                  </a:lnTo>
                  <a:lnTo>
                    <a:pt x="1974386" y="2818532"/>
                  </a:lnTo>
                  <a:lnTo>
                    <a:pt x="2016075" y="2800053"/>
                  </a:lnTo>
                  <a:lnTo>
                    <a:pt x="2057066" y="2780269"/>
                  </a:lnTo>
                  <a:lnTo>
                    <a:pt x="2097334" y="2759205"/>
                  </a:lnTo>
                  <a:lnTo>
                    <a:pt x="2136853" y="2736887"/>
                  </a:lnTo>
                  <a:lnTo>
                    <a:pt x="2175599" y="2713340"/>
                  </a:lnTo>
                  <a:lnTo>
                    <a:pt x="2213546" y="2688591"/>
                  </a:lnTo>
                  <a:lnTo>
                    <a:pt x="2250671" y="2662664"/>
                  </a:lnTo>
                  <a:lnTo>
                    <a:pt x="2286946" y="2635586"/>
                  </a:lnTo>
                  <a:lnTo>
                    <a:pt x="2322349" y="2607381"/>
                  </a:lnTo>
                  <a:lnTo>
                    <a:pt x="2356853" y="2578077"/>
                  </a:lnTo>
                  <a:lnTo>
                    <a:pt x="2390434" y="2547697"/>
                  </a:lnTo>
                  <a:lnTo>
                    <a:pt x="2423066" y="2516269"/>
                  </a:lnTo>
                  <a:lnTo>
                    <a:pt x="2454725" y="2483817"/>
                  </a:lnTo>
                  <a:lnTo>
                    <a:pt x="2485385" y="2450367"/>
                  </a:lnTo>
                  <a:lnTo>
                    <a:pt x="2515022" y="2415945"/>
                  </a:lnTo>
                  <a:lnTo>
                    <a:pt x="2543611" y="2380576"/>
                  </a:lnTo>
                  <a:lnTo>
                    <a:pt x="2571126" y="2344287"/>
                  </a:lnTo>
                  <a:lnTo>
                    <a:pt x="2597543" y="2307102"/>
                  </a:lnTo>
                  <a:lnTo>
                    <a:pt x="2622836" y="2269047"/>
                  </a:lnTo>
                  <a:lnTo>
                    <a:pt x="2646981" y="2230149"/>
                  </a:lnTo>
                  <a:lnTo>
                    <a:pt x="2669953" y="2190432"/>
                  </a:lnTo>
                  <a:lnTo>
                    <a:pt x="2691726" y="2149922"/>
                  </a:lnTo>
                  <a:lnTo>
                    <a:pt x="2712275" y="2108645"/>
                  </a:lnTo>
                  <a:lnTo>
                    <a:pt x="2731576" y="2066626"/>
                  </a:lnTo>
                  <a:lnTo>
                    <a:pt x="2749604" y="2023891"/>
                  </a:lnTo>
                  <a:lnTo>
                    <a:pt x="2766333" y="1980466"/>
                  </a:lnTo>
                  <a:lnTo>
                    <a:pt x="2781738" y="1936377"/>
                  </a:lnTo>
                  <a:lnTo>
                    <a:pt x="2795795" y="1891648"/>
                  </a:lnTo>
                  <a:lnTo>
                    <a:pt x="2808479" y="1846306"/>
                  </a:lnTo>
                  <a:lnTo>
                    <a:pt x="2819764" y="1800377"/>
                  </a:lnTo>
                  <a:lnTo>
                    <a:pt x="2829625" y="1753885"/>
                  </a:lnTo>
                  <a:lnTo>
                    <a:pt x="2838038" y="1706856"/>
                  </a:lnTo>
                  <a:lnTo>
                    <a:pt x="2844978" y="1659317"/>
                  </a:lnTo>
                  <a:lnTo>
                    <a:pt x="2850418" y="1611292"/>
                  </a:lnTo>
                  <a:lnTo>
                    <a:pt x="2854336" y="1562808"/>
                  </a:lnTo>
                  <a:lnTo>
                    <a:pt x="2856704" y="1513890"/>
                  </a:lnTo>
                  <a:lnTo>
                    <a:pt x="2857500" y="1464564"/>
                  </a:lnTo>
                  <a:lnTo>
                    <a:pt x="2856704" y="1415237"/>
                  </a:lnTo>
                  <a:lnTo>
                    <a:pt x="2854336" y="1366319"/>
                  </a:lnTo>
                  <a:lnTo>
                    <a:pt x="2850418" y="1317835"/>
                  </a:lnTo>
                  <a:lnTo>
                    <a:pt x="2844978" y="1269810"/>
                  </a:lnTo>
                  <a:lnTo>
                    <a:pt x="2838038" y="1222271"/>
                  </a:lnTo>
                  <a:lnTo>
                    <a:pt x="2829625" y="1175242"/>
                  </a:lnTo>
                  <a:lnTo>
                    <a:pt x="2819764" y="1128750"/>
                  </a:lnTo>
                  <a:lnTo>
                    <a:pt x="2808479" y="1082821"/>
                  </a:lnTo>
                  <a:lnTo>
                    <a:pt x="2795795" y="1037479"/>
                  </a:lnTo>
                  <a:lnTo>
                    <a:pt x="2781738" y="992750"/>
                  </a:lnTo>
                  <a:lnTo>
                    <a:pt x="2766333" y="948661"/>
                  </a:lnTo>
                  <a:lnTo>
                    <a:pt x="2749604" y="905236"/>
                  </a:lnTo>
                  <a:lnTo>
                    <a:pt x="2731576" y="862501"/>
                  </a:lnTo>
                  <a:lnTo>
                    <a:pt x="2712275" y="820482"/>
                  </a:lnTo>
                  <a:lnTo>
                    <a:pt x="2691726" y="779205"/>
                  </a:lnTo>
                  <a:lnTo>
                    <a:pt x="2669953" y="738695"/>
                  </a:lnTo>
                  <a:lnTo>
                    <a:pt x="2646981" y="698978"/>
                  </a:lnTo>
                  <a:lnTo>
                    <a:pt x="2622836" y="660080"/>
                  </a:lnTo>
                  <a:lnTo>
                    <a:pt x="2597543" y="622025"/>
                  </a:lnTo>
                  <a:lnTo>
                    <a:pt x="2571126" y="584840"/>
                  </a:lnTo>
                  <a:lnTo>
                    <a:pt x="2543611" y="548551"/>
                  </a:lnTo>
                  <a:lnTo>
                    <a:pt x="2515022" y="513182"/>
                  </a:lnTo>
                  <a:lnTo>
                    <a:pt x="2485385" y="478760"/>
                  </a:lnTo>
                  <a:lnTo>
                    <a:pt x="2454725" y="445310"/>
                  </a:lnTo>
                  <a:lnTo>
                    <a:pt x="2423066" y="412858"/>
                  </a:lnTo>
                  <a:lnTo>
                    <a:pt x="2390434" y="381430"/>
                  </a:lnTo>
                  <a:lnTo>
                    <a:pt x="2356853" y="351050"/>
                  </a:lnTo>
                  <a:lnTo>
                    <a:pt x="2322349" y="321746"/>
                  </a:lnTo>
                  <a:lnTo>
                    <a:pt x="2286946" y="293541"/>
                  </a:lnTo>
                  <a:lnTo>
                    <a:pt x="2250671" y="266463"/>
                  </a:lnTo>
                  <a:lnTo>
                    <a:pt x="2213546" y="240536"/>
                  </a:lnTo>
                  <a:lnTo>
                    <a:pt x="2175599" y="215787"/>
                  </a:lnTo>
                  <a:lnTo>
                    <a:pt x="2136853" y="192240"/>
                  </a:lnTo>
                  <a:lnTo>
                    <a:pt x="2097334" y="169922"/>
                  </a:lnTo>
                  <a:lnTo>
                    <a:pt x="2057066" y="148858"/>
                  </a:lnTo>
                  <a:lnTo>
                    <a:pt x="2016075" y="129074"/>
                  </a:lnTo>
                  <a:lnTo>
                    <a:pt x="1974386" y="110595"/>
                  </a:lnTo>
                  <a:lnTo>
                    <a:pt x="1932024" y="93448"/>
                  </a:lnTo>
                  <a:lnTo>
                    <a:pt x="1889013" y="77656"/>
                  </a:lnTo>
                  <a:lnTo>
                    <a:pt x="1845379" y="63248"/>
                  </a:lnTo>
                  <a:lnTo>
                    <a:pt x="1801146" y="50247"/>
                  </a:lnTo>
                  <a:lnTo>
                    <a:pt x="1756341" y="38679"/>
                  </a:lnTo>
                  <a:lnTo>
                    <a:pt x="1710987" y="28571"/>
                  </a:lnTo>
                  <a:lnTo>
                    <a:pt x="1665109" y="19948"/>
                  </a:lnTo>
                  <a:lnTo>
                    <a:pt x="1618734" y="12835"/>
                  </a:lnTo>
                  <a:lnTo>
                    <a:pt x="1571885" y="7258"/>
                  </a:lnTo>
                  <a:lnTo>
                    <a:pt x="1524588" y="3242"/>
                  </a:lnTo>
                  <a:lnTo>
                    <a:pt x="1476868" y="815"/>
                  </a:lnTo>
                  <a:lnTo>
                    <a:pt x="142875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09344" y="4088891"/>
              <a:ext cx="1213485" cy="305435"/>
            </a:xfrm>
            <a:custGeom>
              <a:avLst/>
              <a:gdLst/>
              <a:ahLst/>
              <a:cxnLst/>
              <a:rect l="l" t="t" r="r" b="b"/>
              <a:pathLst>
                <a:path w="1213485" h="305435">
                  <a:moveTo>
                    <a:pt x="148844" y="0"/>
                  </a:moveTo>
                  <a:lnTo>
                    <a:pt x="101811" y="7779"/>
                  </a:lnTo>
                  <a:lnTo>
                    <a:pt x="60953" y="29439"/>
                  </a:lnTo>
                  <a:lnTo>
                    <a:pt x="28728" y="62462"/>
                  </a:lnTo>
                  <a:lnTo>
                    <a:pt x="7591" y="104331"/>
                  </a:lnTo>
                  <a:lnTo>
                    <a:pt x="0" y="152527"/>
                  </a:lnTo>
                  <a:lnTo>
                    <a:pt x="7591" y="200771"/>
                  </a:lnTo>
                  <a:lnTo>
                    <a:pt x="28728" y="242646"/>
                  </a:lnTo>
                  <a:lnTo>
                    <a:pt x="60953" y="275650"/>
                  </a:lnTo>
                  <a:lnTo>
                    <a:pt x="101811" y="297286"/>
                  </a:lnTo>
                  <a:lnTo>
                    <a:pt x="148844" y="305054"/>
                  </a:lnTo>
                  <a:lnTo>
                    <a:pt x="195876" y="297286"/>
                  </a:lnTo>
                  <a:lnTo>
                    <a:pt x="236734" y="275650"/>
                  </a:lnTo>
                  <a:lnTo>
                    <a:pt x="268959" y="242646"/>
                  </a:lnTo>
                  <a:lnTo>
                    <a:pt x="290096" y="200771"/>
                  </a:lnTo>
                  <a:lnTo>
                    <a:pt x="297688" y="152527"/>
                  </a:lnTo>
                  <a:lnTo>
                    <a:pt x="290096" y="104331"/>
                  </a:lnTo>
                  <a:lnTo>
                    <a:pt x="268959" y="62462"/>
                  </a:lnTo>
                  <a:lnTo>
                    <a:pt x="236734" y="29439"/>
                  </a:lnTo>
                  <a:lnTo>
                    <a:pt x="195876" y="7779"/>
                  </a:lnTo>
                  <a:lnTo>
                    <a:pt x="148844" y="0"/>
                  </a:lnTo>
                  <a:close/>
                </a:path>
                <a:path w="1213485" h="305435">
                  <a:moveTo>
                    <a:pt x="1064260" y="0"/>
                  </a:moveTo>
                  <a:lnTo>
                    <a:pt x="1017227" y="7779"/>
                  </a:lnTo>
                  <a:lnTo>
                    <a:pt x="976369" y="29439"/>
                  </a:lnTo>
                  <a:lnTo>
                    <a:pt x="944144" y="62462"/>
                  </a:lnTo>
                  <a:lnTo>
                    <a:pt x="923007" y="104331"/>
                  </a:lnTo>
                  <a:lnTo>
                    <a:pt x="915416" y="152527"/>
                  </a:lnTo>
                  <a:lnTo>
                    <a:pt x="923007" y="200771"/>
                  </a:lnTo>
                  <a:lnTo>
                    <a:pt x="944144" y="242646"/>
                  </a:lnTo>
                  <a:lnTo>
                    <a:pt x="976369" y="275650"/>
                  </a:lnTo>
                  <a:lnTo>
                    <a:pt x="1017227" y="297286"/>
                  </a:lnTo>
                  <a:lnTo>
                    <a:pt x="1064260" y="305054"/>
                  </a:lnTo>
                  <a:lnTo>
                    <a:pt x="1111292" y="297286"/>
                  </a:lnTo>
                  <a:lnTo>
                    <a:pt x="1152150" y="275650"/>
                  </a:lnTo>
                  <a:lnTo>
                    <a:pt x="1184375" y="242646"/>
                  </a:lnTo>
                  <a:lnTo>
                    <a:pt x="1205512" y="200771"/>
                  </a:lnTo>
                  <a:lnTo>
                    <a:pt x="1213104" y="152527"/>
                  </a:lnTo>
                  <a:lnTo>
                    <a:pt x="1205512" y="104331"/>
                  </a:lnTo>
                  <a:lnTo>
                    <a:pt x="1184375" y="62462"/>
                  </a:lnTo>
                  <a:lnTo>
                    <a:pt x="1152150" y="29439"/>
                  </a:lnTo>
                  <a:lnTo>
                    <a:pt x="1111292" y="7779"/>
                  </a:lnTo>
                  <a:lnTo>
                    <a:pt x="1064260" y="0"/>
                  </a:lnTo>
                  <a:close/>
                </a:path>
              </a:pathLst>
            </a:custGeom>
            <a:solidFill>
              <a:srgbClr val="4068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87145" y="3214877"/>
              <a:ext cx="2857500" cy="2929255"/>
            </a:xfrm>
            <a:custGeom>
              <a:avLst/>
              <a:gdLst/>
              <a:ahLst/>
              <a:cxnLst/>
              <a:rect l="l" t="t" r="r" b="b"/>
              <a:pathLst>
                <a:path w="2857500" h="2929254">
                  <a:moveTo>
                    <a:pt x="822198" y="1026541"/>
                  </a:moveTo>
                  <a:lnTo>
                    <a:pt x="829789" y="978345"/>
                  </a:lnTo>
                  <a:lnTo>
                    <a:pt x="850926" y="936476"/>
                  </a:lnTo>
                  <a:lnTo>
                    <a:pt x="883151" y="903453"/>
                  </a:lnTo>
                  <a:lnTo>
                    <a:pt x="924009" y="881793"/>
                  </a:lnTo>
                  <a:lnTo>
                    <a:pt x="971042" y="874013"/>
                  </a:lnTo>
                  <a:lnTo>
                    <a:pt x="1018074" y="881793"/>
                  </a:lnTo>
                  <a:lnTo>
                    <a:pt x="1058932" y="903453"/>
                  </a:lnTo>
                  <a:lnTo>
                    <a:pt x="1091157" y="936476"/>
                  </a:lnTo>
                  <a:lnTo>
                    <a:pt x="1112294" y="978345"/>
                  </a:lnTo>
                  <a:lnTo>
                    <a:pt x="1119886" y="1026541"/>
                  </a:lnTo>
                  <a:lnTo>
                    <a:pt x="1112294" y="1074785"/>
                  </a:lnTo>
                  <a:lnTo>
                    <a:pt x="1091157" y="1116660"/>
                  </a:lnTo>
                  <a:lnTo>
                    <a:pt x="1058932" y="1149664"/>
                  </a:lnTo>
                  <a:lnTo>
                    <a:pt x="1018074" y="1171300"/>
                  </a:lnTo>
                  <a:lnTo>
                    <a:pt x="971042" y="1179068"/>
                  </a:lnTo>
                  <a:lnTo>
                    <a:pt x="924009" y="1171300"/>
                  </a:lnTo>
                  <a:lnTo>
                    <a:pt x="883151" y="1149664"/>
                  </a:lnTo>
                  <a:lnTo>
                    <a:pt x="850926" y="1116660"/>
                  </a:lnTo>
                  <a:lnTo>
                    <a:pt x="829789" y="1074785"/>
                  </a:lnTo>
                  <a:lnTo>
                    <a:pt x="822198" y="1026541"/>
                  </a:lnTo>
                  <a:close/>
                </a:path>
                <a:path w="2857500" h="2929254">
                  <a:moveTo>
                    <a:pt x="1737614" y="1026541"/>
                  </a:moveTo>
                  <a:lnTo>
                    <a:pt x="1745205" y="978345"/>
                  </a:lnTo>
                  <a:lnTo>
                    <a:pt x="1766342" y="936476"/>
                  </a:lnTo>
                  <a:lnTo>
                    <a:pt x="1798567" y="903453"/>
                  </a:lnTo>
                  <a:lnTo>
                    <a:pt x="1839425" y="881793"/>
                  </a:lnTo>
                  <a:lnTo>
                    <a:pt x="1886458" y="874013"/>
                  </a:lnTo>
                  <a:lnTo>
                    <a:pt x="1933490" y="881793"/>
                  </a:lnTo>
                  <a:lnTo>
                    <a:pt x="1974348" y="903453"/>
                  </a:lnTo>
                  <a:lnTo>
                    <a:pt x="2006573" y="936476"/>
                  </a:lnTo>
                  <a:lnTo>
                    <a:pt x="2027710" y="978345"/>
                  </a:lnTo>
                  <a:lnTo>
                    <a:pt x="2035302" y="1026541"/>
                  </a:lnTo>
                  <a:lnTo>
                    <a:pt x="2027710" y="1074785"/>
                  </a:lnTo>
                  <a:lnTo>
                    <a:pt x="2006573" y="1116660"/>
                  </a:lnTo>
                  <a:lnTo>
                    <a:pt x="1974348" y="1149664"/>
                  </a:lnTo>
                  <a:lnTo>
                    <a:pt x="1933490" y="1171300"/>
                  </a:lnTo>
                  <a:lnTo>
                    <a:pt x="1886458" y="1179068"/>
                  </a:lnTo>
                  <a:lnTo>
                    <a:pt x="1839425" y="1171300"/>
                  </a:lnTo>
                  <a:lnTo>
                    <a:pt x="1798567" y="1149664"/>
                  </a:lnTo>
                  <a:lnTo>
                    <a:pt x="1766342" y="1116660"/>
                  </a:lnTo>
                  <a:lnTo>
                    <a:pt x="1745205" y="1074785"/>
                  </a:lnTo>
                  <a:lnTo>
                    <a:pt x="1737614" y="1026541"/>
                  </a:lnTo>
                  <a:close/>
                </a:path>
                <a:path w="2857500" h="2929254">
                  <a:moveTo>
                    <a:pt x="654304" y="2103247"/>
                  </a:moveTo>
                  <a:lnTo>
                    <a:pt x="698553" y="2133511"/>
                  </a:lnTo>
                  <a:lnTo>
                    <a:pt x="742799" y="2161996"/>
                  </a:lnTo>
                  <a:lnTo>
                    <a:pt x="787043" y="2188700"/>
                  </a:lnTo>
                  <a:lnTo>
                    <a:pt x="831285" y="2213624"/>
                  </a:lnTo>
                  <a:lnTo>
                    <a:pt x="875524" y="2236768"/>
                  </a:lnTo>
                  <a:lnTo>
                    <a:pt x="919760" y="2258131"/>
                  </a:lnTo>
                  <a:lnTo>
                    <a:pt x="963994" y="2277714"/>
                  </a:lnTo>
                  <a:lnTo>
                    <a:pt x="1008224" y="2295517"/>
                  </a:lnTo>
                  <a:lnTo>
                    <a:pt x="1052452" y="2311539"/>
                  </a:lnTo>
                  <a:lnTo>
                    <a:pt x="1096677" y="2325782"/>
                  </a:lnTo>
                  <a:lnTo>
                    <a:pt x="1140900" y="2338244"/>
                  </a:lnTo>
                  <a:lnTo>
                    <a:pt x="1185119" y="2348925"/>
                  </a:lnTo>
                  <a:lnTo>
                    <a:pt x="1229336" y="2357827"/>
                  </a:lnTo>
                  <a:lnTo>
                    <a:pt x="1273549" y="2364948"/>
                  </a:lnTo>
                  <a:lnTo>
                    <a:pt x="1317760" y="2370289"/>
                  </a:lnTo>
                  <a:lnTo>
                    <a:pt x="1361968" y="2373849"/>
                  </a:lnTo>
                  <a:lnTo>
                    <a:pt x="1406172" y="2375629"/>
                  </a:lnTo>
                  <a:lnTo>
                    <a:pt x="1450374" y="2375629"/>
                  </a:lnTo>
                  <a:lnTo>
                    <a:pt x="1494572" y="2373849"/>
                  </a:lnTo>
                  <a:lnTo>
                    <a:pt x="1538767" y="2370289"/>
                  </a:lnTo>
                  <a:lnTo>
                    <a:pt x="1582959" y="2364948"/>
                  </a:lnTo>
                  <a:lnTo>
                    <a:pt x="1627148" y="2357827"/>
                  </a:lnTo>
                  <a:lnTo>
                    <a:pt x="1671333" y="2348925"/>
                  </a:lnTo>
                  <a:lnTo>
                    <a:pt x="1715515" y="2338244"/>
                  </a:lnTo>
                  <a:lnTo>
                    <a:pt x="1759694" y="2325782"/>
                  </a:lnTo>
                  <a:lnTo>
                    <a:pt x="1803870" y="2311539"/>
                  </a:lnTo>
                  <a:lnTo>
                    <a:pt x="1848042" y="2295517"/>
                  </a:lnTo>
                  <a:lnTo>
                    <a:pt x="1892210" y="2277714"/>
                  </a:lnTo>
                  <a:lnTo>
                    <a:pt x="1936375" y="2258131"/>
                  </a:lnTo>
                  <a:lnTo>
                    <a:pt x="1980537" y="2236768"/>
                  </a:lnTo>
                  <a:lnTo>
                    <a:pt x="2024695" y="2213624"/>
                  </a:lnTo>
                  <a:lnTo>
                    <a:pt x="2068849" y="2188700"/>
                  </a:lnTo>
                  <a:lnTo>
                    <a:pt x="2113000" y="2161996"/>
                  </a:lnTo>
                  <a:lnTo>
                    <a:pt x="2157147" y="2133511"/>
                  </a:lnTo>
                  <a:lnTo>
                    <a:pt x="2201291" y="2103247"/>
                  </a:lnTo>
                </a:path>
                <a:path w="2857500" h="2929254">
                  <a:moveTo>
                    <a:pt x="0" y="1464564"/>
                  </a:moveTo>
                  <a:lnTo>
                    <a:pt x="795" y="1415237"/>
                  </a:lnTo>
                  <a:lnTo>
                    <a:pt x="3163" y="1366319"/>
                  </a:lnTo>
                  <a:lnTo>
                    <a:pt x="7081" y="1317835"/>
                  </a:lnTo>
                  <a:lnTo>
                    <a:pt x="12521" y="1269810"/>
                  </a:lnTo>
                  <a:lnTo>
                    <a:pt x="19461" y="1222271"/>
                  </a:lnTo>
                  <a:lnTo>
                    <a:pt x="27874" y="1175242"/>
                  </a:lnTo>
                  <a:lnTo>
                    <a:pt x="37735" y="1128750"/>
                  </a:lnTo>
                  <a:lnTo>
                    <a:pt x="49020" y="1082821"/>
                  </a:lnTo>
                  <a:lnTo>
                    <a:pt x="61704" y="1037479"/>
                  </a:lnTo>
                  <a:lnTo>
                    <a:pt x="75761" y="992750"/>
                  </a:lnTo>
                  <a:lnTo>
                    <a:pt x="91166" y="948661"/>
                  </a:lnTo>
                  <a:lnTo>
                    <a:pt x="107895" y="905236"/>
                  </a:lnTo>
                  <a:lnTo>
                    <a:pt x="125923" y="862501"/>
                  </a:lnTo>
                  <a:lnTo>
                    <a:pt x="145224" y="820482"/>
                  </a:lnTo>
                  <a:lnTo>
                    <a:pt x="165773" y="779205"/>
                  </a:lnTo>
                  <a:lnTo>
                    <a:pt x="187546" y="738695"/>
                  </a:lnTo>
                  <a:lnTo>
                    <a:pt x="210518" y="698978"/>
                  </a:lnTo>
                  <a:lnTo>
                    <a:pt x="234663" y="660080"/>
                  </a:lnTo>
                  <a:lnTo>
                    <a:pt x="259956" y="622025"/>
                  </a:lnTo>
                  <a:lnTo>
                    <a:pt x="286373" y="584840"/>
                  </a:lnTo>
                  <a:lnTo>
                    <a:pt x="313888" y="548551"/>
                  </a:lnTo>
                  <a:lnTo>
                    <a:pt x="342477" y="513182"/>
                  </a:lnTo>
                  <a:lnTo>
                    <a:pt x="372114" y="478760"/>
                  </a:lnTo>
                  <a:lnTo>
                    <a:pt x="402774" y="445310"/>
                  </a:lnTo>
                  <a:lnTo>
                    <a:pt x="434433" y="412858"/>
                  </a:lnTo>
                  <a:lnTo>
                    <a:pt x="467065" y="381430"/>
                  </a:lnTo>
                  <a:lnTo>
                    <a:pt x="500646" y="351050"/>
                  </a:lnTo>
                  <a:lnTo>
                    <a:pt x="535150" y="321746"/>
                  </a:lnTo>
                  <a:lnTo>
                    <a:pt x="570553" y="293541"/>
                  </a:lnTo>
                  <a:lnTo>
                    <a:pt x="606828" y="266463"/>
                  </a:lnTo>
                  <a:lnTo>
                    <a:pt x="643953" y="240536"/>
                  </a:lnTo>
                  <a:lnTo>
                    <a:pt x="681900" y="215787"/>
                  </a:lnTo>
                  <a:lnTo>
                    <a:pt x="720646" y="192240"/>
                  </a:lnTo>
                  <a:lnTo>
                    <a:pt x="760165" y="169922"/>
                  </a:lnTo>
                  <a:lnTo>
                    <a:pt x="800433" y="148858"/>
                  </a:lnTo>
                  <a:lnTo>
                    <a:pt x="841424" y="129074"/>
                  </a:lnTo>
                  <a:lnTo>
                    <a:pt x="883113" y="110595"/>
                  </a:lnTo>
                  <a:lnTo>
                    <a:pt x="925475" y="93448"/>
                  </a:lnTo>
                  <a:lnTo>
                    <a:pt x="968486" y="77656"/>
                  </a:lnTo>
                  <a:lnTo>
                    <a:pt x="1012120" y="63248"/>
                  </a:lnTo>
                  <a:lnTo>
                    <a:pt x="1056353" y="50247"/>
                  </a:lnTo>
                  <a:lnTo>
                    <a:pt x="1101158" y="38679"/>
                  </a:lnTo>
                  <a:lnTo>
                    <a:pt x="1146512" y="28571"/>
                  </a:lnTo>
                  <a:lnTo>
                    <a:pt x="1192390" y="19948"/>
                  </a:lnTo>
                  <a:lnTo>
                    <a:pt x="1238765" y="12835"/>
                  </a:lnTo>
                  <a:lnTo>
                    <a:pt x="1285614" y="7258"/>
                  </a:lnTo>
                  <a:lnTo>
                    <a:pt x="1332911" y="3242"/>
                  </a:lnTo>
                  <a:lnTo>
                    <a:pt x="1380631" y="815"/>
                  </a:lnTo>
                  <a:lnTo>
                    <a:pt x="1428750" y="0"/>
                  </a:lnTo>
                  <a:lnTo>
                    <a:pt x="1476868" y="815"/>
                  </a:lnTo>
                  <a:lnTo>
                    <a:pt x="1524588" y="3242"/>
                  </a:lnTo>
                  <a:lnTo>
                    <a:pt x="1571885" y="7258"/>
                  </a:lnTo>
                  <a:lnTo>
                    <a:pt x="1618734" y="12835"/>
                  </a:lnTo>
                  <a:lnTo>
                    <a:pt x="1665109" y="19948"/>
                  </a:lnTo>
                  <a:lnTo>
                    <a:pt x="1710987" y="28571"/>
                  </a:lnTo>
                  <a:lnTo>
                    <a:pt x="1756341" y="38679"/>
                  </a:lnTo>
                  <a:lnTo>
                    <a:pt x="1801146" y="50247"/>
                  </a:lnTo>
                  <a:lnTo>
                    <a:pt x="1845379" y="63248"/>
                  </a:lnTo>
                  <a:lnTo>
                    <a:pt x="1889013" y="77656"/>
                  </a:lnTo>
                  <a:lnTo>
                    <a:pt x="1932024" y="93448"/>
                  </a:lnTo>
                  <a:lnTo>
                    <a:pt x="1974386" y="110595"/>
                  </a:lnTo>
                  <a:lnTo>
                    <a:pt x="2016075" y="129074"/>
                  </a:lnTo>
                  <a:lnTo>
                    <a:pt x="2057066" y="148858"/>
                  </a:lnTo>
                  <a:lnTo>
                    <a:pt x="2097334" y="169922"/>
                  </a:lnTo>
                  <a:lnTo>
                    <a:pt x="2136853" y="192240"/>
                  </a:lnTo>
                  <a:lnTo>
                    <a:pt x="2175599" y="215787"/>
                  </a:lnTo>
                  <a:lnTo>
                    <a:pt x="2213546" y="240536"/>
                  </a:lnTo>
                  <a:lnTo>
                    <a:pt x="2250671" y="266463"/>
                  </a:lnTo>
                  <a:lnTo>
                    <a:pt x="2286946" y="293541"/>
                  </a:lnTo>
                  <a:lnTo>
                    <a:pt x="2322349" y="321746"/>
                  </a:lnTo>
                  <a:lnTo>
                    <a:pt x="2356853" y="351050"/>
                  </a:lnTo>
                  <a:lnTo>
                    <a:pt x="2390434" y="381430"/>
                  </a:lnTo>
                  <a:lnTo>
                    <a:pt x="2423066" y="412858"/>
                  </a:lnTo>
                  <a:lnTo>
                    <a:pt x="2454725" y="445310"/>
                  </a:lnTo>
                  <a:lnTo>
                    <a:pt x="2485385" y="478760"/>
                  </a:lnTo>
                  <a:lnTo>
                    <a:pt x="2515022" y="513182"/>
                  </a:lnTo>
                  <a:lnTo>
                    <a:pt x="2543611" y="548551"/>
                  </a:lnTo>
                  <a:lnTo>
                    <a:pt x="2571126" y="584840"/>
                  </a:lnTo>
                  <a:lnTo>
                    <a:pt x="2597543" y="622025"/>
                  </a:lnTo>
                  <a:lnTo>
                    <a:pt x="2622836" y="660080"/>
                  </a:lnTo>
                  <a:lnTo>
                    <a:pt x="2646981" y="698978"/>
                  </a:lnTo>
                  <a:lnTo>
                    <a:pt x="2669953" y="738695"/>
                  </a:lnTo>
                  <a:lnTo>
                    <a:pt x="2691726" y="779205"/>
                  </a:lnTo>
                  <a:lnTo>
                    <a:pt x="2712275" y="820482"/>
                  </a:lnTo>
                  <a:lnTo>
                    <a:pt x="2731576" y="862501"/>
                  </a:lnTo>
                  <a:lnTo>
                    <a:pt x="2749604" y="905236"/>
                  </a:lnTo>
                  <a:lnTo>
                    <a:pt x="2766333" y="948661"/>
                  </a:lnTo>
                  <a:lnTo>
                    <a:pt x="2781738" y="992750"/>
                  </a:lnTo>
                  <a:lnTo>
                    <a:pt x="2795795" y="1037479"/>
                  </a:lnTo>
                  <a:lnTo>
                    <a:pt x="2808479" y="1082821"/>
                  </a:lnTo>
                  <a:lnTo>
                    <a:pt x="2819764" y="1128750"/>
                  </a:lnTo>
                  <a:lnTo>
                    <a:pt x="2829625" y="1175242"/>
                  </a:lnTo>
                  <a:lnTo>
                    <a:pt x="2838038" y="1222271"/>
                  </a:lnTo>
                  <a:lnTo>
                    <a:pt x="2844978" y="1269810"/>
                  </a:lnTo>
                  <a:lnTo>
                    <a:pt x="2850418" y="1317835"/>
                  </a:lnTo>
                  <a:lnTo>
                    <a:pt x="2854336" y="1366319"/>
                  </a:lnTo>
                  <a:lnTo>
                    <a:pt x="2856704" y="1415237"/>
                  </a:lnTo>
                  <a:lnTo>
                    <a:pt x="2857500" y="1464564"/>
                  </a:lnTo>
                  <a:lnTo>
                    <a:pt x="2856704" y="1513890"/>
                  </a:lnTo>
                  <a:lnTo>
                    <a:pt x="2854336" y="1562808"/>
                  </a:lnTo>
                  <a:lnTo>
                    <a:pt x="2850418" y="1611292"/>
                  </a:lnTo>
                  <a:lnTo>
                    <a:pt x="2844978" y="1659317"/>
                  </a:lnTo>
                  <a:lnTo>
                    <a:pt x="2838038" y="1706856"/>
                  </a:lnTo>
                  <a:lnTo>
                    <a:pt x="2829625" y="1753885"/>
                  </a:lnTo>
                  <a:lnTo>
                    <a:pt x="2819764" y="1800377"/>
                  </a:lnTo>
                  <a:lnTo>
                    <a:pt x="2808479" y="1846306"/>
                  </a:lnTo>
                  <a:lnTo>
                    <a:pt x="2795795" y="1891648"/>
                  </a:lnTo>
                  <a:lnTo>
                    <a:pt x="2781738" y="1936377"/>
                  </a:lnTo>
                  <a:lnTo>
                    <a:pt x="2766333" y="1980466"/>
                  </a:lnTo>
                  <a:lnTo>
                    <a:pt x="2749604" y="2023891"/>
                  </a:lnTo>
                  <a:lnTo>
                    <a:pt x="2731576" y="2066626"/>
                  </a:lnTo>
                  <a:lnTo>
                    <a:pt x="2712275" y="2108645"/>
                  </a:lnTo>
                  <a:lnTo>
                    <a:pt x="2691726" y="2149922"/>
                  </a:lnTo>
                  <a:lnTo>
                    <a:pt x="2669953" y="2190432"/>
                  </a:lnTo>
                  <a:lnTo>
                    <a:pt x="2646981" y="2230149"/>
                  </a:lnTo>
                  <a:lnTo>
                    <a:pt x="2622836" y="2269047"/>
                  </a:lnTo>
                  <a:lnTo>
                    <a:pt x="2597543" y="2307102"/>
                  </a:lnTo>
                  <a:lnTo>
                    <a:pt x="2571126" y="2344287"/>
                  </a:lnTo>
                  <a:lnTo>
                    <a:pt x="2543611" y="2380576"/>
                  </a:lnTo>
                  <a:lnTo>
                    <a:pt x="2515022" y="2415945"/>
                  </a:lnTo>
                  <a:lnTo>
                    <a:pt x="2485385" y="2450367"/>
                  </a:lnTo>
                  <a:lnTo>
                    <a:pt x="2454725" y="2483817"/>
                  </a:lnTo>
                  <a:lnTo>
                    <a:pt x="2423066" y="2516269"/>
                  </a:lnTo>
                  <a:lnTo>
                    <a:pt x="2390434" y="2547697"/>
                  </a:lnTo>
                  <a:lnTo>
                    <a:pt x="2356853" y="2578077"/>
                  </a:lnTo>
                  <a:lnTo>
                    <a:pt x="2322349" y="2607381"/>
                  </a:lnTo>
                  <a:lnTo>
                    <a:pt x="2286946" y="2635586"/>
                  </a:lnTo>
                  <a:lnTo>
                    <a:pt x="2250671" y="2662664"/>
                  </a:lnTo>
                  <a:lnTo>
                    <a:pt x="2213546" y="2688591"/>
                  </a:lnTo>
                  <a:lnTo>
                    <a:pt x="2175599" y="2713340"/>
                  </a:lnTo>
                  <a:lnTo>
                    <a:pt x="2136853" y="2736887"/>
                  </a:lnTo>
                  <a:lnTo>
                    <a:pt x="2097334" y="2759205"/>
                  </a:lnTo>
                  <a:lnTo>
                    <a:pt x="2057066" y="2780269"/>
                  </a:lnTo>
                  <a:lnTo>
                    <a:pt x="2016075" y="2800053"/>
                  </a:lnTo>
                  <a:lnTo>
                    <a:pt x="1974386" y="2818532"/>
                  </a:lnTo>
                  <a:lnTo>
                    <a:pt x="1932024" y="2835679"/>
                  </a:lnTo>
                  <a:lnTo>
                    <a:pt x="1889013" y="2851471"/>
                  </a:lnTo>
                  <a:lnTo>
                    <a:pt x="1845379" y="2865879"/>
                  </a:lnTo>
                  <a:lnTo>
                    <a:pt x="1801146" y="2878880"/>
                  </a:lnTo>
                  <a:lnTo>
                    <a:pt x="1756341" y="2890448"/>
                  </a:lnTo>
                  <a:lnTo>
                    <a:pt x="1710987" y="2900556"/>
                  </a:lnTo>
                  <a:lnTo>
                    <a:pt x="1665109" y="2909179"/>
                  </a:lnTo>
                  <a:lnTo>
                    <a:pt x="1618734" y="2916292"/>
                  </a:lnTo>
                  <a:lnTo>
                    <a:pt x="1571885" y="2921869"/>
                  </a:lnTo>
                  <a:lnTo>
                    <a:pt x="1524588" y="2925885"/>
                  </a:lnTo>
                  <a:lnTo>
                    <a:pt x="1476868" y="2928312"/>
                  </a:lnTo>
                  <a:lnTo>
                    <a:pt x="1428750" y="2929128"/>
                  </a:lnTo>
                  <a:lnTo>
                    <a:pt x="1380631" y="2928312"/>
                  </a:lnTo>
                  <a:lnTo>
                    <a:pt x="1332911" y="2925885"/>
                  </a:lnTo>
                  <a:lnTo>
                    <a:pt x="1285614" y="2921869"/>
                  </a:lnTo>
                  <a:lnTo>
                    <a:pt x="1238765" y="2916292"/>
                  </a:lnTo>
                  <a:lnTo>
                    <a:pt x="1192390" y="2909179"/>
                  </a:lnTo>
                  <a:lnTo>
                    <a:pt x="1146512" y="2900556"/>
                  </a:lnTo>
                  <a:lnTo>
                    <a:pt x="1101158" y="2890448"/>
                  </a:lnTo>
                  <a:lnTo>
                    <a:pt x="1056353" y="2878880"/>
                  </a:lnTo>
                  <a:lnTo>
                    <a:pt x="1012120" y="2865879"/>
                  </a:lnTo>
                  <a:lnTo>
                    <a:pt x="968486" y="2851471"/>
                  </a:lnTo>
                  <a:lnTo>
                    <a:pt x="925475" y="2835679"/>
                  </a:lnTo>
                  <a:lnTo>
                    <a:pt x="883113" y="2818532"/>
                  </a:lnTo>
                  <a:lnTo>
                    <a:pt x="841424" y="2800053"/>
                  </a:lnTo>
                  <a:lnTo>
                    <a:pt x="800433" y="2780269"/>
                  </a:lnTo>
                  <a:lnTo>
                    <a:pt x="760165" y="2759205"/>
                  </a:lnTo>
                  <a:lnTo>
                    <a:pt x="720646" y="2736887"/>
                  </a:lnTo>
                  <a:lnTo>
                    <a:pt x="681900" y="2713340"/>
                  </a:lnTo>
                  <a:lnTo>
                    <a:pt x="643953" y="2688591"/>
                  </a:lnTo>
                  <a:lnTo>
                    <a:pt x="606828" y="2662664"/>
                  </a:lnTo>
                  <a:lnTo>
                    <a:pt x="570553" y="2635586"/>
                  </a:lnTo>
                  <a:lnTo>
                    <a:pt x="535150" y="2607381"/>
                  </a:lnTo>
                  <a:lnTo>
                    <a:pt x="500646" y="2578077"/>
                  </a:lnTo>
                  <a:lnTo>
                    <a:pt x="467065" y="2547697"/>
                  </a:lnTo>
                  <a:lnTo>
                    <a:pt x="434433" y="2516269"/>
                  </a:lnTo>
                  <a:lnTo>
                    <a:pt x="402774" y="2483817"/>
                  </a:lnTo>
                  <a:lnTo>
                    <a:pt x="372114" y="2450367"/>
                  </a:lnTo>
                  <a:lnTo>
                    <a:pt x="342477" y="2415945"/>
                  </a:lnTo>
                  <a:lnTo>
                    <a:pt x="313888" y="2380576"/>
                  </a:lnTo>
                  <a:lnTo>
                    <a:pt x="286373" y="2344287"/>
                  </a:lnTo>
                  <a:lnTo>
                    <a:pt x="259956" y="2307102"/>
                  </a:lnTo>
                  <a:lnTo>
                    <a:pt x="234663" y="2269047"/>
                  </a:lnTo>
                  <a:lnTo>
                    <a:pt x="210518" y="2230149"/>
                  </a:lnTo>
                  <a:lnTo>
                    <a:pt x="187546" y="2190432"/>
                  </a:lnTo>
                  <a:lnTo>
                    <a:pt x="165773" y="2149922"/>
                  </a:lnTo>
                  <a:lnTo>
                    <a:pt x="145224" y="2108645"/>
                  </a:lnTo>
                  <a:lnTo>
                    <a:pt x="125923" y="2066626"/>
                  </a:lnTo>
                  <a:lnTo>
                    <a:pt x="107895" y="2023891"/>
                  </a:lnTo>
                  <a:lnTo>
                    <a:pt x="91166" y="1980466"/>
                  </a:lnTo>
                  <a:lnTo>
                    <a:pt x="75761" y="1936377"/>
                  </a:lnTo>
                  <a:lnTo>
                    <a:pt x="61704" y="1891648"/>
                  </a:lnTo>
                  <a:lnTo>
                    <a:pt x="49020" y="1846306"/>
                  </a:lnTo>
                  <a:lnTo>
                    <a:pt x="37735" y="1800377"/>
                  </a:lnTo>
                  <a:lnTo>
                    <a:pt x="27874" y="1753885"/>
                  </a:lnTo>
                  <a:lnTo>
                    <a:pt x="19461" y="1706856"/>
                  </a:lnTo>
                  <a:lnTo>
                    <a:pt x="12521" y="1659317"/>
                  </a:lnTo>
                  <a:lnTo>
                    <a:pt x="7081" y="1611292"/>
                  </a:lnTo>
                  <a:lnTo>
                    <a:pt x="3163" y="1562808"/>
                  </a:lnTo>
                  <a:lnTo>
                    <a:pt x="795" y="1513890"/>
                  </a:lnTo>
                  <a:lnTo>
                    <a:pt x="0" y="1464564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EDEB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9072371"/>
            <a:ext cx="18288000" cy="1214755"/>
          </a:xfrm>
          <a:custGeom>
            <a:avLst/>
            <a:gdLst/>
            <a:ahLst/>
            <a:cxnLst/>
            <a:rect l="l" t="t" r="r" b="b"/>
            <a:pathLst>
              <a:path w="18288000" h="1214754">
                <a:moveTo>
                  <a:pt x="18288000" y="0"/>
                </a:moveTo>
                <a:lnTo>
                  <a:pt x="0" y="0"/>
                </a:lnTo>
                <a:lnTo>
                  <a:pt x="0" y="1214628"/>
                </a:lnTo>
                <a:lnTo>
                  <a:pt x="18288000" y="1214628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44525" y="254254"/>
            <a:ext cx="94919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100" dirty="0">
                <a:latin typeface="Arial"/>
                <a:cs typeface="Arial"/>
              </a:rPr>
              <a:t>Comparison</a:t>
            </a:r>
            <a:r>
              <a:rPr sz="6000" b="1" spc="-180" dirty="0">
                <a:latin typeface="Arial"/>
                <a:cs typeface="Arial"/>
              </a:rPr>
              <a:t> </a:t>
            </a:r>
            <a:r>
              <a:rPr sz="6000" b="1" spc="185" dirty="0">
                <a:latin typeface="Arial"/>
                <a:cs typeface="Arial"/>
              </a:rPr>
              <a:t>of</a:t>
            </a:r>
            <a:r>
              <a:rPr sz="6000" b="1" spc="-150" dirty="0">
                <a:latin typeface="Arial"/>
                <a:cs typeface="Arial"/>
              </a:rPr>
              <a:t> </a:t>
            </a:r>
            <a:r>
              <a:rPr sz="6000" b="1" spc="75" dirty="0">
                <a:latin typeface="Arial"/>
                <a:cs typeface="Arial"/>
              </a:rPr>
              <a:t>Functions</a:t>
            </a:r>
            <a:endParaRPr sz="6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358371" y="4715255"/>
            <a:ext cx="4143375" cy="1905"/>
          </a:xfrm>
          <a:custGeom>
            <a:avLst/>
            <a:gdLst/>
            <a:ahLst/>
            <a:cxnLst/>
            <a:rect l="l" t="t" r="r" b="b"/>
            <a:pathLst>
              <a:path w="4143375" h="1904">
                <a:moveTo>
                  <a:pt x="0" y="0"/>
                </a:moveTo>
                <a:lnTo>
                  <a:pt x="4143374" y="1524"/>
                </a:lnTo>
              </a:path>
            </a:pathLst>
          </a:custGeom>
          <a:ln w="9144">
            <a:solidFill>
              <a:srgbClr val="F692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366252" y="1806651"/>
            <a:ext cx="49536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Arial"/>
                <a:cs typeface="Arial"/>
              </a:rPr>
              <a:t>1.</a:t>
            </a:r>
            <a:r>
              <a:rPr sz="3600" b="1" spc="-30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Substitution</a:t>
            </a:r>
            <a:r>
              <a:rPr sz="3600" b="1" spc="-10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Method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2744" y="3857244"/>
            <a:ext cx="2785872" cy="372160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1555603" y="2771648"/>
            <a:ext cx="1017905" cy="1245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0" spc="7" baseline="-16666" dirty="0">
                <a:latin typeface="Microsoft Sans Serif"/>
                <a:cs typeface="Microsoft Sans Serif"/>
              </a:rPr>
              <a:t>n</a:t>
            </a:r>
            <a:r>
              <a:rPr sz="5300" spc="5" dirty="0">
                <a:latin typeface="Microsoft Sans Serif"/>
                <a:cs typeface="Microsoft Sans Serif"/>
              </a:rPr>
              <a:t>2</a:t>
            </a:r>
            <a:endParaRPr sz="53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199108" y="2876550"/>
            <a:ext cx="1017905" cy="1245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0" spc="7" baseline="-16666" dirty="0">
                <a:latin typeface="Microsoft Sans Serif"/>
                <a:cs typeface="Microsoft Sans Serif"/>
              </a:rPr>
              <a:t>n</a:t>
            </a:r>
            <a:r>
              <a:rPr sz="5300" spc="5" dirty="0">
                <a:latin typeface="Microsoft Sans Serif"/>
                <a:cs typeface="Microsoft Sans Serif"/>
              </a:rPr>
              <a:t>3</a:t>
            </a:r>
            <a:endParaRPr sz="5300">
              <a:latin typeface="Microsoft Sans Serif"/>
              <a:cs typeface="Microsoft Sans Serif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11419331" y="5155058"/>
          <a:ext cx="3747770" cy="35180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46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08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0778">
                <a:tc>
                  <a:txBody>
                    <a:bodyPr/>
                    <a:lstStyle/>
                    <a:p>
                      <a:pPr marR="1136015" algn="ctr">
                        <a:lnSpc>
                          <a:spcPts val="3920"/>
                        </a:lnSpc>
                      </a:pPr>
                      <a:r>
                        <a:rPr sz="3600" dirty="0">
                          <a:latin typeface="Microsoft Sans Serif"/>
                          <a:cs typeface="Microsoft Sans Serif"/>
                        </a:rPr>
                        <a:t>4</a:t>
                      </a:r>
                      <a:endParaRPr sz="3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solidFill>
                      <a:srgbClr val="EDEBE0"/>
                    </a:solidFill>
                  </a:tcPr>
                </a:tc>
                <a:tc>
                  <a:txBody>
                    <a:bodyPr/>
                    <a:lstStyle/>
                    <a:p>
                      <a:pPr marL="951865" algn="ctr">
                        <a:lnSpc>
                          <a:spcPts val="3920"/>
                        </a:lnSpc>
                      </a:pPr>
                      <a:r>
                        <a:rPr sz="3600" dirty="0">
                          <a:latin typeface="Microsoft Sans Serif"/>
                          <a:cs typeface="Microsoft Sans Serif"/>
                        </a:rPr>
                        <a:t>8</a:t>
                      </a:r>
                      <a:endParaRPr sz="3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solidFill>
                      <a:srgbClr val="EDEB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2603">
                <a:tc>
                  <a:txBody>
                    <a:bodyPr/>
                    <a:lstStyle/>
                    <a:p>
                      <a:pPr marR="1136015" algn="ctr">
                        <a:lnSpc>
                          <a:spcPct val="100000"/>
                        </a:lnSpc>
                        <a:spcBef>
                          <a:spcPts val="2975"/>
                        </a:spcBef>
                      </a:pPr>
                      <a:r>
                        <a:rPr sz="3600" dirty="0">
                          <a:latin typeface="Microsoft Sans Serif"/>
                          <a:cs typeface="Microsoft Sans Serif"/>
                        </a:rPr>
                        <a:t>9</a:t>
                      </a:r>
                      <a:endParaRPr sz="3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77825" marB="0">
                    <a:solidFill>
                      <a:srgbClr val="EDEBE0"/>
                    </a:solidFill>
                  </a:tcPr>
                </a:tc>
                <a:tc>
                  <a:txBody>
                    <a:bodyPr/>
                    <a:lstStyle/>
                    <a:p>
                      <a:pPr marL="1221740">
                        <a:lnSpc>
                          <a:spcPct val="100000"/>
                        </a:lnSpc>
                        <a:spcBef>
                          <a:spcPts val="2975"/>
                        </a:spcBef>
                      </a:pPr>
                      <a:r>
                        <a:rPr sz="3600" spc="-5" dirty="0">
                          <a:latin typeface="Microsoft Sans Serif"/>
                          <a:cs typeface="Microsoft Sans Serif"/>
                        </a:rPr>
                        <a:t>27</a:t>
                      </a:r>
                      <a:endParaRPr sz="3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77825" marB="0">
                    <a:solidFill>
                      <a:srgbClr val="EDEB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7526">
                <a:tc>
                  <a:txBody>
                    <a:bodyPr/>
                    <a:lstStyle/>
                    <a:p>
                      <a:pPr marR="1167130" algn="ctr">
                        <a:lnSpc>
                          <a:spcPct val="100000"/>
                        </a:lnSpc>
                        <a:spcBef>
                          <a:spcPts val="1864"/>
                        </a:spcBef>
                      </a:pPr>
                      <a:r>
                        <a:rPr sz="3600" spc="-5" dirty="0">
                          <a:latin typeface="Microsoft Sans Serif"/>
                          <a:cs typeface="Microsoft Sans Serif"/>
                        </a:rPr>
                        <a:t>16</a:t>
                      </a:r>
                      <a:endParaRPr sz="3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36854" marB="0">
                    <a:solidFill>
                      <a:srgbClr val="EDEBE0"/>
                    </a:solidFill>
                  </a:tcPr>
                </a:tc>
                <a:tc>
                  <a:txBody>
                    <a:bodyPr/>
                    <a:lstStyle/>
                    <a:p>
                      <a:pPr marL="1206500">
                        <a:lnSpc>
                          <a:spcPct val="100000"/>
                        </a:lnSpc>
                        <a:spcBef>
                          <a:spcPts val="1864"/>
                        </a:spcBef>
                      </a:pPr>
                      <a:r>
                        <a:rPr sz="3600" spc="-5" dirty="0">
                          <a:latin typeface="Microsoft Sans Serif"/>
                          <a:cs typeface="Microsoft Sans Serif"/>
                        </a:rPr>
                        <a:t>64</a:t>
                      </a:r>
                      <a:endParaRPr sz="3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36854" marB="0">
                    <a:solidFill>
                      <a:srgbClr val="EDEB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7102">
                <a:tc>
                  <a:txBody>
                    <a:bodyPr/>
                    <a:lstStyle/>
                    <a:p>
                      <a:pPr marR="1167130" algn="ctr">
                        <a:lnSpc>
                          <a:spcPts val="4265"/>
                        </a:lnSpc>
                        <a:spcBef>
                          <a:spcPts val="1595"/>
                        </a:spcBef>
                      </a:pPr>
                      <a:r>
                        <a:rPr sz="3600" spc="-5" dirty="0">
                          <a:latin typeface="Microsoft Sans Serif"/>
                          <a:cs typeface="Microsoft Sans Serif"/>
                        </a:rPr>
                        <a:t>25</a:t>
                      </a:r>
                      <a:endParaRPr sz="3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02565" marB="0">
                    <a:solidFill>
                      <a:srgbClr val="EDEBE0"/>
                    </a:solidFill>
                  </a:tcPr>
                </a:tc>
                <a:tc>
                  <a:txBody>
                    <a:bodyPr/>
                    <a:lstStyle/>
                    <a:p>
                      <a:pPr marL="1206500">
                        <a:lnSpc>
                          <a:spcPts val="4265"/>
                        </a:lnSpc>
                        <a:spcBef>
                          <a:spcPts val="1595"/>
                        </a:spcBef>
                      </a:pPr>
                      <a:r>
                        <a:rPr sz="3600" spc="-5" dirty="0">
                          <a:latin typeface="Microsoft Sans Serif"/>
                          <a:cs typeface="Microsoft Sans Serif"/>
                        </a:rPr>
                        <a:t>125</a:t>
                      </a:r>
                      <a:endParaRPr sz="3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02565" marB="0">
                    <a:solidFill>
                      <a:srgbClr val="EDEB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8937752" y="5022341"/>
            <a:ext cx="801370" cy="3581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Microsoft Sans Serif"/>
                <a:cs typeface="Microsoft Sans Serif"/>
              </a:rPr>
              <a:t>n=2</a:t>
            </a:r>
            <a:endParaRPr sz="3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020"/>
              </a:spcBef>
            </a:pPr>
            <a:r>
              <a:rPr sz="3600" spc="-5" dirty="0">
                <a:latin typeface="Microsoft Sans Serif"/>
                <a:cs typeface="Microsoft Sans Serif"/>
              </a:rPr>
              <a:t>n=3</a:t>
            </a:r>
            <a:endParaRPr sz="3600">
              <a:latin typeface="Microsoft Sans Serif"/>
              <a:cs typeface="Microsoft Sans Serif"/>
            </a:endParaRPr>
          </a:p>
          <a:p>
            <a:pPr marL="12700" marR="5080">
              <a:lnSpc>
                <a:spcPct val="182900"/>
              </a:lnSpc>
              <a:spcBef>
                <a:spcPts val="535"/>
              </a:spcBef>
            </a:pPr>
            <a:r>
              <a:rPr sz="3600" spc="-5" dirty="0">
                <a:latin typeface="Microsoft Sans Serif"/>
                <a:cs typeface="Microsoft Sans Serif"/>
              </a:rPr>
              <a:t>n=4  n=5</a:t>
            </a:r>
            <a:endParaRPr sz="36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3842" y="2450083"/>
            <a:ext cx="6484620" cy="1214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  <a:tabLst>
                <a:tab pos="3277870" algn="l"/>
              </a:tabLst>
            </a:pPr>
            <a:r>
              <a:rPr sz="3600" b="1" dirty="0">
                <a:latin typeface="Arial"/>
                <a:cs typeface="Arial"/>
              </a:rPr>
              <a:t>f(n)= </a:t>
            </a:r>
            <a:r>
              <a:rPr sz="3600" b="1" spc="-5" dirty="0">
                <a:latin typeface="Arial"/>
                <a:cs typeface="Arial"/>
              </a:rPr>
              <a:t>n</a:t>
            </a:r>
            <a:r>
              <a:rPr sz="3600" b="1" spc="-7" baseline="25462" dirty="0">
                <a:latin typeface="Arial"/>
                <a:cs typeface="Arial"/>
              </a:rPr>
              <a:t>2</a:t>
            </a:r>
            <a:r>
              <a:rPr sz="3600" b="1" spc="-5" dirty="0">
                <a:latin typeface="Arial"/>
                <a:cs typeface="Arial"/>
              </a:rPr>
              <a:t>logn	</a:t>
            </a:r>
            <a:r>
              <a:rPr sz="3600" b="1" dirty="0">
                <a:latin typeface="Arial"/>
                <a:cs typeface="Arial"/>
              </a:rPr>
              <a:t>g(n)=</a:t>
            </a:r>
            <a:r>
              <a:rPr sz="3600" b="1" spc="-55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n(logn)</a:t>
            </a:r>
            <a:r>
              <a:rPr sz="3600" b="1" spc="-7" baseline="25462" dirty="0">
                <a:latin typeface="Arial"/>
                <a:cs typeface="Arial"/>
              </a:rPr>
              <a:t>10</a:t>
            </a:r>
            <a:endParaRPr sz="3600" baseline="25462">
              <a:latin typeface="Arial"/>
              <a:cs typeface="Arial"/>
            </a:endParaRPr>
          </a:p>
          <a:p>
            <a:pPr marL="134620">
              <a:lnSpc>
                <a:spcPct val="100000"/>
              </a:lnSpc>
              <a:spcBef>
                <a:spcPts val="2880"/>
              </a:spcBef>
            </a:pPr>
            <a:r>
              <a:rPr sz="1800" spc="70" dirty="0">
                <a:latin typeface="Microsoft Sans Serif"/>
                <a:cs typeface="Microsoft Sans Serif"/>
              </a:rPr>
              <a:t>How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55" dirty="0">
                <a:latin typeface="Microsoft Sans Serif"/>
                <a:cs typeface="Microsoft Sans Serif"/>
              </a:rPr>
              <a:t>will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65" dirty="0">
                <a:latin typeface="Microsoft Sans Serif"/>
                <a:cs typeface="Microsoft Sans Serif"/>
              </a:rPr>
              <a:t>you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solve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75" dirty="0">
                <a:latin typeface="Microsoft Sans Serif"/>
                <a:cs typeface="Microsoft Sans Serif"/>
              </a:rPr>
              <a:t>the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comparison?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EDEB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9072371"/>
            <a:ext cx="18288000" cy="1214755"/>
          </a:xfrm>
          <a:custGeom>
            <a:avLst/>
            <a:gdLst/>
            <a:ahLst/>
            <a:cxnLst/>
            <a:rect l="l" t="t" r="r" b="b"/>
            <a:pathLst>
              <a:path w="18288000" h="1214754">
                <a:moveTo>
                  <a:pt x="18288000" y="0"/>
                </a:moveTo>
                <a:lnTo>
                  <a:pt x="0" y="0"/>
                </a:lnTo>
                <a:lnTo>
                  <a:pt x="0" y="1214628"/>
                </a:lnTo>
                <a:lnTo>
                  <a:pt x="18288000" y="1214628"/>
                </a:lnTo>
                <a:lnTo>
                  <a:pt x="1828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197096" y="2809443"/>
            <a:ext cx="1017905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2000" spc="7" baseline="-16666" dirty="0"/>
              <a:t>n</a:t>
            </a:r>
            <a:r>
              <a:rPr sz="5300" spc="5" dirty="0"/>
              <a:t>2</a:t>
            </a:r>
            <a:endParaRPr sz="5300"/>
          </a:p>
        </p:txBody>
      </p:sp>
      <p:sp>
        <p:nvSpPr>
          <p:cNvPr id="8" name="object 8"/>
          <p:cNvSpPr txBox="1"/>
          <p:nvPr/>
        </p:nvSpPr>
        <p:spPr>
          <a:xfrm>
            <a:off x="6840346" y="2914650"/>
            <a:ext cx="1018540" cy="1245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0" spc="7" baseline="-16666" dirty="0">
                <a:latin typeface="Microsoft Sans Serif"/>
                <a:cs typeface="Microsoft Sans Serif"/>
              </a:rPr>
              <a:t>n</a:t>
            </a:r>
            <a:r>
              <a:rPr sz="5300" spc="5" dirty="0">
                <a:latin typeface="Microsoft Sans Serif"/>
                <a:cs typeface="Microsoft Sans Serif"/>
              </a:rPr>
              <a:t>3</a:t>
            </a:r>
            <a:endParaRPr sz="53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000500" y="4783835"/>
            <a:ext cx="4143375" cy="1905"/>
          </a:xfrm>
          <a:custGeom>
            <a:avLst/>
            <a:gdLst/>
            <a:ahLst/>
            <a:cxnLst/>
            <a:rect l="l" t="t" r="r" b="b"/>
            <a:pathLst>
              <a:path w="4143375" h="1904">
                <a:moveTo>
                  <a:pt x="0" y="0"/>
                </a:moveTo>
                <a:lnTo>
                  <a:pt x="4143375" y="1524"/>
                </a:lnTo>
              </a:path>
            </a:pathLst>
          </a:custGeom>
          <a:ln w="9144">
            <a:solidFill>
              <a:srgbClr val="F692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19125" y="254254"/>
            <a:ext cx="9542780" cy="2146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6000" b="1" spc="100" dirty="0">
                <a:latin typeface="Arial"/>
                <a:cs typeface="Arial"/>
              </a:rPr>
              <a:t>Comparison</a:t>
            </a:r>
            <a:r>
              <a:rPr sz="6000" b="1" spc="-175" dirty="0">
                <a:latin typeface="Arial"/>
                <a:cs typeface="Arial"/>
              </a:rPr>
              <a:t> </a:t>
            </a:r>
            <a:r>
              <a:rPr sz="6000" b="1" spc="185" dirty="0">
                <a:latin typeface="Arial"/>
                <a:cs typeface="Arial"/>
              </a:rPr>
              <a:t>of</a:t>
            </a:r>
            <a:r>
              <a:rPr sz="6000" b="1" spc="-150" dirty="0">
                <a:latin typeface="Arial"/>
                <a:cs typeface="Arial"/>
              </a:rPr>
              <a:t> </a:t>
            </a:r>
            <a:r>
              <a:rPr sz="6000" b="1" spc="75" dirty="0">
                <a:latin typeface="Arial"/>
                <a:cs typeface="Arial"/>
              </a:rPr>
              <a:t>Functions</a:t>
            </a:r>
            <a:endParaRPr sz="6000">
              <a:latin typeface="Arial"/>
              <a:cs typeface="Arial"/>
            </a:endParaRPr>
          </a:p>
          <a:p>
            <a:pPr marL="57785">
              <a:lnSpc>
                <a:spcPct val="100000"/>
              </a:lnSpc>
              <a:spcBef>
                <a:spcPts val="5180"/>
              </a:spcBef>
            </a:pPr>
            <a:r>
              <a:rPr sz="5400" baseline="-6172" dirty="0">
                <a:latin typeface="Microsoft Sans Serif"/>
                <a:cs typeface="Microsoft Sans Serif"/>
              </a:rPr>
              <a:t>2.</a:t>
            </a:r>
            <a:r>
              <a:rPr sz="5400" spc="52" baseline="-6172" dirty="0">
                <a:latin typeface="Microsoft Sans Serif"/>
                <a:cs typeface="Microsoft Sans Serif"/>
              </a:rPr>
              <a:t> </a:t>
            </a:r>
            <a:r>
              <a:rPr sz="5400" spc="-7" baseline="-6172" dirty="0">
                <a:latin typeface="Microsoft Sans Serif"/>
                <a:cs typeface="Microsoft Sans Serif"/>
              </a:rPr>
              <a:t>Log</a:t>
            </a:r>
            <a:r>
              <a:rPr sz="5400" spc="60" baseline="-6172" dirty="0">
                <a:latin typeface="Microsoft Sans Serif"/>
                <a:cs typeface="Microsoft Sans Serif"/>
              </a:rPr>
              <a:t> </a:t>
            </a:r>
            <a:r>
              <a:rPr sz="5400" spc="-7" baseline="-6172" dirty="0">
                <a:latin typeface="Microsoft Sans Serif"/>
                <a:cs typeface="Microsoft Sans Serif"/>
              </a:rPr>
              <a:t>Method</a:t>
            </a:r>
            <a:r>
              <a:rPr sz="5400" spc="315" baseline="-6172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(Apply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Log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at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both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side)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54094" y="5307533"/>
            <a:ext cx="14897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Arial"/>
                <a:cs typeface="Arial"/>
              </a:rPr>
              <a:t>Log</a:t>
            </a:r>
            <a:r>
              <a:rPr sz="3600" b="1" spc="-90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n</a:t>
            </a:r>
            <a:r>
              <a:rPr sz="3600" b="1" baseline="25462" dirty="0">
                <a:latin typeface="Arial"/>
                <a:cs typeface="Arial"/>
              </a:rPr>
              <a:t>2</a:t>
            </a:r>
            <a:endParaRPr sz="3600" baseline="25462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23582" y="5307533"/>
            <a:ext cx="13373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Arial"/>
                <a:cs typeface="Arial"/>
              </a:rPr>
              <a:t>log</a:t>
            </a:r>
            <a:r>
              <a:rPr sz="3600" b="1" spc="-90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n</a:t>
            </a:r>
            <a:r>
              <a:rPr sz="3600" b="1" baseline="25462" dirty="0">
                <a:latin typeface="Arial"/>
                <a:cs typeface="Arial"/>
              </a:rPr>
              <a:t>3</a:t>
            </a:r>
            <a:endParaRPr sz="3600" baseline="25462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43755" y="6429755"/>
            <a:ext cx="4143375" cy="1905"/>
          </a:xfrm>
          <a:custGeom>
            <a:avLst/>
            <a:gdLst/>
            <a:ahLst/>
            <a:cxnLst/>
            <a:rect l="l" t="t" r="r" b="b"/>
            <a:pathLst>
              <a:path w="4143375" h="1904">
                <a:moveTo>
                  <a:pt x="0" y="0"/>
                </a:moveTo>
                <a:lnTo>
                  <a:pt x="4143375" y="1524"/>
                </a:lnTo>
              </a:path>
            </a:pathLst>
          </a:custGeom>
          <a:ln w="9144">
            <a:solidFill>
              <a:srgbClr val="F692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150867" y="6951344"/>
            <a:ext cx="1524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2Log</a:t>
            </a:r>
            <a:r>
              <a:rPr sz="3600" b="1" spc="-70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n</a:t>
            </a:r>
            <a:endParaRPr sz="3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20365" y="6951344"/>
            <a:ext cx="1371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3log</a:t>
            </a:r>
            <a:r>
              <a:rPr sz="3600" b="1" spc="-70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n</a:t>
            </a:r>
            <a:endParaRPr sz="3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340850" y="5293817"/>
            <a:ext cx="71151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304665" algn="l"/>
              </a:tabLst>
            </a:pPr>
            <a:r>
              <a:rPr sz="3600" spc="35" dirty="0">
                <a:latin typeface="Microsoft Sans Serif"/>
                <a:cs typeface="Microsoft Sans Serif"/>
              </a:rPr>
              <a:t>Using</a:t>
            </a:r>
            <a:r>
              <a:rPr sz="3600" dirty="0">
                <a:latin typeface="Microsoft Sans Serif"/>
                <a:cs typeface="Microsoft Sans Serif"/>
              </a:rPr>
              <a:t> </a:t>
            </a:r>
            <a:r>
              <a:rPr sz="3600" spc="114" dirty="0">
                <a:latin typeface="Microsoft Sans Serif"/>
                <a:cs typeface="Microsoft Sans Serif"/>
              </a:rPr>
              <a:t>this</a:t>
            </a:r>
            <a:r>
              <a:rPr sz="3600" spc="-15" dirty="0">
                <a:latin typeface="Microsoft Sans Serif"/>
                <a:cs typeface="Microsoft Sans Serif"/>
              </a:rPr>
              <a:t> </a:t>
            </a:r>
            <a:r>
              <a:rPr sz="3600" spc="155" dirty="0">
                <a:latin typeface="Microsoft Sans Serif"/>
                <a:cs typeface="Microsoft Sans Serif"/>
              </a:rPr>
              <a:t>formula:	</a:t>
            </a:r>
            <a:r>
              <a:rPr sz="3600" spc="75" dirty="0">
                <a:latin typeface="Microsoft Sans Serif"/>
                <a:cs typeface="Microsoft Sans Serif"/>
              </a:rPr>
              <a:t>log</a:t>
            </a:r>
            <a:r>
              <a:rPr sz="3600" spc="-40" dirty="0">
                <a:latin typeface="Microsoft Sans Serif"/>
                <a:cs typeface="Microsoft Sans Serif"/>
              </a:rPr>
              <a:t> </a:t>
            </a:r>
            <a:r>
              <a:rPr sz="3600" spc="50" dirty="0">
                <a:latin typeface="Microsoft Sans Serif"/>
                <a:cs typeface="Microsoft Sans Serif"/>
              </a:rPr>
              <a:t>x</a:t>
            </a:r>
            <a:r>
              <a:rPr sz="3600" spc="75" baseline="25462" dirty="0">
                <a:latin typeface="Microsoft Sans Serif"/>
                <a:cs typeface="Microsoft Sans Serif"/>
              </a:rPr>
              <a:t>y</a:t>
            </a:r>
            <a:r>
              <a:rPr sz="3600" spc="434" baseline="25462" dirty="0">
                <a:latin typeface="Microsoft Sans Serif"/>
                <a:cs typeface="Microsoft Sans Serif"/>
              </a:rPr>
              <a:t> </a:t>
            </a:r>
            <a:r>
              <a:rPr sz="3600" spc="-45" dirty="0">
                <a:latin typeface="Microsoft Sans Serif"/>
                <a:cs typeface="Microsoft Sans Serif"/>
              </a:rPr>
              <a:t>=</a:t>
            </a:r>
            <a:r>
              <a:rPr sz="3600" spc="-40" dirty="0">
                <a:latin typeface="Microsoft Sans Serif"/>
                <a:cs typeface="Microsoft Sans Serif"/>
              </a:rPr>
              <a:t> </a:t>
            </a:r>
            <a:r>
              <a:rPr sz="3600" spc="65" dirty="0">
                <a:latin typeface="Microsoft Sans Serif"/>
                <a:cs typeface="Microsoft Sans Serif"/>
              </a:rPr>
              <a:t>ylogx</a:t>
            </a:r>
            <a:endParaRPr sz="36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79997" y="6875526"/>
            <a:ext cx="3816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latin typeface="Microsoft Sans Serif"/>
                <a:cs typeface="Microsoft Sans Serif"/>
              </a:rPr>
              <a:t>&lt;</a:t>
            </a:r>
            <a:endParaRPr sz="4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EDEB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4928870" cy="10287000"/>
          </a:xfrm>
          <a:custGeom>
            <a:avLst/>
            <a:gdLst/>
            <a:ahLst/>
            <a:cxnLst/>
            <a:rect l="l" t="t" r="r" b="b"/>
            <a:pathLst>
              <a:path w="4928870" h="10287000">
                <a:moveTo>
                  <a:pt x="4928616" y="0"/>
                </a:moveTo>
                <a:lnTo>
                  <a:pt x="0" y="0"/>
                </a:lnTo>
                <a:lnTo>
                  <a:pt x="0" y="10287000"/>
                </a:lnTo>
                <a:lnTo>
                  <a:pt x="4928616" y="10287000"/>
                </a:lnTo>
                <a:lnTo>
                  <a:pt x="4928616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44525" y="739520"/>
            <a:ext cx="68319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135" dirty="0">
                <a:latin typeface="Arial"/>
                <a:cs typeface="Arial"/>
              </a:rPr>
              <a:t>Some</a:t>
            </a:r>
            <a:r>
              <a:rPr sz="4800" b="1" spc="-45" dirty="0">
                <a:latin typeface="Arial"/>
                <a:cs typeface="Arial"/>
              </a:rPr>
              <a:t> </a:t>
            </a:r>
            <a:r>
              <a:rPr sz="4800" b="1" spc="-10" dirty="0">
                <a:latin typeface="Calibri"/>
                <a:cs typeface="Calibri"/>
              </a:rPr>
              <a:t>Logarithms</a:t>
            </a:r>
            <a:r>
              <a:rPr sz="4800" b="1" spc="-20" dirty="0">
                <a:latin typeface="Calibri"/>
                <a:cs typeface="Calibri"/>
              </a:rPr>
              <a:t> </a:t>
            </a:r>
            <a:r>
              <a:rPr sz="4800" b="1" spc="-10" dirty="0">
                <a:latin typeface="Calibri"/>
                <a:cs typeface="Calibri"/>
              </a:rPr>
              <a:t>Formula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52503" y="2892043"/>
            <a:ext cx="54108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56285" algn="l"/>
              </a:tabLst>
            </a:pPr>
            <a:r>
              <a:rPr sz="4000" dirty="0">
                <a:latin typeface="Microsoft Sans Serif"/>
                <a:cs typeface="Microsoft Sans Serif"/>
              </a:rPr>
              <a:t>5.	</a:t>
            </a:r>
            <a:r>
              <a:rPr sz="4000" spc="35" dirty="0">
                <a:latin typeface="Microsoft Sans Serif"/>
                <a:cs typeface="Microsoft Sans Serif"/>
              </a:rPr>
              <a:t>log(x/y)=</a:t>
            </a:r>
            <a:r>
              <a:rPr sz="4000" spc="-15" dirty="0">
                <a:latin typeface="Microsoft Sans Serif"/>
                <a:cs typeface="Microsoft Sans Serif"/>
              </a:rPr>
              <a:t> </a:t>
            </a:r>
            <a:r>
              <a:rPr sz="4000" spc="85" dirty="0">
                <a:latin typeface="Microsoft Sans Serif"/>
                <a:cs typeface="Microsoft Sans Serif"/>
              </a:rPr>
              <a:t>logx</a:t>
            </a:r>
            <a:r>
              <a:rPr sz="4000" spc="-30" dirty="0">
                <a:latin typeface="Microsoft Sans Serif"/>
                <a:cs typeface="Microsoft Sans Serif"/>
              </a:rPr>
              <a:t> </a:t>
            </a:r>
            <a:r>
              <a:rPr sz="4000" spc="325" dirty="0">
                <a:latin typeface="Microsoft Sans Serif"/>
                <a:cs typeface="Microsoft Sans Serif"/>
              </a:rPr>
              <a:t>–log</a:t>
            </a:r>
            <a:r>
              <a:rPr sz="4000" spc="-45" dirty="0">
                <a:latin typeface="Microsoft Sans Serif"/>
                <a:cs typeface="Microsoft Sans Serif"/>
              </a:rPr>
              <a:t> </a:t>
            </a:r>
            <a:r>
              <a:rPr sz="4000" spc="10" dirty="0">
                <a:latin typeface="Microsoft Sans Serif"/>
                <a:cs typeface="Microsoft Sans Serif"/>
              </a:rPr>
              <a:t>y</a:t>
            </a:r>
            <a:endParaRPr sz="40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304901" y="3920997"/>
            <a:ext cx="548005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900" spc="75" dirty="0">
                <a:latin typeface="Microsoft Sans Serif"/>
                <a:cs typeface="Microsoft Sans Serif"/>
              </a:rPr>
              <a:t>log</a:t>
            </a:r>
            <a:endParaRPr sz="29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827633" y="4116070"/>
            <a:ext cx="158750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-70" dirty="0">
                <a:latin typeface="Microsoft Sans Serif"/>
                <a:cs typeface="Microsoft Sans Serif"/>
              </a:rPr>
              <a:t>b</a:t>
            </a:r>
            <a:endParaRPr sz="185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020925" y="3920997"/>
            <a:ext cx="548005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900" spc="75" dirty="0">
                <a:latin typeface="Microsoft Sans Serif"/>
                <a:cs typeface="Microsoft Sans Serif"/>
              </a:rPr>
              <a:t>log</a:t>
            </a:r>
            <a:endParaRPr sz="29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152503" y="3901185"/>
            <a:ext cx="354393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56285" algn="l"/>
                <a:tab pos="2124710" algn="l"/>
                <a:tab pos="3403600" algn="l"/>
              </a:tabLst>
            </a:pPr>
            <a:r>
              <a:rPr sz="4400" spc="10" dirty="0">
                <a:latin typeface="Microsoft Sans Serif"/>
                <a:cs typeface="Microsoft Sans Serif"/>
              </a:rPr>
              <a:t>6.	</a:t>
            </a:r>
            <a:r>
              <a:rPr sz="4400" dirty="0">
                <a:latin typeface="Microsoft Sans Serif"/>
                <a:cs typeface="Microsoft Sans Serif"/>
              </a:rPr>
              <a:t>a	</a:t>
            </a:r>
            <a:r>
              <a:rPr sz="4400" spc="-55" dirty="0">
                <a:latin typeface="Microsoft Sans Serif"/>
                <a:cs typeface="Microsoft Sans Serif"/>
              </a:rPr>
              <a:t>=</a:t>
            </a:r>
            <a:r>
              <a:rPr sz="4400" spc="-40" dirty="0">
                <a:latin typeface="Microsoft Sans Serif"/>
                <a:cs typeface="Microsoft Sans Serif"/>
              </a:rPr>
              <a:t> </a:t>
            </a:r>
            <a:r>
              <a:rPr sz="4400" spc="105" dirty="0">
                <a:latin typeface="Microsoft Sans Serif"/>
                <a:cs typeface="Microsoft Sans Serif"/>
              </a:rPr>
              <a:t>x</a:t>
            </a:r>
            <a:r>
              <a:rPr sz="4400" dirty="0">
                <a:latin typeface="Microsoft Sans Serif"/>
                <a:cs typeface="Microsoft Sans Serif"/>
              </a:rPr>
              <a:t>	</a:t>
            </a:r>
            <a:r>
              <a:rPr sz="1800" spc="-5" dirty="0">
                <a:latin typeface="Microsoft Sans Serif"/>
                <a:cs typeface="Microsoft Sans Serif"/>
              </a:rPr>
              <a:t>b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114403" y="5185917"/>
            <a:ext cx="5942330" cy="1854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94385" indent="-744220">
              <a:lnSpc>
                <a:spcPct val="100000"/>
              </a:lnSpc>
              <a:spcBef>
                <a:spcPts val="95"/>
              </a:spcBef>
              <a:buAutoNum type="arabicPeriod" startAt="5"/>
              <a:tabLst>
                <a:tab pos="794385" algn="l"/>
                <a:tab pos="795020" algn="l"/>
              </a:tabLst>
            </a:pPr>
            <a:r>
              <a:rPr sz="4000" spc="95" dirty="0">
                <a:latin typeface="Microsoft Sans Serif"/>
                <a:cs typeface="Microsoft Sans Serif"/>
              </a:rPr>
              <a:t>log</a:t>
            </a:r>
            <a:r>
              <a:rPr sz="3975" spc="142" baseline="-20964" dirty="0">
                <a:latin typeface="Microsoft Sans Serif"/>
                <a:cs typeface="Microsoft Sans Serif"/>
              </a:rPr>
              <a:t>b</a:t>
            </a:r>
            <a:r>
              <a:rPr sz="4000" spc="95" dirty="0">
                <a:latin typeface="Microsoft Sans Serif"/>
                <a:cs typeface="Microsoft Sans Serif"/>
              </a:rPr>
              <a:t>x</a:t>
            </a:r>
            <a:r>
              <a:rPr sz="4000" spc="-20" dirty="0">
                <a:latin typeface="Microsoft Sans Serif"/>
                <a:cs typeface="Microsoft Sans Serif"/>
              </a:rPr>
              <a:t> </a:t>
            </a:r>
            <a:r>
              <a:rPr sz="4000" spc="-55" dirty="0">
                <a:latin typeface="Microsoft Sans Serif"/>
                <a:cs typeface="Microsoft Sans Serif"/>
              </a:rPr>
              <a:t>=</a:t>
            </a:r>
            <a:r>
              <a:rPr sz="4000" spc="-40" dirty="0">
                <a:latin typeface="Microsoft Sans Serif"/>
                <a:cs typeface="Microsoft Sans Serif"/>
              </a:rPr>
              <a:t> </a:t>
            </a:r>
            <a:r>
              <a:rPr sz="4000" spc="80" dirty="0">
                <a:latin typeface="Microsoft Sans Serif"/>
                <a:cs typeface="Microsoft Sans Serif"/>
              </a:rPr>
              <a:t>log</a:t>
            </a:r>
            <a:r>
              <a:rPr sz="4000" spc="-40" dirty="0">
                <a:latin typeface="Microsoft Sans Serif"/>
                <a:cs typeface="Microsoft Sans Serif"/>
              </a:rPr>
              <a:t> </a:t>
            </a:r>
            <a:r>
              <a:rPr sz="3975" spc="67" baseline="-20964" dirty="0">
                <a:latin typeface="Microsoft Sans Serif"/>
                <a:cs typeface="Microsoft Sans Serif"/>
              </a:rPr>
              <a:t>a</a:t>
            </a:r>
            <a:r>
              <a:rPr sz="4000" spc="45" dirty="0">
                <a:latin typeface="Microsoft Sans Serif"/>
                <a:cs typeface="Microsoft Sans Serif"/>
              </a:rPr>
              <a:t>x</a:t>
            </a:r>
            <a:r>
              <a:rPr sz="4000" spc="-40" dirty="0">
                <a:latin typeface="Microsoft Sans Serif"/>
                <a:cs typeface="Microsoft Sans Serif"/>
              </a:rPr>
              <a:t> </a:t>
            </a:r>
            <a:r>
              <a:rPr sz="4000" spc="135" dirty="0">
                <a:latin typeface="Microsoft Sans Serif"/>
                <a:cs typeface="Microsoft Sans Serif"/>
              </a:rPr>
              <a:t>/log</a:t>
            </a:r>
            <a:r>
              <a:rPr sz="3975" spc="202" baseline="-20964" dirty="0">
                <a:latin typeface="Microsoft Sans Serif"/>
                <a:cs typeface="Microsoft Sans Serif"/>
              </a:rPr>
              <a:t>a</a:t>
            </a:r>
            <a:r>
              <a:rPr sz="4000" spc="135" dirty="0">
                <a:latin typeface="Microsoft Sans Serif"/>
                <a:cs typeface="Microsoft Sans Serif"/>
              </a:rPr>
              <a:t>b</a:t>
            </a:r>
            <a:endParaRPr sz="4000">
              <a:latin typeface="Microsoft Sans Serif"/>
              <a:cs typeface="Microsoft Sans Serif"/>
            </a:endParaRPr>
          </a:p>
          <a:p>
            <a:pPr marL="925830" indent="-875030">
              <a:lnSpc>
                <a:spcPct val="100000"/>
              </a:lnSpc>
              <a:spcBef>
                <a:spcPts val="4800"/>
              </a:spcBef>
              <a:buAutoNum type="arabicPeriod" startAt="5"/>
              <a:tabLst>
                <a:tab pos="925194" algn="l"/>
                <a:tab pos="925830" algn="l"/>
                <a:tab pos="3931920" algn="l"/>
              </a:tabLst>
            </a:pPr>
            <a:r>
              <a:rPr sz="4000" spc="170" dirty="0">
                <a:latin typeface="Microsoft Sans Serif"/>
                <a:cs typeface="Microsoft Sans Serif"/>
              </a:rPr>
              <a:t>if</a:t>
            </a:r>
            <a:r>
              <a:rPr sz="4000" spc="-20" dirty="0">
                <a:latin typeface="Microsoft Sans Serif"/>
                <a:cs typeface="Microsoft Sans Serif"/>
              </a:rPr>
              <a:t> </a:t>
            </a:r>
            <a:r>
              <a:rPr sz="4000" spc="80" dirty="0">
                <a:latin typeface="Microsoft Sans Serif"/>
                <a:cs typeface="Microsoft Sans Serif"/>
              </a:rPr>
              <a:t>a</a:t>
            </a:r>
            <a:r>
              <a:rPr sz="3975" spc="120" baseline="25157" dirty="0">
                <a:latin typeface="Microsoft Sans Serif"/>
                <a:cs typeface="Microsoft Sans Serif"/>
              </a:rPr>
              <a:t>b</a:t>
            </a:r>
            <a:r>
              <a:rPr sz="4000" spc="80" dirty="0">
                <a:latin typeface="Microsoft Sans Serif"/>
                <a:cs typeface="Microsoft Sans Serif"/>
              </a:rPr>
              <a:t>=n</a:t>
            </a:r>
            <a:r>
              <a:rPr sz="4000" spc="-20" dirty="0">
                <a:latin typeface="Microsoft Sans Serif"/>
                <a:cs typeface="Microsoft Sans Serif"/>
              </a:rPr>
              <a:t> </a:t>
            </a:r>
            <a:r>
              <a:rPr sz="4000" spc="185" dirty="0">
                <a:latin typeface="Microsoft Sans Serif"/>
                <a:cs typeface="Microsoft Sans Serif"/>
              </a:rPr>
              <a:t>then	</a:t>
            </a:r>
            <a:r>
              <a:rPr sz="4000" spc="85" dirty="0">
                <a:latin typeface="Microsoft Sans Serif"/>
                <a:cs typeface="Microsoft Sans Serif"/>
              </a:rPr>
              <a:t>b=</a:t>
            </a:r>
            <a:r>
              <a:rPr sz="4000" spc="-85" dirty="0">
                <a:latin typeface="Microsoft Sans Serif"/>
                <a:cs typeface="Microsoft Sans Serif"/>
              </a:rPr>
              <a:t> </a:t>
            </a:r>
            <a:r>
              <a:rPr sz="4000" spc="95" dirty="0">
                <a:latin typeface="Microsoft Sans Serif"/>
                <a:cs typeface="Microsoft Sans Serif"/>
              </a:rPr>
              <a:t>log</a:t>
            </a:r>
            <a:r>
              <a:rPr sz="3975" spc="142" baseline="-20964" dirty="0">
                <a:latin typeface="Microsoft Sans Serif"/>
                <a:cs typeface="Microsoft Sans Serif"/>
              </a:rPr>
              <a:t>a</a:t>
            </a:r>
            <a:r>
              <a:rPr sz="4000" spc="95" dirty="0">
                <a:latin typeface="Microsoft Sans Serif"/>
                <a:cs typeface="Microsoft Sans Serif"/>
              </a:rPr>
              <a:t>n</a:t>
            </a:r>
            <a:endParaRPr sz="40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68594" y="2862199"/>
            <a:ext cx="5507355" cy="4090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81685" indent="-74422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781685" algn="l"/>
                <a:tab pos="782320" algn="l"/>
              </a:tabLst>
            </a:pPr>
            <a:r>
              <a:rPr sz="4000" spc="80" dirty="0">
                <a:latin typeface="Microsoft Sans Serif"/>
                <a:cs typeface="Microsoft Sans Serif"/>
              </a:rPr>
              <a:t>log</a:t>
            </a:r>
            <a:r>
              <a:rPr sz="4000" spc="-50" dirty="0">
                <a:latin typeface="Microsoft Sans Serif"/>
                <a:cs typeface="Microsoft Sans Serif"/>
              </a:rPr>
              <a:t> </a:t>
            </a:r>
            <a:r>
              <a:rPr sz="4000" spc="50" dirty="0">
                <a:latin typeface="Microsoft Sans Serif"/>
                <a:cs typeface="Microsoft Sans Serif"/>
              </a:rPr>
              <a:t>x</a:t>
            </a:r>
            <a:r>
              <a:rPr sz="3975" spc="75" baseline="25157" dirty="0">
                <a:latin typeface="Microsoft Sans Serif"/>
                <a:cs typeface="Microsoft Sans Serif"/>
              </a:rPr>
              <a:t>y</a:t>
            </a:r>
            <a:r>
              <a:rPr sz="3975" spc="487" baseline="25157" dirty="0">
                <a:latin typeface="Microsoft Sans Serif"/>
                <a:cs typeface="Microsoft Sans Serif"/>
              </a:rPr>
              <a:t> </a:t>
            </a:r>
            <a:r>
              <a:rPr sz="4000" spc="-55" dirty="0">
                <a:latin typeface="Microsoft Sans Serif"/>
                <a:cs typeface="Microsoft Sans Serif"/>
              </a:rPr>
              <a:t>=</a:t>
            </a:r>
            <a:r>
              <a:rPr sz="4000" spc="-45" dirty="0">
                <a:latin typeface="Microsoft Sans Serif"/>
                <a:cs typeface="Microsoft Sans Serif"/>
              </a:rPr>
              <a:t> </a:t>
            </a:r>
            <a:r>
              <a:rPr sz="4000" spc="70" dirty="0">
                <a:latin typeface="Microsoft Sans Serif"/>
                <a:cs typeface="Microsoft Sans Serif"/>
              </a:rPr>
              <a:t>ylogx</a:t>
            </a:r>
            <a:endParaRPr sz="4000">
              <a:latin typeface="Microsoft Sans Serif"/>
              <a:cs typeface="Microsoft Sans Serif"/>
            </a:endParaRPr>
          </a:p>
          <a:p>
            <a:pPr marL="781685" indent="-744220">
              <a:lnSpc>
                <a:spcPct val="100000"/>
              </a:lnSpc>
              <a:spcBef>
                <a:spcPts val="4800"/>
              </a:spcBef>
              <a:buAutoNum type="arabicPeriod"/>
              <a:tabLst>
                <a:tab pos="781685" algn="l"/>
                <a:tab pos="782320" algn="l"/>
              </a:tabLst>
            </a:pPr>
            <a:r>
              <a:rPr sz="4000" spc="80" dirty="0">
                <a:latin typeface="Microsoft Sans Serif"/>
                <a:cs typeface="Microsoft Sans Serif"/>
              </a:rPr>
              <a:t>log</a:t>
            </a:r>
            <a:r>
              <a:rPr sz="4000" spc="-40" dirty="0">
                <a:latin typeface="Microsoft Sans Serif"/>
                <a:cs typeface="Microsoft Sans Serif"/>
              </a:rPr>
              <a:t> </a:t>
            </a:r>
            <a:r>
              <a:rPr sz="4000" spc="45" dirty="0">
                <a:latin typeface="Microsoft Sans Serif"/>
                <a:cs typeface="Microsoft Sans Serif"/>
              </a:rPr>
              <a:t>xy</a:t>
            </a:r>
            <a:r>
              <a:rPr sz="4000" spc="-25" dirty="0">
                <a:latin typeface="Microsoft Sans Serif"/>
                <a:cs typeface="Microsoft Sans Serif"/>
              </a:rPr>
              <a:t> </a:t>
            </a:r>
            <a:r>
              <a:rPr sz="4000" spc="-55" dirty="0">
                <a:latin typeface="Microsoft Sans Serif"/>
                <a:cs typeface="Microsoft Sans Serif"/>
              </a:rPr>
              <a:t>=</a:t>
            </a:r>
            <a:r>
              <a:rPr sz="4000" spc="-30" dirty="0">
                <a:latin typeface="Microsoft Sans Serif"/>
                <a:cs typeface="Microsoft Sans Serif"/>
              </a:rPr>
              <a:t> </a:t>
            </a:r>
            <a:r>
              <a:rPr sz="4000" spc="80" dirty="0">
                <a:latin typeface="Microsoft Sans Serif"/>
                <a:cs typeface="Microsoft Sans Serif"/>
              </a:rPr>
              <a:t>log</a:t>
            </a:r>
            <a:r>
              <a:rPr sz="4000" spc="-30" dirty="0">
                <a:latin typeface="Microsoft Sans Serif"/>
                <a:cs typeface="Microsoft Sans Serif"/>
              </a:rPr>
              <a:t> </a:t>
            </a:r>
            <a:r>
              <a:rPr sz="4000" spc="90" dirty="0">
                <a:latin typeface="Microsoft Sans Serif"/>
                <a:cs typeface="Microsoft Sans Serif"/>
              </a:rPr>
              <a:t>x</a:t>
            </a:r>
            <a:r>
              <a:rPr sz="4000" spc="-30" dirty="0">
                <a:latin typeface="Microsoft Sans Serif"/>
                <a:cs typeface="Microsoft Sans Serif"/>
              </a:rPr>
              <a:t> </a:t>
            </a:r>
            <a:r>
              <a:rPr sz="4000" spc="-55" dirty="0">
                <a:latin typeface="Microsoft Sans Serif"/>
                <a:cs typeface="Microsoft Sans Serif"/>
              </a:rPr>
              <a:t>+</a:t>
            </a:r>
            <a:r>
              <a:rPr sz="4000" spc="-30" dirty="0">
                <a:latin typeface="Microsoft Sans Serif"/>
                <a:cs typeface="Microsoft Sans Serif"/>
              </a:rPr>
              <a:t> </a:t>
            </a:r>
            <a:r>
              <a:rPr sz="4000" spc="80" dirty="0">
                <a:latin typeface="Microsoft Sans Serif"/>
                <a:cs typeface="Microsoft Sans Serif"/>
              </a:rPr>
              <a:t>log</a:t>
            </a:r>
            <a:r>
              <a:rPr sz="4000" spc="-30" dirty="0">
                <a:latin typeface="Microsoft Sans Serif"/>
                <a:cs typeface="Microsoft Sans Serif"/>
              </a:rPr>
              <a:t> </a:t>
            </a:r>
            <a:r>
              <a:rPr sz="4000" spc="10" dirty="0">
                <a:latin typeface="Microsoft Sans Serif"/>
                <a:cs typeface="Microsoft Sans Serif"/>
              </a:rPr>
              <a:t>y</a:t>
            </a:r>
            <a:endParaRPr sz="4000">
              <a:latin typeface="Microsoft Sans Serif"/>
              <a:cs typeface="Microsoft Sans Serif"/>
            </a:endParaRPr>
          </a:p>
          <a:p>
            <a:pPr marL="781685" indent="-744220">
              <a:lnSpc>
                <a:spcPct val="100000"/>
              </a:lnSpc>
              <a:spcBef>
                <a:spcPts val="4800"/>
              </a:spcBef>
              <a:buAutoNum type="arabicPeriod"/>
              <a:tabLst>
                <a:tab pos="781685" algn="l"/>
                <a:tab pos="782320" algn="l"/>
              </a:tabLst>
            </a:pPr>
            <a:r>
              <a:rPr sz="4000" spc="105" dirty="0">
                <a:latin typeface="Microsoft Sans Serif"/>
                <a:cs typeface="Microsoft Sans Serif"/>
              </a:rPr>
              <a:t>log</a:t>
            </a:r>
            <a:r>
              <a:rPr sz="3975" spc="157" baseline="25157" dirty="0">
                <a:latin typeface="Microsoft Sans Serif"/>
                <a:cs typeface="Microsoft Sans Serif"/>
              </a:rPr>
              <a:t>k</a:t>
            </a:r>
            <a:r>
              <a:rPr sz="4000" spc="105" dirty="0">
                <a:latin typeface="Microsoft Sans Serif"/>
                <a:cs typeface="Microsoft Sans Serif"/>
              </a:rPr>
              <a:t>n</a:t>
            </a:r>
            <a:r>
              <a:rPr sz="4000" spc="-40" dirty="0">
                <a:latin typeface="Microsoft Sans Serif"/>
                <a:cs typeface="Microsoft Sans Serif"/>
              </a:rPr>
              <a:t> </a:t>
            </a:r>
            <a:r>
              <a:rPr sz="4000" spc="-55" dirty="0">
                <a:latin typeface="Microsoft Sans Serif"/>
                <a:cs typeface="Microsoft Sans Serif"/>
              </a:rPr>
              <a:t>=</a:t>
            </a:r>
            <a:r>
              <a:rPr sz="4000" spc="-40" dirty="0">
                <a:latin typeface="Microsoft Sans Serif"/>
                <a:cs typeface="Microsoft Sans Serif"/>
              </a:rPr>
              <a:t> </a:t>
            </a:r>
            <a:r>
              <a:rPr sz="4000" spc="30" dirty="0">
                <a:latin typeface="Microsoft Sans Serif"/>
                <a:cs typeface="Microsoft Sans Serif"/>
              </a:rPr>
              <a:t>(logn)</a:t>
            </a:r>
            <a:r>
              <a:rPr sz="3975" spc="44" baseline="25157" dirty="0">
                <a:latin typeface="Microsoft Sans Serif"/>
                <a:cs typeface="Microsoft Sans Serif"/>
              </a:rPr>
              <a:t>k</a:t>
            </a:r>
            <a:endParaRPr sz="3975" baseline="25157">
              <a:latin typeface="Microsoft Sans Serif"/>
              <a:cs typeface="Microsoft Sans Serif"/>
            </a:endParaRPr>
          </a:p>
          <a:p>
            <a:pPr marL="868680" indent="-831215">
              <a:lnSpc>
                <a:spcPct val="100000"/>
              </a:lnSpc>
              <a:spcBef>
                <a:spcPts val="3204"/>
              </a:spcBef>
              <a:buAutoNum type="arabicPeriod"/>
              <a:tabLst>
                <a:tab pos="868680" algn="l"/>
                <a:tab pos="869315" algn="l"/>
              </a:tabLst>
            </a:pPr>
            <a:r>
              <a:rPr sz="4000" spc="80" dirty="0">
                <a:latin typeface="Microsoft Sans Serif"/>
                <a:cs typeface="Microsoft Sans Serif"/>
              </a:rPr>
              <a:t>log</a:t>
            </a:r>
            <a:r>
              <a:rPr sz="4000" spc="-45" dirty="0">
                <a:latin typeface="Microsoft Sans Serif"/>
                <a:cs typeface="Microsoft Sans Serif"/>
              </a:rPr>
              <a:t> </a:t>
            </a:r>
            <a:r>
              <a:rPr sz="4000" spc="120" dirty="0">
                <a:latin typeface="Microsoft Sans Serif"/>
                <a:cs typeface="Microsoft Sans Serif"/>
              </a:rPr>
              <a:t>logn</a:t>
            </a:r>
            <a:r>
              <a:rPr sz="4000" spc="-40" dirty="0">
                <a:latin typeface="Microsoft Sans Serif"/>
                <a:cs typeface="Microsoft Sans Serif"/>
              </a:rPr>
              <a:t> </a:t>
            </a:r>
            <a:r>
              <a:rPr sz="4000" spc="-55" dirty="0">
                <a:latin typeface="Microsoft Sans Serif"/>
                <a:cs typeface="Microsoft Sans Serif"/>
              </a:rPr>
              <a:t>=</a:t>
            </a:r>
            <a:r>
              <a:rPr sz="4000" spc="-40" dirty="0">
                <a:latin typeface="Microsoft Sans Serif"/>
                <a:cs typeface="Microsoft Sans Serif"/>
              </a:rPr>
              <a:t> </a:t>
            </a:r>
            <a:r>
              <a:rPr sz="4000" spc="80" dirty="0">
                <a:latin typeface="Microsoft Sans Serif"/>
                <a:cs typeface="Microsoft Sans Serif"/>
              </a:rPr>
              <a:t>log</a:t>
            </a:r>
            <a:r>
              <a:rPr sz="4000" spc="-40" dirty="0">
                <a:latin typeface="Microsoft Sans Serif"/>
                <a:cs typeface="Microsoft Sans Serif"/>
              </a:rPr>
              <a:t> </a:t>
            </a:r>
            <a:r>
              <a:rPr sz="4000" spc="25" dirty="0">
                <a:latin typeface="Microsoft Sans Serif"/>
                <a:cs typeface="Microsoft Sans Serif"/>
              </a:rPr>
              <a:t>(logn)</a:t>
            </a:r>
            <a:endParaRPr sz="4000">
              <a:latin typeface="Microsoft Sans Serif"/>
              <a:cs typeface="Microsoft Sans Serif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01011"/>
            <a:ext cx="5286756" cy="5285232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3949934" y="3892677"/>
            <a:ext cx="220345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900" spc="80" dirty="0">
                <a:latin typeface="Microsoft Sans Serif"/>
                <a:cs typeface="Microsoft Sans Serif"/>
              </a:rPr>
              <a:t>x</a:t>
            </a:r>
            <a:endParaRPr sz="29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593060" y="3895725"/>
            <a:ext cx="23241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900" spc="15" dirty="0">
                <a:latin typeface="Microsoft Sans Serif"/>
                <a:cs typeface="Microsoft Sans Serif"/>
              </a:rPr>
              <a:t>a</a:t>
            </a:r>
            <a:endParaRPr sz="29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EDEB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9072371"/>
            <a:ext cx="18288000" cy="1214755"/>
          </a:xfrm>
          <a:custGeom>
            <a:avLst/>
            <a:gdLst/>
            <a:ahLst/>
            <a:cxnLst/>
            <a:rect l="l" t="t" r="r" b="b"/>
            <a:pathLst>
              <a:path w="18288000" h="1214754">
                <a:moveTo>
                  <a:pt x="18288000" y="0"/>
                </a:moveTo>
                <a:lnTo>
                  <a:pt x="0" y="0"/>
                </a:lnTo>
                <a:lnTo>
                  <a:pt x="0" y="1214628"/>
                </a:lnTo>
                <a:lnTo>
                  <a:pt x="18288000" y="1214628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44525" y="464565"/>
            <a:ext cx="1047305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40" dirty="0">
                <a:latin typeface="Arial"/>
                <a:cs typeface="Arial"/>
              </a:rPr>
              <a:t>Examples</a:t>
            </a:r>
            <a:r>
              <a:rPr sz="4400" b="1" spc="-85" dirty="0">
                <a:latin typeface="Arial"/>
                <a:cs typeface="Arial"/>
              </a:rPr>
              <a:t> </a:t>
            </a:r>
            <a:r>
              <a:rPr sz="4400" b="1" spc="135" dirty="0">
                <a:latin typeface="Arial"/>
                <a:cs typeface="Arial"/>
              </a:rPr>
              <a:t>of</a:t>
            </a:r>
            <a:r>
              <a:rPr sz="4400" b="1" spc="-114" dirty="0">
                <a:latin typeface="Arial"/>
                <a:cs typeface="Arial"/>
              </a:rPr>
              <a:t> </a:t>
            </a:r>
            <a:r>
              <a:rPr sz="4400" b="1" spc="70" dirty="0">
                <a:latin typeface="Arial"/>
                <a:cs typeface="Arial"/>
              </a:rPr>
              <a:t>Comparison</a:t>
            </a:r>
            <a:r>
              <a:rPr sz="4400" b="1" spc="-110" dirty="0">
                <a:latin typeface="Arial"/>
                <a:cs typeface="Arial"/>
              </a:rPr>
              <a:t> </a:t>
            </a:r>
            <a:r>
              <a:rPr sz="4400" b="1" spc="135" dirty="0">
                <a:latin typeface="Arial"/>
                <a:cs typeface="Arial"/>
              </a:rPr>
              <a:t>of</a:t>
            </a:r>
            <a:r>
              <a:rPr sz="4400" b="1" spc="-85" dirty="0">
                <a:latin typeface="Arial"/>
                <a:cs typeface="Arial"/>
              </a:rPr>
              <a:t> </a:t>
            </a:r>
            <a:r>
              <a:rPr sz="4400" b="1" spc="50" dirty="0">
                <a:latin typeface="Arial"/>
                <a:cs typeface="Arial"/>
              </a:rPr>
              <a:t>Functions</a:t>
            </a:r>
            <a:endParaRPr sz="4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29255" y="4215384"/>
            <a:ext cx="6929755" cy="1905"/>
          </a:xfrm>
          <a:custGeom>
            <a:avLst/>
            <a:gdLst/>
            <a:ahLst/>
            <a:cxnLst/>
            <a:rect l="l" t="t" r="r" b="b"/>
            <a:pathLst>
              <a:path w="6929755" h="1904">
                <a:moveTo>
                  <a:pt x="0" y="0"/>
                </a:moveTo>
                <a:lnTo>
                  <a:pt x="6929374" y="1524"/>
                </a:lnTo>
              </a:path>
            </a:pathLst>
          </a:custGeom>
          <a:ln w="9144">
            <a:solidFill>
              <a:srgbClr val="F692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36142" y="3381578"/>
            <a:ext cx="35464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Microsoft Sans Serif"/>
                <a:cs typeface="Microsoft Sans Serif"/>
              </a:rPr>
              <a:t>Apply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Log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at</a:t>
            </a:r>
            <a:r>
              <a:rPr sz="2800" spc="1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both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side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53970" y="4593158"/>
            <a:ext cx="26041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Arial"/>
                <a:cs typeface="Arial"/>
              </a:rPr>
              <a:t>log</a:t>
            </a:r>
            <a:r>
              <a:rPr sz="3600" b="1" spc="-65" dirty="0">
                <a:latin typeface="Arial"/>
                <a:cs typeface="Arial"/>
              </a:rPr>
              <a:t> </a:t>
            </a:r>
            <a:r>
              <a:rPr sz="3600" b="1" spc="-10" dirty="0">
                <a:latin typeface="Arial"/>
                <a:cs typeface="Arial"/>
              </a:rPr>
              <a:t>(n</a:t>
            </a:r>
            <a:r>
              <a:rPr sz="3600" b="1" spc="-15" baseline="25462" dirty="0">
                <a:latin typeface="Arial"/>
                <a:cs typeface="Arial"/>
              </a:rPr>
              <a:t>2</a:t>
            </a:r>
            <a:r>
              <a:rPr sz="3600" b="1" spc="-10" dirty="0">
                <a:latin typeface="Arial"/>
                <a:cs typeface="Arial"/>
              </a:rPr>
              <a:t>logn)</a:t>
            </a:r>
            <a:endParaRPr sz="3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29511" y="5643371"/>
            <a:ext cx="9215755" cy="71755"/>
          </a:xfrm>
          <a:custGeom>
            <a:avLst/>
            <a:gdLst/>
            <a:ahLst/>
            <a:cxnLst/>
            <a:rect l="l" t="t" r="r" b="b"/>
            <a:pathLst>
              <a:path w="9215755" h="71754">
                <a:moveTo>
                  <a:pt x="0" y="0"/>
                </a:moveTo>
                <a:lnTo>
                  <a:pt x="9215501" y="71374"/>
                </a:lnTo>
              </a:path>
            </a:pathLst>
          </a:custGeom>
          <a:ln w="9144">
            <a:solidFill>
              <a:srgbClr val="F692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769852" y="5944870"/>
            <a:ext cx="4772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2884805" algn="l"/>
              </a:tabLst>
            </a:pPr>
            <a:r>
              <a:rPr sz="2400" spc="20" dirty="0">
                <a:latin typeface="Microsoft Sans Serif"/>
                <a:cs typeface="Microsoft Sans Serif"/>
              </a:rPr>
              <a:t>Using</a:t>
            </a:r>
            <a:r>
              <a:rPr sz="2400" spc="-10" dirty="0">
                <a:latin typeface="Microsoft Sans Serif"/>
                <a:cs typeface="Microsoft Sans Serif"/>
              </a:rPr>
              <a:t> </a:t>
            </a:r>
            <a:r>
              <a:rPr sz="2400" spc="80" dirty="0">
                <a:latin typeface="Microsoft Sans Serif"/>
                <a:cs typeface="Microsoft Sans Serif"/>
              </a:rPr>
              <a:t>this</a:t>
            </a:r>
            <a:r>
              <a:rPr sz="2400" dirty="0">
                <a:latin typeface="Microsoft Sans Serif"/>
                <a:cs typeface="Microsoft Sans Serif"/>
              </a:rPr>
              <a:t> </a:t>
            </a:r>
            <a:r>
              <a:rPr sz="2400" spc="105" dirty="0">
                <a:latin typeface="Microsoft Sans Serif"/>
                <a:cs typeface="Microsoft Sans Serif"/>
              </a:rPr>
              <a:t>formula:	</a:t>
            </a:r>
            <a:r>
              <a:rPr sz="2400" spc="50" dirty="0">
                <a:latin typeface="Microsoft Sans Serif"/>
                <a:cs typeface="Microsoft Sans Serif"/>
              </a:rPr>
              <a:t>log</a:t>
            </a:r>
            <a:r>
              <a:rPr sz="2400" spc="-50" dirty="0">
                <a:latin typeface="Microsoft Sans Serif"/>
                <a:cs typeface="Microsoft Sans Serif"/>
              </a:rPr>
              <a:t> </a:t>
            </a:r>
            <a:r>
              <a:rPr sz="2400" spc="40" dirty="0">
                <a:latin typeface="Microsoft Sans Serif"/>
                <a:cs typeface="Microsoft Sans Serif"/>
              </a:rPr>
              <a:t>x</a:t>
            </a:r>
            <a:r>
              <a:rPr sz="2400" spc="60" baseline="24305" dirty="0">
                <a:latin typeface="Microsoft Sans Serif"/>
                <a:cs typeface="Microsoft Sans Serif"/>
              </a:rPr>
              <a:t>y</a:t>
            </a:r>
            <a:r>
              <a:rPr sz="2400" spc="277" baseline="24305" dirty="0">
                <a:latin typeface="Microsoft Sans Serif"/>
                <a:cs typeface="Microsoft Sans Serif"/>
              </a:rPr>
              <a:t> </a:t>
            </a:r>
            <a:r>
              <a:rPr sz="2400" spc="-30" dirty="0">
                <a:latin typeface="Microsoft Sans Serif"/>
                <a:cs typeface="Microsoft Sans Serif"/>
              </a:rPr>
              <a:t>=</a:t>
            </a:r>
            <a:r>
              <a:rPr sz="2400" spc="-40" dirty="0">
                <a:latin typeface="Microsoft Sans Serif"/>
                <a:cs typeface="Microsoft Sans Serif"/>
              </a:rPr>
              <a:t> </a:t>
            </a:r>
            <a:r>
              <a:rPr sz="2400" spc="45" dirty="0">
                <a:latin typeface="Microsoft Sans Serif"/>
                <a:cs typeface="Microsoft Sans Serif"/>
              </a:rPr>
              <a:t>ylogx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22746" y="7088251"/>
            <a:ext cx="426084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Microsoft Sans Serif"/>
                <a:cs typeface="Microsoft Sans Serif"/>
              </a:rPr>
              <a:t>&gt;</a:t>
            </a:r>
            <a:endParaRPr sz="54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10969" y="2018537"/>
            <a:ext cx="318643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400" b="1" dirty="0">
                <a:latin typeface="Arial"/>
                <a:cs typeface="Arial"/>
              </a:rPr>
              <a:t>f(n)=</a:t>
            </a:r>
            <a:r>
              <a:rPr sz="4400" b="1" spc="-75" dirty="0">
                <a:latin typeface="Arial"/>
                <a:cs typeface="Arial"/>
              </a:rPr>
              <a:t> </a:t>
            </a:r>
            <a:r>
              <a:rPr sz="4400" b="1" dirty="0">
                <a:latin typeface="Arial"/>
                <a:cs typeface="Arial"/>
              </a:rPr>
              <a:t>n</a:t>
            </a:r>
            <a:r>
              <a:rPr sz="4350" b="1" baseline="24904" dirty="0">
                <a:latin typeface="Arial"/>
                <a:cs typeface="Arial"/>
              </a:rPr>
              <a:t>2</a:t>
            </a:r>
            <a:r>
              <a:rPr sz="4400" b="1" dirty="0">
                <a:latin typeface="Arial"/>
                <a:cs typeface="Arial"/>
              </a:rPr>
              <a:t>logn</a:t>
            </a:r>
            <a:endParaRPr sz="4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83223" y="2089785"/>
            <a:ext cx="39204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400" b="1" dirty="0">
                <a:latin typeface="Arial"/>
                <a:cs typeface="Arial"/>
              </a:rPr>
              <a:t>g(n)=</a:t>
            </a:r>
            <a:r>
              <a:rPr sz="4400" b="1" spc="-70" dirty="0">
                <a:latin typeface="Arial"/>
                <a:cs typeface="Arial"/>
              </a:rPr>
              <a:t> </a:t>
            </a:r>
            <a:r>
              <a:rPr sz="4400" b="1" dirty="0">
                <a:latin typeface="Arial"/>
                <a:cs typeface="Arial"/>
              </a:rPr>
              <a:t>n(logn)</a:t>
            </a:r>
            <a:r>
              <a:rPr sz="4350" b="1" baseline="24904" dirty="0">
                <a:latin typeface="Arial"/>
                <a:cs typeface="Arial"/>
              </a:rPr>
              <a:t>10</a:t>
            </a:r>
            <a:endParaRPr sz="4350" baseline="24904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06565" y="4519040"/>
            <a:ext cx="298513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600" b="1" spc="-5" dirty="0">
                <a:latin typeface="Arial"/>
                <a:cs typeface="Arial"/>
              </a:rPr>
              <a:t>log(n(logn)</a:t>
            </a:r>
            <a:r>
              <a:rPr sz="3600" b="1" spc="-7" baseline="25462" dirty="0">
                <a:latin typeface="Arial"/>
                <a:cs typeface="Arial"/>
              </a:rPr>
              <a:t>10</a:t>
            </a:r>
            <a:r>
              <a:rPr sz="4400" b="1" spc="-5" dirty="0">
                <a:latin typeface="Arial"/>
                <a:cs typeface="Arial"/>
              </a:rPr>
              <a:t>)</a:t>
            </a:r>
            <a:endParaRPr sz="4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10969" y="5807786"/>
            <a:ext cx="411670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Arial"/>
                <a:cs typeface="Arial"/>
              </a:rPr>
              <a:t>log</a:t>
            </a:r>
            <a:r>
              <a:rPr sz="3600" b="1" spc="-35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(n</a:t>
            </a:r>
            <a:r>
              <a:rPr sz="3600" b="1" spc="-7" baseline="25462" dirty="0">
                <a:latin typeface="Arial"/>
                <a:cs typeface="Arial"/>
              </a:rPr>
              <a:t>2</a:t>
            </a:r>
            <a:r>
              <a:rPr sz="3600" b="1" spc="-5" dirty="0">
                <a:latin typeface="Arial"/>
                <a:cs typeface="Arial"/>
              </a:rPr>
              <a:t>)</a:t>
            </a:r>
            <a:r>
              <a:rPr sz="3600" b="1" spc="-15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+</a:t>
            </a:r>
            <a:r>
              <a:rPr sz="3600" b="1" spc="-15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log(logn)</a:t>
            </a:r>
            <a:endParaRPr sz="3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721475" y="5879719"/>
            <a:ext cx="40316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log(n)+</a:t>
            </a:r>
            <a:r>
              <a:rPr sz="3600" b="1" spc="-35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log(logn)</a:t>
            </a:r>
            <a:r>
              <a:rPr sz="3600" b="1" spc="-7" baseline="25462" dirty="0">
                <a:latin typeface="Arial"/>
                <a:cs typeface="Arial"/>
              </a:rPr>
              <a:t>10</a:t>
            </a:r>
            <a:endParaRPr sz="3600" baseline="25462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36369" y="7094346"/>
            <a:ext cx="34131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2logn</a:t>
            </a:r>
            <a:r>
              <a:rPr sz="3600" b="1" spc="-50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+</a:t>
            </a:r>
            <a:r>
              <a:rPr sz="3600" b="1" spc="-25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loglogn</a:t>
            </a:r>
            <a:endParaRPr sz="3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61123" y="7094346"/>
            <a:ext cx="38468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logn+</a:t>
            </a:r>
            <a:r>
              <a:rPr sz="3600" b="1" spc="-35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10log(logn)</a:t>
            </a:r>
            <a:endParaRPr sz="3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652631" y="4657471"/>
            <a:ext cx="56146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20" dirty="0">
                <a:latin typeface="Microsoft Sans Serif"/>
                <a:cs typeface="Microsoft Sans Serif"/>
              </a:rPr>
              <a:t>Using</a:t>
            </a:r>
            <a:r>
              <a:rPr sz="2400" spc="-10" dirty="0">
                <a:latin typeface="Microsoft Sans Serif"/>
                <a:cs typeface="Microsoft Sans Serif"/>
              </a:rPr>
              <a:t> </a:t>
            </a:r>
            <a:r>
              <a:rPr sz="2800" spc="85" dirty="0">
                <a:latin typeface="Microsoft Sans Serif"/>
                <a:cs typeface="Microsoft Sans Serif"/>
              </a:rPr>
              <a:t>this</a:t>
            </a:r>
            <a:r>
              <a:rPr sz="2800" spc="-114" dirty="0">
                <a:latin typeface="Microsoft Sans Serif"/>
                <a:cs typeface="Microsoft Sans Serif"/>
              </a:rPr>
              <a:t> </a:t>
            </a:r>
            <a:r>
              <a:rPr sz="2400" spc="120" dirty="0">
                <a:latin typeface="Microsoft Sans Serif"/>
                <a:cs typeface="Microsoft Sans Serif"/>
              </a:rPr>
              <a:t>formula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spc="50" dirty="0">
                <a:latin typeface="Microsoft Sans Serif"/>
                <a:cs typeface="Microsoft Sans Serif"/>
              </a:rPr>
              <a:t>log</a:t>
            </a:r>
            <a:r>
              <a:rPr sz="2400" spc="-20" dirty="0">
                <a:latin typeface="Microsoft Sans Serif"/>
                <a:cs typeface="Microsoft Sans Serif"/>
              </a:rPr>
              <a:t> </a:t>
            </a:r>
            <a:r>
              <a:rPr sz="2400" spc="30" dirty="0">
                <a:latin typeface="Microsoft Sans Serif"/>
                <a:cs typeface="Microsoft Sans Serif"/>
              </a:rPr>
              <a:t>xy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spc="-30" dirty="0">
                <a:latin typeface="Microsoft Sans Serif"/>
                <a:cs typeface="Microsoft Sans Serif"/>
              </a:rPr>
              <a:t>=</a:t>
            </a:r>
            <a:r>
              <a:rPr sz="2400" spc="-5" dirty="0">
                <a:latin typeface="Microsoft Sans Serif"/>
                <a:cs typeface="Microsoft Sans Serif"/>
              </a:rPr>
              <a:t> </a:t>
            </a:r>
            <a:r>
              <a:rPr sz="2400" spc="50" dirty="0">
                <a:latin typeface="Microsoft Sans Serif"/>
                <a:cs typeface="Microsoft Sans Serif"/>
              </a:rPr>
              <a:t>log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spc="55" dirty="0">
                <a:latin typeface="Microsoft Sans Serif"/>
                <a:cs typeface="Microsoft Sans Serif"/>
              </a:rPr>
              <a:t>x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spc="-30" dirty="0">
                <a:latin typeface="Microsoft Sans Serif"/>
                <a:cs typeface="Microsoft Sans Serif"/>
              </a:rPr>
              <a:t>+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spc="50" dirty="0">
                <a:latin typeface="Microsoft Sans Serif"/>
                <a:cs typeface="Microsoft Sans Serif"/>
              </a:rPr>
              <a:t>log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spc="5" dirty="0">
                <a:latin typeface="Microsoft Sans Serif"/>
                <a:cs typeface="Microsoft Sans Serif"/>
              </a:rPr>
              <a:t>y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358646" y="7930133"/>
            <a:ext cx="1428750" cy="1905"/>
          </a:xfrm>
          <a:custGeom>
            <a:avLst/>
            <a:gdLst/>
            <a:ahLst/>
            <a:cxnLst/>
            <a:rect l="l" t="t" r="r" b="b"/>
            <a:pathLst>
              <a:path w="1428750" h="1904">
                <a:moveTo>
                  <a:pt x="0" y="0"/>
                </a:moveTo>
                <a:lnTo>
                  <a:pt x="1428749" y="1524"/>
                </a:lnTo>
              </a:path>
            </a:pathLst>
          </a:custGeom>
          <a:ln w="38100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87133" y="7930133"/>
            <a:ext cx="1428750" cy="1905"/>
          </a:xfrm>
          <a:custGeom>
            <a:avLst/>
            <a:gdLst/>
            <a:ahLst/>
            <a:cxnLst/>
            <a:rect l="l" t="t" r="r" b="b"/>
            <a:pathLst>
              <a:path w="1428750" h="1904">
                <a:moveTo>
                  <a:pt x="0" y="0"/>
                </a:moveTo>
                <a:lnTo>
                  <a:pt x="1428750" y="1524"/>
                </a:lnTo>
              </a:path>
            </a:pathLst>
          </a:custGeom>
          <a:ln w="38100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508119" y="8162925"/>
            <a:ext cx="246253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dirty="0">
                <a:latin typeface="Arial"/>
                <a:cs typeface="Arial"/>
              </a:rPr>
              <a:t>f(n)&gt;</a:t>
            </a:r>
            <a:r>
              <a:rPr sz="4400" b="1" spc="-95" dirty="0">
                <a:latin typeface="Arial"/>
                <a:cs typeface="Arial"/>
              </a:rPr>
              <a:t> </a:t>
            </a:r>
            <a:r>
              <a:rPr sz="4400" b="1" dirty="0">
                <a:latin typeface="Arial"/>
                <a:cs typeface="Arial"/>
              </a:rPr>
              <a:t>g(n)</a:t>
            </a:r>
            <a:endParaRPr sz="44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001011" y="8287511"/>
            <a:ext cx="2071370" cy="356870"/>
          </a:xfrm>
          <a:custGeom>
            <a:avLst/>
            <a:gdLst/>
            <a:ahLst/>
            <a:cxnLst/>
            <a:rect l="l" t="t" r="r" b="b"/>
            <a:pathLst>
              <a:path w="2071370" h="356870">
                <a:moveTo>
                  <a:pt x="2071115" y="0"/>
                </a:moveTo>
                <a:lnTo>
                  <a:pt x="2068776" y="69383"/>
                </a:lnTo>
                <a:lnTo>
                  <a:pt x="2062400" y="126063"/>
                </a:lnTo>
                <a:lnTo>
                  <a:pt x="2052953" y="164288"/>
                </a:lnTo>
                <a:lnTo>
                  <a:pt x="2041398" y="178308"/>
                </a:lnTo>
                <a:lnTo>
                  <a:pt x="1065276" y="178308"/>
                </a:lnTo>
                <a:lnTo>
                  <a:pt x="1053720" y="192327"/>
                </a:lnTo>
                <a:lnTo>
                  <a:pt x="1044273" y="230552"/>
                </a:lnTo>
                <a:lnTo>
                  <a:pt x="1037897" y="287232"/>
                </a:lnTo>
                <a:lnTo>
                  <a:pt x="1035557" y="356616"/>
                </a:lnTo>
                <a:lnTo>
                  <a:pt x="1033218" y="287232"/>
                </a:lnTo>
                <a:lnTo>
                  <a:pt x="1026842" y="230552"/>
                </a:lnTo>
                <a:lnTo>
                  <a:pt x="1017395" y="192327"/>
                </a:lnTo>
                <a:lnTo>
                  <a:pt x="1005839" y="178308"/>
                </a:lnTo>
                <a:lnTo>
                  <a:pt x="29718" y="178308"/>
                </a:lnTo>
                <a:lnTo>
                  <a:pt x="18162" y="164288"/>
                </a:lnTo>
                <a:lnTo>
                  <a:pt x="8715" y="126063"/>
                </a:lnTo>
                <a:lnTo>
                  <a:pt x="2339" y="69383"/>
                </a:lnTo>
                <a:lnTo>
                  <a:pt x="0" y="0"/>
                </a:lnTo>
              </a:path>
            </a:pathLst>
          </a:custGeom>
          <a:ln w="762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644383" y="8215883"/>
            <a:ext cx="2071370" cy="356870"/>
          </a:xfrm>
          <a:custGeom>
            <a:avLst/>
            <a:gdLst/>
            <a:ahLst/>
            <a:cxnLst/>
            <a:rect l="l" t="t" r="r" b="b"/>
            <a:pathLst>
              <a:path w="2071370" h="356870">
                <a:moveTo>
                  <a:pt x="2071116" y="0"/>
                </a:moveTo>
                <a:lnTo>
                  <a:pt x="2068776" y="69383"/>
                </a:lnTo>
                <a:lnTo>
                  <a:pt x="2062400" y="126063"/>
                </a:lnTo>
                <a:lnTo>
                  <a:pt x="2052953" y="164288"/>
                </a:lnTo>
                <a:lnTo>
                  <a:pt x="2041398" y="178308"/>
                </a:lnTo>
                <a:lnTo>
                  <a:pt x="1065276" y="178308"/>
                </a:lnTo>
                <a:lnTo>
                  <a:pt x="1053720" y="192327"/>
                </a:lnTo>
                <a:lnTo>
                  <a:pt x="1044273" y="230552"/>
                </a:lnTo>
                <a:lnTo>
                  <a:pt x="1037897" y="287232"/>
                </a:lnTo>
                <a:lnTo>
                  <a:pt x="1035558" y="356616"/>
                </a:lnTo>
                <a:lnTo>
                  <a:pt x="1033218" y="287232"/>
                </a:lnTo>
                <a:lnTo>
                  <a:pt x="1026842" y="230552"/>
                </a:lnTo>
                <a:lnTo>
                  <a:pt x="1017395" y="192327"/>
                </a:lnTo>
                <a:lnTo>
                  <a:pt x="1005840" y="178308"/>
                </a:lnTo>
                <a:lnTo>
                  <a:pt x="29718" y="178308"/>
                </a:lnTo>
                <a:lnTo>
                  <a:pt x="18162" y="164288"/>
                </a:lnTo>
                <a:lnTo>
                  <a:pt x="8715" y="126063"/>
                </a:lnTo>
                <a:lnTo>
                  <a:pt x="2339" y="69383"/>
                </a:lnTo>
                <a:lnTo>
                  <a:pt x="0" y="0"/>
                </a:lnTo>
              </a:path>
            </a:pathLst>
          </a:custGeom>
          <a:ln w="762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8937752" y="8670797"/>
            <a:ext cx="34886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51050" algn="l"/>
              </a:tabLst>
            </a:pPr>
            <a:r>
              <a:rPr sz="2000" dirty="0">
                <a:latin typeface="Microsoft Sans Serif"/>
                <a:cs typeface="Microsoft Sans Serif"/>
              </a:rPr>
              <a:t>Logn&gt;loglogn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for	</a:t>
            </a:r>
            <a:r>
              <a:rPr sz="2000" spc="-10" dirty="0">
                <a:latin typeface="Microsoft Sans Serif"/>
                <a:cs typeface="Microsoft Sans Serif"/>
              </a:rPr>
              <a:t>all</a:t>
            </a:r>
            <a:r>
              <a:rPr sz="2000" spc="-5" dirty="0">
                <a:latin typeface="Microsoft Sans Serif"/>
                <a:cs typeface="Microsoft Sans Serif"/>
              </a:rPr>
              <a:t> value </a:t>
            </a:r>
            <a:r>
              <a:rPr sz="2000" dirty="0">
                <a:latin typeface="Microsoft Sans Serif"/>
                <a:cs typeface="Microsoft Sans Serif"/>
              </a:rPr>
              <a:t>of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n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29" name="object 2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44883" y="714755"/>
            <a:ext cx="3217164" cy="3214116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12770231" y="7460360"/>
            <a:ext cx="93154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-7" baseline="-16975" dirty="0">
                <a:latin typeface="Microsoft Sans Serif"/>
                <a:cs typeface="Microsoft Sans Serif"/>
              </a:rPr>
              <a:t>n=</a:t>
            </a:r>
            <a:r>
              <a:rPr sz="2700" spc="-22" baseline="-16975" dirty="0">
                <a:latin typeface="Microsoft Sans Serif"/>
                <a:cs typeface="Microsoft Sans Serif"/>
              </a:rPr>
              <a:t> </a:t>
            </a:r>
            <a:r>
              <a:rPr sz="2700" spc="-7" baseline="-16975" dirty="0">
                <a:latin typeface="Microsoft Sans Serif"/>
                <a:cs typeface="Microsoft Sans Serif"/>
              </a:rPr>
              <a:t>2 </a:t>
            </a:r>
            <a:r>
              <a:rPr sz="1200" spc="-5" dirty="0">
                <a:latin typeface="Microsoft Sans Serif"/>
                <a:cs typeface="Microsoft Sans Serif"/>
              </a:rPr>
              <a:t>1000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3841857" y="7516114"/>
            <a:ext cx="25285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Microsoft Sans Serif"/>
                <a:cs typeface="Microsoft Sans Serif"/>
              </a:rPr>
              <a:t>Logn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=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Log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2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7" baseline="25462" dirty="0">
                <a:latin typeface="Microsoft Sans Serif"/>
                <a:cs typeface="Microsoft Sans Serif"/>
              </a:rPr>
              <a:t>1000</a:t>
            </a:r>
            <a:r>
              <a:rPr sz="1800" spc="300" baseline="25462" dirty="0">
                <a:latin typeface="Microsoft Sans Serif"/>
                <a:cs typeface="Microsoft Sans Serif"/>
              </a:rPr>
              <a:t> </a:t>
            </a:r>
            <a:r>
              <a:rPr sz="2700" spc="-7" baseline="-3086" dirty="0">
                <a:latin typeface="Microsoft Sans Serif"/>
                <a:cs typeface="Microsoft Sans Serif"/>
              </a:rPr>
              <a:t>=1000</a:t>
            </a:r>
            <a:endParaRPr sz="2700" baseline="-3086">
              <a:latin typeface="Microsoft Sans Serif"/>
              <a:cs typeface="Microsoft Sans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2744831" y="8029193"/>
            <a:ext cx="5280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  <a:tabLst>
                <a:tab pos="2616200" algn="l"/>
              </a:tabLst>
            </a:pPr>
            <a:r>
              <a:rPr sz="1800" spc="-10" dirty="0">
                <a:latin typeface="Microsoft Sans Serif"/>
                <a:cs typeface="Microsoft Sans Serif"/>
              </a:rPr>
              <a:t>log(logn)=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Log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log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2</a:t>
            </a:r>
            <a:r>
              <a:rPr sz="1800" spc="-7" baseline="25462" dirty="0">
                <a:latin typeface="Microsoft Sans Serif"/>
                <a:cs typeface="Microsoft Sans Serif"/>
              </a:rPr>
              <a:t>1000	</a:t>
            </a:r>
            <a:r>
              <a:rPr sz="1800" dirty="0">
                <a:latin typeface="Microsoft Sans Serif"/>
                <a:cs typeface="Microsoft Sans Serif"/>
              </a:rPr>
              <a:t>=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log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1000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~=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log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2</a:t>
            </a:r>
            <a:r>
              <a:rPr sz="1800" spc="-7" baseline="25462" dirty="0">
                <a:latin typeface="Microsoft Sans Serif"/>
                <a:cs typeface="Microsoft Sans Serif"/>
              </a:rPr>
              <a:t>10</a:t>
            </a:r>
            <a:r>
              <a:rPr sz="1800" spc="750" baseline="25462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=10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EDEBE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930265" cy="10287000"/>
            <a:chOff x="0" y="0"/>
            <a:chExt cx="5930265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5930265" cy="10287000"/>
            </a:xfrm>
            <a:custGeom>
              <a:avLst/>
              <a:gdLst/>
              <a:ahLst/>
              <a:cxnLst/>
              <a:rect l="l" t="t" r="r" b="b"/>
              <a:pathLst>
                <a:path w="5930265" h="10287000">
                  <a:moveTo>
                    <a:pt x="5929884" y="0"/>
                  </a:moveTo>
                  <a:lnTo>
                    <a:pt x="0" y="0"/>
                  </a:lnTo>
                  <a:lnTo>
                    <a:pt x="0" y="10287000"/>
                  </a:lnTo>
                  <a:lnTo>
                    <a:pt x="5929884" y="10287000"/>
                  </a:lnTo>
                  <a:lnTo>
                    <a:pt x="5929884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001011"/>
              <a:ext cx="5286756" cy="5285232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16025" y="321690"/>
            <a:ext cx="1047305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40" dirty="0">
                <a:latin typeface="Arial"/>
                <a:cs typeface="Arial"/>
              </a:rPr>
              <a:t>Examples</a:t>
            </a:r>
            <a:r>
              <a:rPr sz="4400" b="1" spc="-85" dirty="0">
                <a:latin typeface="Arial"/>
                <a:cs typeface="Arial"/>
              </a:rPr>
              <a:t> </a:t>
            </a:r>
            <a:r>
              <a:rPr sz="4400" b="1" spc="135" dirty="0">
                <a:latin typeface="Arial"/>
                <a:cs typeface="Arial"/>
              </a:rPr>
              <a:t>of</a:t>
            </a:r>
            <a:r>
              <a:rPr sz="4400" b="1" spc="-114" dirty="0">
                <a:latin typeface="Arial"/>
                <a:cs typeface="Arial"/>
              </a:rPr>
              <a:t> </a:t>
            </a:r>
            <a:r>
              <a:rPr sz="4400" b="1" spc="70" dirty="0">
                <a:latin typeface="Arial"/>
                <a:cs typeface="Arial"/>
              </a:rPr>
              <a:t>Comparison</a:t>
            </a:r>
            <a:r>
              <a:rPr sz="4400" b="1" spc="-110" dirty="0">
                <a:latin typeface="Arial"/>
                <a:cs typeface="Arial"/>
              </a:rPr>
              <a:t> </a:t>
            </a:r>
            <a:r>
              <a:rPr sz="4400" b="1" spc="135" dirty="0">
                <a:latin typeface="Arial"/>
                <a:cs typeface="Arial"/>
              </a:rPr>
              <a:t>of</a:t>
            </a:r>
            <a:r>
              <a:rPr sz="4400" b="1" spc="-85" dirty="0">
                <a:latin typeface="Arial"/>
                <a:cs typeface="Arial"/>
              </a:rPr>
              <a:t> </a:t>
            </a:r>
            <a:r>
              <a:rPr sz="4400" b="1" spc="50" dirty="0">
                <a:latin typeface="Arial"/>
                <a:cs typeface="Arial"/>
              </a:rPr>
              <a:t>Functions</a:t>
            </a:r>
            <a:endParaRPr sz="4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30746" y="2144979"/>
            <a:ext cx="25412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4400" b="1" spc="-5" dirty="0">
                <a:latin typeface="Arial"/>
                <a:cs typeface="Arial"/>
              </a:rPr>
              <a:t>f(n)=</a:t>
            </a:r>
            <a:r>
              <a:rPr sz="4400" b="1" spc="-50" dirty="0">
                <a:latin typeface="Arial"/>
                <a:cs typeface="Arial"/>
              </a:rPr>
              <a:t> </a:t>
            </a:r>
            <a:r>
              <a:rPr sz="4400" b="1" dirty="0">
                <a:latin typeface="Arial"/>
                <a:cs typeface="Arial"/>
              </a:rPr>
              <a:t>3n</a:t>
            </a:r>
            <a:r>
              <a:rPr sz="4350" b="1" baseline="24904" dirty="0">
                <a:latin typeface="Arial"/>
                <a:cs typeface="Arial"/>
              </a:rPr>
              <a:t>√n</a:t>
            </a:r>
            <a:endParaRPr sz="4350" baseline="24904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41354" y="1922145"/>
            <a:ext cx="373951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6600" b="1" baseline="-16414" dirty="0">
                <a:latin typeface="Arial"/>
                <a:cs typeface="Arial"/>
              </a:rPr>
              <a:t>g(n)=</a:t>
            </a:r>
            <a:r>
              <a:rPr sz="6600" b="1" spc="-60" baseline="-16414" dirty="0">
                <a:latin typeface="Arial"/>
                <a:cs typeface="Arial"/>
              </a:rPr>
              <a:t> </a:t>
            </a:r>
            <a:r>
              <a:rPr sz="6600" b="1" spc="7" baseline="-16414" dirty="0">
                <a:latin typeface="Arial"/>
                <a:cs typeface="Arial"/>
              </a:rPr>
              <a:t>2</a:t>
            </a:r>
            <a:r>
              <a:rPr sz="2900" b="1" spc="5" dirty="0">
                <a:latin typeface="Arial"/>
                <a:cs typeface="Arial"/>
              </a:rPr>
              <a:t>√n </a:t>
            </a:r>
            <a:r>
              <a:rPr sz="2900" b="1" spc="10" dirty="0">
                <a:latin typeface="Arial"/>
                <a:cs typeface="Arial"/>
              </a:rPr>
              <a:t>*</a:t>
            </a:r>
            <a:r>
              <a:rPr sz="2900" b="1" spc="-20" dirty="0">
                <a:latin typeface="Arial"/>
                <a:cs typeface="Arial"/>
              </a:rPr>
              <a:t> </a:t>
            </a:r>
            <a:r>
              <a:rPr sz="2900" b="1" spc="10" dirty="0">
                <a:latin typeface="Arial"/>
                <a:cs typeface="Arial"/>
              </a:rPr>
              <a:t>(logn)</a:t>
            </a:r>
            <a:endParaRPr sz="2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97723" y="4208526"/>
            <a:ext cx="116014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6600" b="1" spc="7" baseline="-16414" dirty="0">
                <a:latin typeface="Arial"/>
                <a:cs typeface="Arial"/>
              </a:rPr>
              <a:t>3n</a:t>
            </a:r>
            <a:r>
              <a:rPr sz="2900" b="1" spc="5" dirty="0">
                <a:latin typeface="Arial"/>
                <a:cs typeface="Arial"/>
              </a:rPr>
              <a:t>√n</a:t>
            </a:r>
            <a:endParaRPr sz="29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786371" y="5286755"/>
            <a:ext cx="6929755" cy="1905"/>
          </a:xfrm>
          <a:custGeom>
            <a:avLst/>
            <a:gdLst/>
            <a:ahLst/>
            <a:cxnLst/>
            <a:rect l="l" t="t" r="r" b="b"/>
            <a:pathLst>
              <a:path w="6929755" h="1904">
                <a:moveTo>
                  <a:pt x="0" y="0"/>
                </a:moveTo>
                <a:lnTo>
                  <a:pt x="6929374" y="1524"/>
                </a:lnTo>
              </a:path>
            </a:pathLst>
          </a:custGeom>
          <a:ln w="57912">
            <a:solidFill>
              <a:srgbClr val="F692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1198352" y="4137151"/>
            <a:ext cx="154114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6600" b="1" baseline="-16414" dirty="0">
                <a:latin typeface="Arial"/>
                <a:cs typeface="Arial"/>
              </a:rPr>
              <a:t>2</a:t>
            </a:r>
            <a:r>
              <a:rPr sz="6600" b="1" spc="-615" baseline="-16414" dirty="0">
                <a:latin typeface="Arial"/>
                <a:cs typeface="Arial"/>
              </a:rPr>
              <a:t> </a:t>
            </a:r>
            <a:r>
              <a:rPr sz="2900" b="1" spc="10" dirty="0">
                <a:latin typeface="Arial"/>
                <a:cs typeface="Arial"/>
              </a:rPr>
              <a:t>log</a:t>
            </a:r>
            <a:r>
              <a:rPr sz="2900" b="1" spc="-994" dirty="0">
                <a:latin typeface="Arial"/>
                <a:cs typeface="Arial"/>
              </a:rPr>
              <a:t>n</a:t>
            </a:r>
            <a:r>
              <a:rPr sz="3975" b="1" spc="7" baseline="29350" dirty="0">
                <a:latin typeface="Arial"/>
                <a:cs typeface="Arial"/>
              </a:rPr>
              <a:t>√n</a:t>
            </a:r>
            <a:endParaRPr sz="3975" baseline="293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698982" y="3515614"/>
            <a:ext cx="34023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20" dirty="0">
                <a:latin typeface="Microsoft Sans Serif"/>
                <a:cs typeface="Microsoft Sans Serif"/>
              </a:rPr>
              <a:t>Using</a:t>
            </a:r>
            <a:r>
              <a:rPr sz="2400" spc="-25" dirty="0">
                <a:latin typeface="Microsoft Sans Serif"/>
                <a:cs typeface="Microsoft Sans Serif"/>
              </a:rPr>
              <a:t> </a:t>
            </a:r>
            <a:r>
              <a:rPr sz="2400" spc="80" dirty="0">
                <a:latin typeface="Microsoft Sans Serif"/>
                <a:cs typeface="Microsoft Sans Serif"/>
              </a:rPr>
              <a:t>this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spc="50" dirty="0">
                <a:latin typeface="Microsoft Sans Serif"/>
                <a:cs typeface="Microsoft Sans Serif"/>
              </a:rPr>
              <a:t>log</a:t>
            </a:r>
            <a:r>
              <a:rPr sz="2400" spc="-25" dirty="0">
                <a:latin typeface="Microsoft Sans Serif"/>
                <a:cs typeface="Microsoft Sans Serif"/>
              </a:rPr>
              <a:t> </a:t>
            </a:r>
            <a:r>
              <a:rPr sz="2400" spc="30" dirty="0">
                <a:latin typeface="Microsoft Sans Serif"/>
                <a:cs typeface="Microsoft Sans Serif"/>
              </a:rPr>
              <a:t>x</a:t>
            </a:r>
            <a:r>
              <a:rPr sz="2400" spc="44" baseline="24305" dirty="0">
                <a:latin typeface="Microsoft Sans Serif"/>
                <a:cs typeface="Microsoft Sans Serif"/>
              </a:rPr>
              <a:t>y</a:t>
            </a:r>
            <a:r>
              <a:rPr sz="2400" spc="307" baseline="24305" dirty="0">
                <a:latin typeface="Microsoft Sans Serif"/>
                <a:cs typeface="Microsoft Sans Serif"/>
              </a:rPr>
              <a:t> </a:t>
            </a:r>
            <a:r>
              <a:rPr sz="2400" spc="-30" dirty="0">
                <a:latin typeface="Microsoft Sans Serif"/>
                <a:cs typeface="Microsoft Sans Serif"/>
              </a:rPr>
              <a:t>=</a:t>
            </a:r>
            <a:r>
              <a:rPr sz="2400" spc="-25" dirty="0">
                <a:latin typeface="Microsoft Sans Serif"/>
                <a:cs typeface="Microsoft Sans Serif"/>
              </a:rPr>
              <a:t> </a:t>
            </a:r>
            <a:r>
              <a:rPr sz="2400" spc="45" dirty="0">
                <a:latin typeface="Microsoft Sans Serif"/>
                <a:cs typeface="Microsoft Sans Serif"/>
              </a:rPr>
              <a:t>ylogx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295882" y="5135371"/>
            <a:ext cx="291401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650" spc="30" dirty="0">
                <a:latin typeface="Microsoft Sans Serif"/>
                <a:cs typeface="Microsoft Sans Serif"/>
              </a:rPr>
              <a:t>Using</a:t>
            </a:r>
            <a:r>
              <a:rPr sz="2650" spc="-40" dirty="0">
                <a:latin typeface="Microsoft Sans Serif"/>
                <a:cs typeface="Microsoft Sans Serif"/>
              </a:rPr>
              <a:t> </a:t>
            </a:r>
            <a:r>
              <a:rPr sz="2650" spc="90" dirty="0">
                <a:latin typeface="Microsoft Sans Serif"/>
                <a:cs typeface="Microsoft Sans Serif"/>
              </a:rPr>
              <a:t>this</a:t>
            </a:r>
            <a:r>
              <a:rPr sz="2650" spc="-40" dirty="0">
                <a:latin typeface="Microsoft Sans Serif"/>
                <a:cs typeface="Microsoft Sans Serif"/>
              </a:rPr>
              <a:t> </a:t>
            </a:r>
            <a:r>
              <a:rPr sz="2650" spc="140" dirty="0">
                <a:latin typeface="Microsoft Sans Serif"/>
                <a:cs typeface="Microsoft Sans Serif"/>
              </a:rPr>
              <a:t>formula</a:t>
            </a:r>
            <a:endParaRPr sz="265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666213" y="5696203"/>
            <a:ext cx="196532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477010" algn="l"/>
              </a:tabLst>
            </a:pPr>
            <a:r>
              <a:rPr sz="2650" spc="50" dirty="0">
                <a:latin typeface="Microsoft Sans Serif"/>
                <a:cs typeface="Microsoft Sans Serif"/>
              </a:rPr>
              <a:t>lo</a:t>
            </a:r>
            <a:r>
              <a:rPr sz="2650" spc="75" dirty="0">
                <a:latin typeface="Microsoft Sans Serif"/>
                <a:cs typeface="Microsoft Sans Serif"/>
              </a:rPr>
              <a:t>g</a:t>
            </a:r>
            <a:r>
              <a:rPr sz="2650" dirty="0">
                <a:latin typeface="Microsoft Sans Serif"/>
                <a:cs typeface="Microsoft Sans Serif"/>
              </a:rPr>
              <a:t>	</a:t>
            </a:r>
            <a:r>
              <a:rPr sz="2650" spc="55" dirty="0">
                <a:latin typeface="Microsoft Sans Serif"/>
                <a:cs typeface="Microsoft Sans Serif"/>
              </a:rPr>
              <a:t>log</a:t>
            </a:r>
            <a:endParaRPr sz="265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295882" y="5679135"/>
            <a:ext cx="24631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57885" algn="l"/>
                <a:tab pos="1160145" algn="l"/>
                <a:tab pos="2322830" algn="l"/>
              </a:tabLst>
            </a:pPr>
            <a:r>
              <a:rPr sz="4000" spc="-5" dirty="0">
                <a:latin typeface="Microsoft Sans Serif"/>
                <a:cs typeface="Microsoft Sans Serif"/>
              </a:rPr>
              <a:t>a	</a:t>
            </a:r>
            <a:r>
              <a:rPr sz="1800" spc="-5" dirty="0">
                <a:latin typeface="Microsoft Sans Serif"/>
                <a:cs typeface="Microsoft Sans Serif"/>
              </a:rPr>
              <a:t>b	</a:t>
            </a:r>
            <a:r>
              <a:rPr sz="4000" spc="-50" dirty="0">
                <a:latin typeface="Microsoft Sans Serif"/>
                <a:cs typeface="Microsoft Sans Serif"/>
              </a:rPr>
              <a:t>=</a:t>
            </a:r>
            <a:r>
              <a:rPr sz="4000" spc="-25" dirty="0">
                <a:latin typeface="Microsoft Sans Serif"/>
                <a:cs typeface="Microsoft Sans Serif"/>
              </a:rPr>
              <a:t> </a:t>
            </a:r>
            <a:r>
              <a:rPr sz="4000" spc="90" dirty="0">
                <a:latin typeface="Microsoft Sans Serif"/>
                <a:cs typeface="Microsoft Sans Serif"/>
              </a:rPr>
              <a:t>x</a:t>
            </a:r>
            <a:r>
              <a:rPr sz="4000" dirty="0">
                <a:latin typeface="Microsoft Sans Serif"/>
                <a:cs typeface="Microsoft Sans Serif"/>
              </a:rPr>
              <a:t>	</a:t>
            </a:r>
            <a:r>
              <a:rPr sz="1800" spc="-5" dirty="0">
                <a:latin typeface="Microsoft Sans Serif"/>
                <a:cs typeface="Microsoft Sans Serif"/>
              </a:rPr>
              <a:t>b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224506" y="5677280"/>
            <a:ext cx="203200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650" spc="70" dirty="0">
                <a:latin typeface="Microsoft Sans Serif"/>
                <a:cs typeface="Microsoft Sans Serif"/>
              </a:rPr>
              <a:t>x</a:t>
            </a:r>
            <a:endParaRPr sz="265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664686" y="5626353"/>
            <a:ext cx="23241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900" spc="15" dirty="0">
                <a:latin typeface="Microsoft Sans Serif"/>
                <a:cs typeface="Microsoft Sans Serif"/>
              </a:rPr>
              <a:t>a</a:t>
            </a:r>
            <a:endParaRPr sz="29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769097" y="5780277"/>
            <a:ext cx="116078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6600" b="1" spc="7" baseline="-16414" dirty="0">
                <a:latin typeface="Arial"/>
                <a:cs typeface="Arial"/>
              </a:rPr>
              <a:t>3n</a:t>
            </a:r>
            <a:r>
              <a:rPr sz="2900" b="1" spc="5" dirty="0">
                <a:latin typeface="Arial"/>
                <a:cs typeface="Arial"/>
              </a:rPr>
              <a:t>√n</a:t>
            </a:r>
            <a:endParaRPr sz="2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269980" y="5795848"/>
            <a:ext cx="19856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6600" b="1" spc="7" baseline="-16414" dirty="0">
                <a:latin typeface="Arial"/>
                <a:cs typeface="Arial"/>
              </a:rPr>
              <a:t>(n</a:t>
            </a:r>
            <a:r>
              <a:rPr sz="2900" b="1" spc="5" dirty="0">
                <a:latin typeface="Arial"/>
                <a:cs typeface="Arial"/>
              </a:rPr>
              <a:t>√n</a:t>
            </a:r>
            <a:r>
              <a:rPr sz="6600" b="1" spc="7" baseline="-16414" dirty="0">
                <a:latin typeface="Arial"/>
                <a:cs typeface="Arial"/>
              </a:rPr>
              <a:t>)</a:t>
            </a:r>
            <a:r>
              <a:rPr sz="2900" b="1" spc="5" dirty="0">
                <a:latin typeface="Arial"/>
                <a:cs typeface="Arial"/>
              </a:rPr>
              <a:t>log2</a:t>
            </a:r>
            <a:endParaRPr sz="29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911972" y="7265034"/>
            <a:ext cx="11601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6600" b="1" spc="7" baseline="-16414" dirty="0">
                <a:latin typeface="Arial"/>
                <a:cs typeface="Arial"/>
              </a:rPr>
              <a:t>3n</a:t>
            </a:r>
            <a:r>
              <a:rPr sz="2900" b="1" spc="5" dirty="0">
                <a:latin typeface="Arial"/>
                <a:cs typeface="Arial"/>
              </a:rPr>
              <a:t>√n</a:t>
            </a:r>
            <a:endParaRPr sz="2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412981" y="7280909"/>
            <a:ext cx="84963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6600" b="1" spc="15" baseline="-16414" dirty="0">
                <a:latin typeface="Arial"/>
                <a:cs typeface="Arial"/>
              </a:rPr>
              <a:t>n</a:t>
            </a:r>
            <a:r>
              <a:rPr sz="2900" b="1" spc="10" dirty="0">
                <a:latin typeface="Arial"/>
                <a:cs typeface="Arial"/>
              </a:rPr>
              <a:t>√n</a:t>
            </a:r>
            <a:endParaRPr sz="29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152001" y="8591194"/>
            <a:ext cx="23056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spc="-5" dirty="0">
                <a:latin typeface="Arial"/>
                <a:cs typeface="Arial"/>
              </a:rPr>
              <a:t>f(n)&gt;g(n)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EDEB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980434" y="3247390"/>
            <a:ext cx="33235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25" dirty="0">
                <a:latin typeface="Calibri"/>
                <a:cs typeface="Calibri"/>
              </a:rPr>
              <a:t>Next</a:t>
            </a:r>
            <a:r>
              <a:rPr sz="4800" b="1" spc="-85" dirty="0">
                <a:latin typeface="Calibri"/>
                <a:cs typeface="Calibri"/>
              </a:rPr>
              <a:t> </a:t>
            </a:r>
            <a:r>
              <a:rPr sz="4800" b="1" spc="-5" dirty="0">
                <a:latin typeface="Calibri"/>
                <a:cs typeface="Calibri"/>
              </a:rPr>
              <a:t>Module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44827" y="4591436"/>
            <a:ext cx="8202930" cy="3225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9525" algn="ctr">
              <a:lnSpc>
                <a:spcPct val="150000"/>
              </a:lnSpc>
              <a:spcBef>
                <a:spcPts val="95"/>
              </a:spcBef>
            </a:pPr>
            <a:r>
              <a:rPr sz="2800" b="1" spc="-10" dirty="0">
                <a:latin typeface="Calibri"/>
                <a:cs typeface="Calibri"/>
              </a:rPr>
              <a:t>Designing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35" dirty="0">
                <a:latin typeface="Calibri"/>
                <a:cs typeface="Calibri"/>
              </a:rPr>
              <a:t>Techniques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of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Algorithms,</a:t>
            </a:r>
            <a:r>
              <a:rPr sz="2800" b="1" spc="25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Recurrence 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Relations,</a:t>
            </a:r>
            <a:r>
              <a:rPr sz="2800" b="1" spc="2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Designing</a:t>
            </a:r>
            <a:r>
              <a:rPr sz="2800" b="1" spc="2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and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Analysis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of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Sorting</a:t>
            </a:r>
            <a:r>
              <a:rPr sz="2800" b="1" spc="2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Algorithms </a:t>
            </a:r>
            <a:r>
              <a:rPr sz="2800" b="1" spc="-6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(Insertion</a:t>
            </a:r>
            <a:r>
              <a:rPr sz="2800" b="1" spc="2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Sort,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Shell</a:t>
            </a:r>
            <a:r>
              <a:rPr sz="2800" b="1" spc="2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Sort,</a:t>
            </a:r>
            <a:r>
              <a:rPr sz="2800" b="1" spc="2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Quick</a:t>
            </a:r>
            <a:r>
              <a:rPr sz="2800" b="1" spc="2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Sort,</a:t>
            </a:r>
            <a:r>
              <a:rPr sz="2800" b="1" spc="25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Merge</a:t>
            </a:r>
            <a:r>
              <a:rPr sz="2800" b="1" spc="2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Sort,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Heap </a:t>
            </a:r>
            <a:r>
              <a:rPr sz="2800" b="1" spc="-6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Sort,</a:t>
            </a:r>
            <a:r>
              <a:rPr sz="2800" b="1" spc="2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Liner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Sorting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(Count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Sort)),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Red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Black</a:t>
            </a:r>
            <a:r>
              <a:rPr sz="2800" b="1" spc="35" dirty="0">
                <a:latin typeface="Calibri"/>
                <a:cs typeface="Calibri"/>
              </a:rPr>
              <a:t> </a:t>
            </a:r>
            <a:r>
              <a:rPr sz="2800" b="1" spc="-35" dirty="0">
                <a:latin typeface="Calibri"/>
                <a:cs typeface="Calibri"/>
              </a:rPr>
              <a:t>Trees,</a:t>
            </a:r>
            <a:r>
              <a:rPr sz="2800" b="1" spc="3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and 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Searching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43616" y="2929127"/>
            <a:ext cx="5501639" cy="503986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95659" y="5143500"/>
            <a:ext cx="6527292" cy="435102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296924" y="2124036"/>
            <a:ext cx="7371080" cy="7371080"/>
            <a:chOff x="1296924" y="2124036"/>
            <a:chExt cx="7371080" cy="73710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6924" y="2124036"/>
              <a:ext cx="7370736" cy="73707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54708" y="3322319"/>
              <a:ext cx="6256020" cy="4974335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55835" y="2933700"/>
            <a:ext cx="3762756" cy="251002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258543" y="3238500"/>
            <a:ext cx="3000755" cy="2214372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61466" y="551434"/>
            <a:ext cx="12842875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452745" algn="l"/>
                <a:tab pos="7216140" algn="l"/>
                <a:tab pos="9115425" algn="l"/>
                <a:tab pos="9948545" algn="l"/>
              </a:tabLst>
            </a:pPr>
            <a:r>
              <a:rPr sz="5200" b="1" spc="-175" dirty="0">
                <a:solidFill>
                  <a:srgbClr val="254B3C"/>
                </a:solidFill>
                <a:latin typeface="Arial"/>
                <a:cs typeface="Arial"/>
              </a:rPr>
              <a:t>A</a:t>
            </a:r>
            <a:r>
              <a:rPr sz="5200" b="1" spc="-785" dirty="0">
                <a:solidFill>
                  <a:srgbClr val="254B3C"/>
                </a:solidFill>
                <a:latin typeface="Arial"/>
                <a:cs typeface="Arial"/>
              </a:rPr>
              <a:t> </a:t>
            </a:r>
            <a:r>
              <a:rPr sz="5200" b="1" spc="-245" dirty="0">
                <a:solidFill>
                  <a:srgbClr val="254B3C"/>
                </a:solidFill>
                <a:latin typeface="Arial"/>
                <a:cs typeface="Arial"/>
              </a:rPr>
              <a:t>L</a:t>
            </a:r>
            <a:r>
              <a:rPr sz="5200" b="1" spc="-785" dirty="0">
                <a:solidFill>
                  <a:srgbClr val="254B3C"/>
                </a:solidFill>
                <a:latin typeface="Arial"/>
                <a:cs typeface="Arial"/>
              </a:rPr>
              <a:t> </a:t>
            </a:r>
            <a:r>
              <a:rPr sz="5200" b="1" spc="-285" dirty="0">
                <a:solidFill>
                  <a:srgbClr val="254B3C"/>
                </a:solidFill>
                <a:latin typeface="Arial"/>
                <a:cs typeface="Arial"/>
              </a:rPr>
              <a:t>G</a:t>
            </a:r>
            <a:r>
              <a:rPr sz="5200" b="1" spc="-790" dirty="0">
                <a:solidFill>
                  <a:srgbClr val="254B3C"/>
                </a:solidFill>
                <a:latin typeface="Arial"/>
                <a:cs typeface="Arial"/>
              </a:rPr>
              <a:t> </a:t>
            </a:r>
            <a:r>
              <a:rPr sz="5200" b="1" spc="750" dirty="0">
                <a:solidFill>
                  <a:srgbClr val="254B3C"/>
                </a:solidFill>
                <a:latin typeface="Arial"/>
                <a:cs typeface="Arial"/>
              </a:rPr>
              <a:t>O</a:t>
            </a:r>
            <a:r>
              <a:rPr sz="5200" b="1" spc="-330" dirty="0">
                <a:solidFill>
                  <a:srgbClr val="254B3C"/>
                </a:solidFill>
                <a:latin typeface="Arial"/>
                <a:cs typeface="Arial"/>
              </a:rPr>
              <a:t>R</a:t>
            </a:r>
            <a:r>
              <a:rPr sz="5200" b="1" spc="-790" dirty="0">
                <a:solidFill>
                  <a:srgbClr val="254B3C"/>
                </a:solidFill>
                <a:latin typeface="Arial"/>
                <a:cs typeface="Arial"/>
              </a:rPr>
              <a:t> </a:t>
            </a:r>
            <a:r>
              <a:rPr sz="5200" b="1" spc="919" dirty="0">
                <a:solidFill>
                  <a:srgbClr val="254B3C"/>
                </a:solidFill>
                <a:latin typeface="Arial"/>
                <a:cs typeface="Arial"/>
              </a:rPr>
              <a:t>I</a:t>
            </a:r>
            <a:r>
              <a:rPr sz="5200" b="1" spc="-170" dirty="0">
                <a:solidFill>
                  <a:srgbClr val="254B3C"/>
                </a:solidFill>
                <a:latin typeface="Arial"/>
                <a:cs typeface="Arial"/>
              </a:rPr>
              <a:t>T</a:t>
            </a:r>
            <a:r>
              <a:rPr sz="5200" b="1" spc="-790" dirty="0">
                <a:solidFill>
                  <a:srgbClr val="254B3C"/>
                </a:solidFill>
                <a:latin typeface="Arial"/>
                <a:cs typeface="Arial"/>
              </a:rPr>
              <a:t> </a:t>
            </a:r>
            <a:r>
              <a:rPr sz="5200" b="1" spc="865" dirty="0">
                <a:solidFill>
                  <a:srgbClr val="254B3C"/>
                </a:solidFill>
                <a:latin typeface="Arial"/>
                <a:cs typeface="Arial"/>
              </a:rPr>
              <a:t>H</a:t>
            </a:r>
            <a:r>
              <a:rPr sz="5200" b="1" spc="1215" dirty="0">
                <a:solidFill>
                  <a:srgbClr val="254B3C"/>
                </a:solidFill>
                <a:latin typeface="Arial"/>
                <a:cs typeface="Arial"/>
              </a:rPr>
              <a:t>M</a:t>
            </a:r>
            <a:r>
              <a:rPr sz="5200" b="1" spc="-610" dirty="0">
                <a:solidFill>
                  <a:srgbClr val="254B3C"/>
                </a:solidFill>
                <a:latin typeface="Arial"/>
                <a:cs typeface="Arial"/>
              </a:rPr>
              <a:t>S</a:t>
            </a:r>
            <a:r>
              <a:rPr sz="5200" b="1" dirty="0">
                <a:solidFill>
                  <a:srgbClr val="254B3C"/>
                </a:solidFill>
                <a:latin typeface="Arial"/>
                <a:cs typeface="Arial"/>
              </a:rPr>
              <a:t>	</a:t>
            </a:r>
            <a:r>
              <a:rPr sz="5200" b="1" spc="-175" dirty="0">
                <a:solidFill>
                  <a:srgbClr val="254B3C"/>
                </a:solidFill>
                <a:latin typeface="Arial"/>
                <a:cs typeface="Arial"/>
              </a:rPr>
              <a:t>A</a:t>
            </a:r>
            <a:r>
              <a:rPr sz="5200" b="1" spc="-785" dirty="0">
                <a:solidFill>
                  <a:srgbClr val="254B3C"/>
                </a:solidFill>
                <a:latin typeface="Arial"/>
                <a:cs typeface="Arial"/>
              </a:rPr>
              <a:t> </a:t>
            </a:r>
            <a:r>
              <a:rPr sz="5200" b="1" spc="-330" dirty="0">
                <a:solidFill>
                  <a:srgbClr val="254B3C"/>
                </a:solidFill>
                <a:latin typeface="Arial"/>
                <a:cs typeface="Arial"/>
              </a:rPr>
              <a:t>R</a:t>
            </a:r>
            <a:r>
              <a:rPr sz="5200" b="1" spc="-790" dirty="0">
                <a:solidFill>
                  <a:srgbClr val="254B3C"/>
                </a:solidFill>
                <a:latin typeface="Arial"/>
                <a:cs typeface="Arial"/>
              </a:rPr>
              <a:t> </a:t>
            </a:r>
            <a:r>
              <a:rPr sz="5200" b="1" spc="-560" dirty="0">
                <a:solidFill>
                  <a:srgbClr val="254B3C"/>
                </a:solidFill>
                <a:latin typeface="Arial"/>
                <a:cs typeface="Arial"/>
              </a:rPr>
              <a:t>E</a:t>
            </a:r>
            <a:r>
              <a:rPr sz="5200" b="1" dirty="0">
                <a:solidFill>
                  <a:srgbClr val="254B3C"/>
                </a:solidFill>
                <a:latin typeface="Arial"/>
                <a:cs typeface="Arial"/>
              </a:rPr>
              <a:t>	</a:t>
            </a:r>
            <a:r>
              <a:rPr sz="5200" b="1" spc="-325" dirty="0">
                <a:solidFill>
                  <a:srgbClr val="254B3C"/>
                </a:solidFill>
                <a:latin typeface="Arial"/>
                <a:cs typeface="Arial"/>
              </a:rPr>
              <a:t>F</a:t>
            </a:r>
            <a:r>
              <a:rPr sz="5200" b="1" spc="-785" dirty="0">
                <a:solidFill>
                  <a:srgbClr val="254B3C"/>
                </a:solidFill>
                <a:latin typeface="Arial"/>
                <a:cs typeface="Arial"/>
              </a:rPr>
              <a:t> </a:t>
            </a:r>
            <a:r>
              <a:rPr sz="5200" b="1" spc="819" dirty="0">
                <a:solidFill>
                  <a:srgbClr val="254B3C"/>
                </a:solidFill>
                <a:latin typeface="Arial"/>
                <a:cs typeface="Arial"/>
              </a:rPr>
              <a:t>U</a:t>
            </a:r>
            <a:r>
              <a:rPr sz="5200" b="1" spc="465" dirty="0">
                <a:solidFill>
                  <a:srgbClr val="254B3C"/>
                </a:solidFill>
                <a:latin typeface="Arial"/>
                <a:cs typeface="Arial"/>
              </a:rPr>
              <a:t>N</a:t>
            </a:r>
            <a:r>
              <a:rPr sz="5200" b="1" dirty="0">
                <a:solidFill>
                  <a:srgbClr val="254B3C"/>
                </a:solidFill>
                <a:latin typeface="Arial"/>
                <a:cs typeface="Arial"/>
              </a:rPr>
              <a:t>	</a:t>
            </a:r>
            <a:r>
              <a:rPr sz="5200" b="1" spc="140" dirty="0">
                <a:solidFill>
                  <a:srgbClr val="254B3C"/>
                </a:solidFill>
                <a:latin typeface="Arial"/>
                <a:cs typeface="Arial"/>
              </a:rPr>
              <a:t>&amp;</a:t>
            </a:r>
            <a:r>
              <a:rPr sz="5200" b="1" dirty="0">
                <a:solidFill>
                  <a:srgbClr val="254B3C"/>
                </a:solidFill>
                <a:latin typeface="Arial"/>
                <a:cs typeface="Arial"/>
              </a:rPr>
              <a:t>	</a:t>
            </a:r>
            <a:r>
              <a:rPr sz="5200" b="1" spc="819" dirty="0">
                <a:solidFill>
                  <a:srgbClr val="254B3C"/>
                </a:solidFill>
                <a:latin typeface="Arial"/>
                <a:cs typeface="Arial"/>
              </a:rPr>
              <a:t>U</a:t>
            </a:r>
            <a:r>
              <a:rPr sz="5200" b="1" spc="-610" dirty="0">
                <a:solidFill>
                  <a:srgbClr val="254B3C"/>
                </a:solidFill>
                <a:latin typeface="Arial"/>
                <a:cs typeface="Arial"/>
              </a:rPr>
              <a:t>S</a:t>
            </a:r>
            <a:r>
              <a:rPr sz="5200" b="1" spc="-795" dirty="0">
                <a:solidFill>
                  <a:srgbClr val="254B3C"/>
                </a:solidFill>
                <a:latin typeface="Arial"/>
                <a:cs typeface="Arial"/>
              </a:rPr>
              <a:t> </a:t>
            </a:r>
            <a:r>
              <a:rPr sz="5200" b="1" spc="-560" dirty="0">
                <a:solidFill>
                  <a:srgbClr val="254B3C"/>
                </a:solidFill>
                <a:latin typeface="Arial"/>
                <a:cs typeface="Arial"/>
              </a:rPr>
              <a:t>E</a:t>
            </a:r>
            <a:r>
              <a:rPr sz="5200" b="1" spc="-790" dirty="0">
                <a:solidFill>
                  <a:srgbClr val="254B3C"/>
                </a:solidFill>
                <a:latin typeface="Arial"/>
                <a:cs typeface="Arial"/>
              </a:rPr>
              <a:t> </a:t>
            </a:r>
            <a:r>
              <a:rPr sz="5200" b="1" spc="-325" dirty="0">
                <a:solidFill>
                  <a:srgbClr val="254B3C"/>
                </a:solidFill>
                <a:latin typeface="Arial"/>
                <a:cs typeface="Arial"/>
              </a:rPr>
              <a:t>F</a:t>
            </a:r>
            <a:r>
              <a:rPr sz="5200" b="1" spc="-785" dirty="0">
                <a:solidFill>
                  <a:srgbClr val="254B3C"/>
                </a:solidFill>
                <a:latin typeface="Arial"/>
                <a:cs typeface="Arial"/>
              </a:rPr>
              <a:t> </a:t>
            </a:r>
            <a:r>
              <a:rPr sz="5200" b="1" spc="819" dirty="0">
                <a:solidFill>
                  <a:srgbClr val="254B3C"/>
                </a:solidFill>
                <a:latin typeface="Arial"/>
                <a:cs typeface="Arial"/>
              </a:rPr>
              <a:t>U</a:t>
            </a:r>
            <a:r>
              <a:rPr sz="5200" b="1" spc="-245" dirty="0">
                <a:solidFill>
                  <a:srgbClr val="254B3C"/>
                </a:solidFill>
                <a:latin typeface="Arial"/>
                <a:cs typeface="Arial"/>
              </a:rPr>
              <a:t>L</a:t>
            </a:r>
            <a:endParaRPr sz="5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996540" y="2315718"/>
            <a:ext cx="194119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120" dirty="0">
                <a:latin typeface="Microsoft Sans Serif"/>
                <a:cs typeface="Microsoft Sans Serif"/>
              </a:rPr>
              <a:t>Inter</a:t>
            </a:r>
            <a:r>
              <a:rPr sz="3500" spc="135" dirty="0">
                <a:latin typeface="Microsoft Sans Serif"/>
                <a:cs typeface="Microsoft Sans Serif"/>
              </a:rPr>
              <a:t>v</a:t>
            </a:r>
            <a:r>
              <a:rPr sz="3500" spc="100" dirty="0">
                <a:latin typeface="Microsoft Sans Serif"/>
                <a:cs typeface="Microsoft Sans Serif"/>
              </a:rPr>
              <a:t>iew</a:t>
            </a:r>
            <a:endParaRPr sz="35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94368" y="2033143"/>
            <a:ext cx="38881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05" dirty="0">
                <a:latin typeface="Microsoft Sans Serif"/>
                <a:cs typeface="Microsoft Sans Serif"/>
              </a:rPr>
              <a:t>Competitive</a:t>
            </a:r>
            <a:r>
              <a:rPr sz="3600" spc="-75" dirty="0">
                <a:latin typeface="Microsoft Sans Serif"/>
                <a:cs typeface="Microsoft Sans Serif"/>
              </a:rPr>
              <a:t> </a:t>
            </a:r>
            <a:r>
              <a:rPr sz="3600" dirty="0">
                <a:latin typeface="Microsoft Sans Serif"/>
                <a:cs typeface="Microsoft Sans Serif"/>
              </a:rPr>
              <a:t>Exam</a:t>
            </a:r>
            <a:endParaRPr sz="3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4685C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772411" y="2072639"/>
            <a:ext cx="13797915" cy="3792854"/>
            <a:chOff x="1772411" y="2072639"/>
            <a:chExt cx="13797915" cy="3792854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72411" y="2144267"/>
              <a:ext cx="7305293" cy="372084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0140" y="2072639"/>
              <a:ext cx="6829806" cy="379247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865746" y="917829"/>
            <a:ext cx="408559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5" dirty="0">
                <a:latin typeface="Calibri"/>
                <a:cs typeface="Calibri"/>
              </a:rPr>
              <a:t>Choose</a:t>
            </a:r>
            <a:r>
              <a:rPr sz="5400" spc="-90" dirty="0">
                <a:latin typeface="Calibri"/>
                <a:cs typeface="Calibri"/>
              </a:rPr>
              <a:t> </a:t>
            </a:r>
            <a:r>
              <a:rPr sz="5400" dirty="0">
                <a:latin typeface="Calibri"/>
                <a:cs typeface="Calibri"/>
              </a:rPr>
              <a:t>Wisely</a:t>
            </a:r>
            <a:endParaRPr sz="54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6414186"/>
            <a:ext cx="5335638" cy="330697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924550" y="6039358"/>
            <a:ext cx="10269220" cy="136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0515">
              <a:lnSpc>
                <a:spcPct val="100000"/>
              </a:lnSpc>
              <a:spcBef>
                <a:spcPts val="95"/>
              </a:spcBef>
              <a:tabLst>
                <a:tab pos="3723640" algn="l"/>
              </a:tabLst>
            </a:pPr>
            <a:r>
              <a:rPr sz="8800" spc="-15" dirty="0">
                <a:latin typeface="Calibri"/>
                <a:cs typeface="Calibri"/>
              </a:rPr>
              <a:t>Happy	</a:t>
            </a:r>
            <a:r>
              <a:rPr sz="8800" spc="-10" dirty="0">
                <a:latin typeface="Calibri"/>
                <a:cs typeface="Calibri"/>
              </a:rPr>
              <a:t>Learning!</a:t>
            </a:r>
            <a:endParaRPr sz="8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9619868" y="244729"/>
            <a:ext cx="8668385" cy="9935845"/>
            <a:chOff x="9619868" y="244729"/>
            <a:chExt cx="8668385" cy="99358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19868" y="244729"/>
              <a:ext cx="8668131" cy="993559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56619" y="1812035"/>
              <a:ext cx="6886956" cy="652424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38911" y="1180338"/>
            <a:ext cx="92925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45765" algn="l"/>
                <a:tab pos="4144010" algn="l"/>
                <a:tab pos="5064760" algn="l"/>
              </a:tabLst>
            </a:pPr>
            <a:r>
              <a:rPr sz="3600" b="1" spc="-5" dirty="0">
                <a:latin typeface="Arial"/>
                <a:cs typeface="Arial"/>
              </a:rPr>
              <a:t>A</a:t>
            </a:r>
            <a:r>
              <a:rPr sz="3600" b="1" spc="-484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l</a:t>
            </a:r>
            <a:r>
              <a:rPr sz="3600" b="1" spc="-495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g</a:t>
            </a:r>
            <a:r>
              <a:rPr sz="3600" b="1" spc="-495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o</a:t>
            </a:r>
            <a:r>
              <a:rPr sz="3600" b="1" spc="-495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r</a:t>
            </a:r>
            <a:r>
              <a:rPr sz="3600" b="1" spc="-490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i</a:t>
            </a:r>
            <a:r>
              <a:rPr sz="3600" b="1" spc="-495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t</a:t>
            </a:r>
            <a:r>
              <a:rPr sz="3600" b="1" spc="-490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h</a:t>
            </a:r>
            <a:r>
              <a:rPr sz="3600" b="1" spc="-495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m</a:t>
            </a:r>
            <a:r>
              <a:rPr sz="3600" b="1" dirty="0">
                <a:latin typeface="Arial"/>
                <a:cs typeface="Arial"/>
              </a:rPr>
              <a:t>	</a:t>
            </a:r>
            <a:r>
              <a:rPr sz="3600" b="1" spc="-5" dirty="0">
                <a:latin typeface="Arial"/>
                <a:cs typeface="Arial"/>
              </a:rPr>
              <a:t>a</a:t>
            </a:r>
            <a:r>
              <a:rPr sz="3600" b="1" spc="-490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n</a:t>
            </a:r>
            <a:r>
              <a:rPr sz="3600" b="1" spc="-495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d	I</a:t>
            </a:r>
            <a:r>
              <a:rPr sz="3600" b="1" spc="-495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t</a:t>
            </a:r>
            <a:r>
              <a:rPr sz="3600" b="1" spc="-490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s</a:t>
            </a:r>
            <a:r>
              <a:rPr sz="3600" b="1" dirty="0">
                <a:latin typeface="Arial"/>
                <a:cs typeface="Arial"/>
              </a:rPr>
              <a:t>	</a:t>
            </a:r>
            <a:r>
              <a:rPr sz="3600" b="1" spc="-5" dirty="0">
                <a:latin typeface="Arial"/>
                <a:cs typeface="Arial"/>
              </a:rPr>
              <a:t>C</a:t>
            </a:r>
            <a:r>
              <a:rPr sz="3600" b="1" spc="-484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h</a:t>
            </a:r>
            <a:r>
              <a:rPr sz="3600" b="1" spc="-495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a</a:t>
            </a:r>
            <a:r>
              <a:rPr sz="3600" b="1" spc="-490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r</a:t>
            </a:r>
            <a:r>
              <a:rPr sz="3600" b="1" spc="-490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a</a:t>
            </a:r>
            <a:r>
              <a:rPr sz="3600" b="1" spc="-490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c</a:t>
            </a:r>
            <a:r>
              <a:rPr sz="3600" b="1" spc="-490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t</a:t>
            </a:r>
            <a:r>
              <a:rPr sz="3600" b="1" spc="-490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e</a:t>
            </a:r>
            <a:r>
              <a:rPr sz="3600" b="1" spc="-490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r</a:t>
            </a:r>
            <a:r>
              <a:rPr sz="3600" b="1" spc="-490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i</a:t>
            </a:r>
            <a:r>
              <a:rPr sz="3600" b="1" spc="-495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s</a:t>
            </a:r>
            <a:r>
              <a:rPr sz="3600" b="1" spc="-500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t</a:t>
            </a:r>
            <a:r>
              <a:rPr sz="3600" b="1" spc="-490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i</a:t>
            </a:r>
            <a:r>
              <a:rPr sz="3600" b="1" spc="-495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c</a:t>
            </a:r>
            <a:r>
              <a:rPr sz="3600" b="1" spc="-490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s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1479" y="2928620"/>
            <a:ext cx="9426575" cy="4917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0525" indent="-378460">
              <a:lnSpc>
                <a:spcPct val="100000"/>
              </a:lnSpc>
              <a:spcBef>
                <a:spcPts val="100"/>
              </a:spcBef>
              <a:buChar char="•"/>
              <a:tabLst>
                <a:tab pos="390525" algn="l"/>
                <a:tab pos="391160" algn="l"/>
                <a:tab pos="7520305" algn="l"/>
              </a:tabLst>
            </a:pPr>
            <a:r>
              <a:rPr sz="3500" spc="-30" dirty="0">
                <a:latin typeface="Microsoft Sans Serif"/>
                <a:cs typeface="Microsoft Sans Serif"/>
              </a:rPr>
              <a:t>Step</a:t>
            </a:r>
            <a:r>
              <a:rPr sz="3500" dirty="0">
                <a:latin typeface="Microsoft Sans Serif"/>
                <a:cs typeface="Microsoft Sans Serif"/>
              </a:rPr>
              <a:t> </a:t>
            </a:r>
            <a:r>
              <a:rPr sz="3500" spc="-5" dirty="0">
                <a:latin typeface="Microsoft Sans Serif"/>
                <a:cs typeface="Microsoft Sans Serif"/>
              </a:rPr>
              <a:t>by</a:t>
            </a:r>
            <a:r>
              <a:rPr sz="3500" spc="-15" dirty="0">
                <a:latin typeface="Microsoft Sans Serif"/>
                <a:cs typeface="Microsoft Sans Serif"/>
              </a:rPr>
              <a:t> </a:t>
            </a:r>
            <a:r>
              <a:rPr sz="3500" spc="45" dirty="0">
                <a:latin typeface="Microsoft Sans Serif"/>
                <a:cs typeface="Microsoft Sans Serif"/>
              </a:rPr>
              <a:t>step</a:t>
            </a:r>
            <a:r>
              <a:rPr sz="3500" spc="-5" dirty="0">
                <a:latin typeface="Microsoft Sans Serif"/>
                <a:cs typeface="Microsoft Sans Serif"/>
              </a:rPr>
              <a:t> </a:t>
            </a:r>
            <a:r>
              <a:rPr sz="3500" spc="65" dirty="0">
                <a:latin typeface="Microsoft Sans Serif"/>
                <a:cs typeface="Microsoft Sans Serif"/>
              </a:rPr>
              <a:t>procedures</a:t>
            </a:r>
            <a:r>
              <a:rPr sz="3500" spc="-35" dirty="0">
                <a:latin typeface="Microsoft Sans Serif"/>
                <a:cs typeface="Microsoft Sans Serif"/>
              </a:rPr>
              <a:t> </a:t>
            </a:r>
            <a:r>
              <a:rPr sz="3500" spc="150" dirty="0">
                <a:latin typeface="Microsoft Sans Serif"/>
                <a:cs typeface="Microsoft Sans Serif"/>
              </a:rPr>
              <a:t>to</a:t>
            </a:r>
            <a:r>
              <a:rPr sz="3500" spc="-5" dirty="0">
                <a:latin typeface="Microsoft Sans Serif"/>
                <a:cs typeface="Microsoft Sans Serif"/>
              </a:rPr>
              <a:t> </a:t>
            </a:r>
            <a:r>
              <a:rPr sz="3500" spc="-40" dirty="0">
                <a:latin typeface="Microsoft Sans Serif"/>
                <a:cs typeface="Microsoft Sans Serif"/>
              </a:rPr>
              <a:t>solve</a:t>
            </a:r>
            <a:r>
              <a:rPr sz="3500" spc="-10" dirty="0">
                <a:latin typeface="Microsoft Sans Serif"/>
                <a:cs typeface="Microsoft Sans Serif"/>
              </a:rPr>
              <a:t> </a:t>
            </a:r>
            <a:r>
              <a:rPr sz="3500" spc="-95" dirty="0">
                <a:latin typeface="Microsoft Sans Serif"/>
                <a:cs typeface="Microsoft Sans Serif"/>
              </a:rPr>
              <a:t>a	</a:t>
            </a:r>
            <a:r>
              <a:rPr sz="3500" spc="100" dirty="0">
                <a:latin typeface="Microsoft Sans Serif"/>
                <a:cs typeface="Microsoft Sans Serif"/>
              </a:rPr>
              <a:t>problem</a:t>
            </a:r>
            <a:endParaRPr sz="35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Microsoft Sans Serif"/>
              <a:buChar char="•"/>
            </a:pPr>
            <a:endParaRPr sz="4300">
              <a:latin typeface="Microsoft Sans Serif"/>
              <a:cs typeface="Microsoft Sans Serif"/>
            </a:endParaRPr>
          </a:p>
          <a:p>
            <a:pPr marL="390525" marR="1257935" indent="-378460">
              <a:lnSpc>
                <a:spcPct val="116599"/>
              </a:lnSpc>
              <a:buChar char="•"/>
              <a:tabLst>
                <a:tab pos="390525" algn="l"/>
                <a:tab pos="391160" algn="l"/>
              </a:tabLst>
            </a:pPr>
            <a:r>
              <a:rPr sz="3500" spc="-114" dirty="0">
                <a:latin typeface="Microsoft Sans Serif"/>
                <a:cs typeface="Microsoft Sans Serif"/>
              </a:rPr>
              <a:t>Each</a:t>
            </a:r>
            <a:r>
              <a:rPr sz="3500" spc="-50" dirty="0">
                <a:latin typeface="Microsoft Sans Serif"/>
                <a:cs typeface="Microsoft Sans Serif"/>
              </a:rPr>
              <a:t> </a:t>
            </a:r>
            <a:r>
              <a:rPr sz="3500" spc="70" dirty="0">
                <a:latin typeface="Microsoft Sans Serif"/>
                <a:cs typeface="Microsoft Sans Serif"/>
              </a:rPr>
              <a:t>instruction</a:t>
            </a:r>
            <a:r>
              <a:rPr sz="3500" spc="-65" dirty="0">
                <a:latin typeface="Microsoft Sans Serif"/>
                <a:cs typeface="Microsoft Sans Serif"/>
              </a:rPr>
              <a:t> </a:t>
            </a:r>
            <a:r>
              <a:rPr sz="3500" spc="60" dirty="0">
                <a:latin typeface="Microsoft Sans Serif"/>
                <a:cs typeface="Microsoft Sans Serif"/>
              </a:rPr>
              <a:t>should</a:t>
            </a:r>
            <a:r>
              <a:rPr sz="3500" spc="-45" dirty="0">
                <a:latin typeface="Microsoft Sans Serif"/>
                <a:cs typeface="Microsoft Sans Serif"/>
              </a:rPr>
              <a:t> </a:t>
            </a:r>
            <a:r>
              <a:rPr sz="3500" spc="55" dirty="0">
                <a:latin typeface="Microsoft Sans Serif"/>
                <a:cs typeface="Microsoft Sans Serif"/>
              </a:rPr>
              <a:t>be</a:t>
            </a:r>
            <a:r>
              <a:rPr sz="3500" spc="-35" dirty="0">
                <a:latin typeface="Microsoft Sans Serif"/>
                <a:cs typeface="Microsoft Sans Serif"/>
              </a:rPr>
              <a:t> </a:t>
            </a:r>
            <a:r>
              <a:rPr sz="3500" spc="10" dirty="0">
                <a:latin typeface="Microsoft Sans Serif"/>
                <a:cs typeface="Microsoft Sans Serif"/>
              </a:rPr>
              <a:t>cleared</a:t>
            </a:r>
            <a:r>
              <a:rPr sz="3500" spc="-30" dirty="0">
                <a:latin typeface="Microsoft Sans Serif"/>
                <a:cs typeface="Microsoft Sans Serif"/>
              </a:rPr>
              <a:t> </a:t>
            </a:r>
            <a:r>
              <a:rPr sz="3500" spc="55" dirty="0">
                <a:latin typeface="Microsoft Sans Serif"/>
                <a:cs typeface="Microsoft Sans Serif"/>
              </a:rPr>
              <a:t>and </a:t>
            </a:r>
            <a:r>
              <a:rPr sz="3500" spc="-915" dirty="0">
                <a:latin typeface="Microsoft Sans Serif"/>
                <a:cs typeface="Microsoft Sans Serif"/>
              </a:rPr>
              <a:t> </a:t>
            </a:r>
            <a:r>
              <a:rPr sz="3500" spc="50" dirty="0">
                <a:latin typeface="Microsoft Sans Serif"/>
                <a:cs typeface="Microsoft Sans Serif"/>
              </a:rPr>
              <a:t>unambiguous</a:t>
            </a:r>
            <a:endParaRPr sz="35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Microsoft Sans Serif"/>
              <a:buChar char="•"/>
            </a:pPr>
            <a:endParaRPr sz="4950">
              <a:latin typeface="Microsoft Sans Serif"/>
              <a:cs typeface="Microsoft Sans Serif"/>
            </a:endParaRPr>
          </a:p>
          <a:p>
            <a:pPr marL="390525" indent="-378460">
              <a:lnSpc>
                <a:spcPct val="100000"/>
              </a:lnSpc>
              <a:buChar char="•"/>
              <a:tabLst>
                <a:tab pos="390525" algn="l"/>
                <a:tab pos="391160" algn="l"/>
              </a:tabLst>
            </a:pPr>
            <a:r>
              <a:rPr sz="3500" spc="35" dirty="0">
                <a:latin typeface="Microsoft Sans Serif"/>
                <a:cs typeface="Microsoft Sans Serif"/>
              </a:rPr>
              <a:t>Zero</a:t>
            </a:r>
            <a:r>
              <a:rPr sz="3500" spc="-25" dirty="0">
                <a:latin typeface="Microsoft Sans Serif"/>
                <a:cs typeface="Microsoft Sans Serif"/>
              </a:rPr>
              <a:t> </a:t>
            </a:r>
            <a:r>
              <a:rPr sz="3500" spc="150" dirty="0">
                <a:latin typeface="Microsoft Sans Serif"/>
                <a:cs typeface="Microsoft Sans Serif"/>
              </a:rPr>
              <a:t>or</a:t>
            </a:r>
            <a:r>
              <a:rPr sz="3500" spc="-25" dirty="0">
                <a:latin typeface="Microsoft Sans Serif"/>
                <a:cs typeface="Microsoft Sans Serif"/>
              </a:rPr>
              <a:t> </a:t>
            </a:r>
            <a:r>
              <a:rPr sz="3500" spc="110" dirty="0">
                <a:latin typeface="Microsoft Sans Serif"/>
                <a:cs typeface="Microsoft Sans Serif"/>
              </a:rPr>
              <a:t>more</a:t>
            </a:r>
            <a:r>
              <a:rPr sz="3500" spc="-35" dirty="0">
                <a:latin typeface="Microsoft Sans Serif"/>
                <a:cs typeface="Microsoft Sans Serif"/>
              </a:rPr>
              <a:t> </a:t>
            </a:r>
            <a:r>
              <a:rPr sz="3500" spc="110" dirty="0">
                <a:latin typeface="Microsoft Sans Serif"/>
                <a:cs typeface="Microsoft Sans Serif"/>
              </a:rPr>
              <a:t>input</a:t>
            </a:r>
            <a:r>
              <a:rPr sz="3500" spc="-40" dirty="0">
                <a:latin typeface="Microsoft Sans Serif"/>
                <a:cs typeface="Microsoft Sans Serif"/>
              </a:rPr>
              <a:t> </a:t>
            </a:r>
            <a:r>
              <a:rPr sz="3500" spc="150" dirty="0">
                <a:latin typeface="Microsoft Sans Serif"/>
                <a:cs typeface="Microsoft Sans Serif"/>
              </a:rPr>
              <a:t>but</a:t>
            </a:r>
            <a:r>
              <a:rPr sz="3500" spc="-30" dirty="0">
                <a:latin typeface="Microsoft Sans Serif"/>
                <a:cs typeface="Microsoft Sans Serif"/>
              </a:rPr>
              <a:t> </a:t>
            </a:r>
            <a:r>
              <a:rPr sz="3500" spc="55" dirty="0">
                <a:latin typeface="Microsoft Sans Serif"/>
                <a:cs typeface="Microsoft Sans Serif"/>
              </a:rPr>
              <a:t>at</a:t>
            </a:r>
            <a:r>
              <a:rPr sz="3500" spc="-20" dirty="0">
                <a:latin typeface="Microsoft Sans Serif"/>
                <a:cs typeface="Microsoft Sans Serif"/>
              </a:rPr>
              <a:t> </a:t>
            </a:r>
            <a:r>
              <a:rPr sz="3500" spc="-15" dirty="0">
                <a:latin typeface="Microsoft Sans Serif"/>
                <a:cs typeface="Microsoft Sans Serif"/>
              </a:rPr>
              <a:t>least</a:t>
            </a:r>
            <a:r>
              <a:rPr sz="3500" spc="-40" dirty="0">
                <a:latin typeface="Microsoft Sans Serif"/>
                <a:cs typeface="Microsoft Sans Serif"/>
              </a:rPr>
              <a:t> </a:t>
            </a:r>
            <a:r>
              <a:rPr sz="3500" spc="65" dirty="0">
                <a:latin typeface="Microsoft Sans Serif"/>
                <a:cs typeface="Microsoft Sans Serif"/>
              </a:rPr>
              <a:t>one</a:t>
            </a:r>
            <a:r>
              <a:rPr sz="3500" spc="-25" dirty="0">
                <a:latin typeface="Microsoft Sans Serif"/>
                <a:cs typeface="Microsoft Sans Serif"/>
              </a:rPr>
              <a:t> </a:t>
            </a:r>
            <a:r>
              <a:rPr sz="3500" spc="145" dirty="0">
                <a:latin typeface="Microsoft Sans Serif"/>
                <a:cs typeface="Microsoft Sans Serif"/>
              </a:rPr>
              <a:t>output</a:t>
            </a:r>
            <a:endParaRPr sz="35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Font typeface="Microsoft Sans Serif"/>
              <a:buChar char="•"/>
            </a:pPr>
            <a:endParaRPr sz="4950">
              <a:latin typeface="Microsoft Sans Serif"/>
              <a:cs typeface="Microsoft Sans Serif"/>
            </a:endParaRPr>
          </a:p>
          <a:p>
            <a:pPr marL="390525" indent="-378460">
              <a:lnSpc>
                <a:spcPct val="100000"/>
              </a:lnSpc>
              <a:spcBef>
                <a:spcPts val="5"/>
              </a:spcBef>
              <a:buChar char="•"/>
              <a:tabLst>
                <a:tab pos="390525" algn="l"/>
                <a:tab pos="391160" algn="l"/>
              </a:tabLst>
            </a:pPr>
            <a:r>
              <a:rPr sz="3500" spc="75" dirty="0">
                <a:latin typeface="Microsoft Sans Serif"/>
                <a:cs typeface="Microsoft Sans Serif"/>
              </a:rPr>
              <a:t>Must</a:t>
            </a:r>
            <a:r>
              <a:rPr sz="3500" spc="-40" dirty="0">
                <a:latin typeface="Microsoft Sans Serif"/>
                <a:cs typeface="Microsoft Sans Serif"/>
              </a:rPr>
              <a:t> </a:t>
            </a:r>
            <a:r>
              <a:rPr sz="3500" spc="80" dirty="0">
                <a:latin typeface="Microsoft Sans Serif"/>
                <a:cs typeface="Microsoft Sans Serif"/>
              </a:rPr>
              <a:t>terminate</a:t>
            </a:r>
            <a:r>
              <a:rPr sz="3500" spc="-20" dirty="0">
                <a:latin typeface="Microsoft Sans Serif"/>
                <a:cs typeface="Microsoft Sans Serif"/>
              </a:rPr>
              <a:t> </a:t>
            </a:r>
            <a:r>
              <a:rPr sz="3500" spc="65" dirty="0">
                <a:latin typeface="Microsoft Sans Serif"/>
                <a:cs typeface="Microsoft Sans Serif"/>
              </a:rPr>
              <a:t>within</a:t>
            </a:r>
            <a:r>
              <a:rPr sz="3500" spc="-60" dirty="0">
                <a:latin typeface="Microsoft Sans Serif"/>
                <a:cs typeface="Microsoft Sans Serif"/>
              </a:rPr>
              <a:t> </a:t>
            </a:r>
            <a:r>
              <a:rPr sz="3500" spc="-95" dirty="0">
                <a:latin typeface="Microsoft Sans Serif"/>
                <a:cs typeface="Microsoft Sans Serif"/>
              </a:rPr>
              <a:t>a</a:t>
            </a:r>
            <a:r>
              <a:rPr sz="3500" spc="-20" dirty="0">
                <a:latin typeface="Microsoft Sans Serif"/>
                <a:cs typeface="Microsoft Sans Serif"/>
              </a:rPr>
              <a:t> </a:t>
            </a:r>
            <a:r>
              <a:rPr sz="3500" spc="60" dirty="0">
                <a:latin typeface="Microsoft Sans Serif"/>
                <a:cs typeface="Microsoft Sans Serif"/>
              </a:rPr>
              <a:t>finite</a:t>
            </a:r>
            <a:r>
              <a:rPr sz="3500" spc="-35" dirty="0">
                <a:latin typeface="Microsoft Sans Serif"/>
                <a:cs typeface="Microsoft Sans Serif"/>
              </a:rPr>
              <a:t> </a:t>
            </a:r>
            <a:r>
              <a:rPr sz="3500" spc="105" dirty="0">
                <a:latin typeface="Microsoft Sans Serif"/>
                <a:cs typeface="Microsoft Sans Serif"/>
              </a:rPr>
              <a:t>amount</a:t>
            </a:r>
            <a:r>
              <a:rPr sz="3500" spc="-45" dirty="0">
                <a:latin typeface="Microsoft Sans Serif"/>
                <a:cs typeface="Microsoft Sans Serif"/>
              </a:rPr>
              <a:t> </a:t>
            </a:r>
            <a:r>
              <a:rPr sz="3500" spc="90" dirty="0">
                <a:latin typeface="Microsoft Sans Serif"/>
                <a:cs typeface="Microsoft Sans Serif"/>
              </a:rPr>
              <a:t>of</a:t>
            </a:r>
            <a:r>
              <a:rPr sz="3500" spc="-20" dirty="0">
                <a:latin typeface="Microsoft Sans Serif"/>
                <a:cs typeface="Microsoft Sans Serif"/>
              </a:rPr>
              <a:t> </a:t>
            </a:r>
            <a:r>
              <a:rPr sz="3500" spc="85" dirty="0">
                <a:latin typeface="Microsoft Sans Serif"/>
                <a:cs typeface="Microsoft Sans Serif"/>
              </a:rPr>
              <a:t>time</a:t>
            </a:r>
            <a:endParaRPr sz="35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</TotalTime>
  <Words>6746</Words>
  <Application>Microsoft Macintosh PowerPoint</Application>
  <PresentationFormat>Custom</PresentationFormat>
  <Paragraphs>865</Paragraphs>
  <Slides>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92" baseType="lpstr">
      <vt:lpstr>Yu Gothic UI</vt:lpstr>
      <vt:lpstr>Arial</vt:lpstr>
      <vt:lpstr>Arial MT</vt:lpstr>
      <vt:lpstr>Calibri</vt:lpstr>
      <vt:lpstr>Cambria Math</vt:lpstr>
      <vt:lpstr>Microsoft Sans Serif</vt:lpstr>
      <vt:lpstr>Segoe UI</vt:lpstr>
      <vt:lpstr>Symbol</vt:lpstr>
      <vt:lpstr>Tahoma</vt:lpstr>
      <vt:lpstr>Times New Roman</vt:lpstr>
      <vt:lpstr>Wingdings</vt:lpstr>
      <vt:lpstr>Office Theme</vt:lpstr>
      <vt:lpstr>PowerPoint Presentation</vt:lpstr>
      <vt:lpstr>Syllabus</vt:lpstr>
      <vt:lpstr>Books for Study</vt:lpstr>
      <vt:lpstr>Algorithm</vt:lpstr>
      <vt:lpstr>BE NE FITS ?</vt:lpstr>
      <vt:lpstr>A L G O R I T H M S A R E F U N D A M E N T A L T O C S</vt:lpstr>
      <vt:lpstr>Why Algorithms are Useful?</vt:lpstr>
      <vt:lpstr>A L G OR IT HMS A R E F UN &amp; US E F UL</vt:lpstr>
      <vt:lpstr>A l g o r i t h m a n d I t s C h a r a c t e r i s t i c s</vt:lpstr>
      <vt:lpstr>Difference Between Algorithm and Programme</vt:lpstr>
      <vt:lpstr>Example</vt:lpstr>
      <vt:lpstr>Pseudocode for Linear Search :</vt:lpstr>
      <vt:lpstr>PowerPoint Presentation</vt:lpstr>
      <vt:lpstr>Design and Analysis</vt:lpstr>
      <vt:lpstr>Analysis of Algorithm</vt:lpstr>
      <vt:lpstr>Analysis of Algorithm Continue...</vt:lpstr>
      <vt:lpstr>Analysis of Algorithm Continue...</vt:lpstr>
      <vt:lpstr>Analysis of Algorithm Continue...</vt:lpstr>
      <vt:lpstr>Asymptotic Notation (Algorithm's Growth Rate or Growth of Function)</vt:lpstr>
      <vt:lpstr>Asymptotic Notation</vt:lpstr>
      <vt:lpstr>Example of Asymptotic Analysis</vt:lpstr>
      <vt:lpstr>O − Big Oh Notation</vt:lpstr>
      <vt:lpstr>Consider the following f(n) and g(n)...  f(n) = 3n + 2 and g(n) = n</vt:lpstr>
      <vt:lpstr>Ω − Big omega Notation</vt:lpstr>
      <vt:lpstr>Consider the following f(n) and g(n)...</vt:lpstr>
      <vt:lpstr>θ − Big theta Notation</vt:lpstr>
      <vt:lpstr>PowerPoint Presentation</vt:lpstr>
      <vt:lpstr>o − Little Oh &amp; ω − Little omega</vt:lpstr>
      <vt:lpstr>Example of Asymptotic Notation</vt:lpstr>
      <vt:lpstr>Example of Asymptotic Notation</vt:lpstr>
      <vt:lpstr>Example of Asymptotic Notation</vt:lpstr>
      <vt:lpstr>Example of Asymptotic Notation</vt:lpstr>
      <vt:lpstr>Example of Asymptotic Analysis</vt:lpstr>
      <vt:lpstr>Assessment</vt:lpstr>
      <vt:lpstr>Properties of Asymptotic Notation</vt:lpstr>
      <vt:lpstr>Properties of Asymptotic Notation</vt:lpstr>
      <vt:lpstr>Properties of Asymptotic Notation</vt:lpstr>
      <vt:lpstr>Properties of Asymptotic Notation</vt:lpstr>
      <vt:lpstr>Properties of Asymptotic Notation</vt:lpstr>
      <vt:lpstr>Properties of Asymptotic Notation</vt:lpstr>
      <vt:lpstr>Properties of Asymptotic Notation</vt:lpstr>
      <vt:lpstr>Properties of Asymptotic Notation</vt:lpstr>
      <vt:lpstr>Properties of Asymptotic Notation</vt:lpstr>
      <vt:lpstr>Practice Examples</vt:lpstr>
      <vt:lpstr>Practice Examples</vt:lpstr>
      <vt:lpstr>Example of Worst-Average-Best  Case Analysis of Algorithms</vt:lpstr>
      <vt:lpstr>Worst-Average-Best Case  Analysis of Algorithms</vt:lpstr>
      <vt:lpstr>1. Linear Search</vt:lpstr>
      <vt:lpstr>Linear Search</vt:lpstr>
      <vt:lpstr>Linear Search</vt:lpstr>
      <vt:lpstr>Linear Search</vt:lpstr>
      <vt:lpstr>Apply Asymptotic Notations in the Case Analysis</vt:lpstr>
      <vt:lpstr>To ease of understanding</vt:lpstr>
      <vt:lpstr>2. Binary Search Tree</vt:lpstr>
      <vt:lpstr>2. Binary Search Tree</vt:lpstr>
      <vt:lpstr>2. Binary Search Tree</vt:lpstr>
      <vt:lpstr>2. Binary Search Tree</vt:lpstr>
      <vt:lpstr>2. Binary Search Tree</vt:lpstr>
      <vt:lpstr>Analysis and Performance  Measurements of Algorithms</vt:lpstr>
      <vt:lpstr>Write an Algorithm to Swap two numbers</vt:lpstr>
      <vt:lpstr>How to analyze the algorithm</vt:lpstr>
      <vt:lpstr>How to analyze the algorithm</vt:lpstr>
      <vt:lpstr>Frequency Count Methods (Loop)</vt:lpstr>
      <vt:lpstr>Frequency Count Method (Nested Loop)</vt:lpstr>
      <vt:lpstr>Frequency Count Method (Nested Loop)</vt:lpstr>
      <vt:lpstr>Some Examples of For Loop</vt:lpstr>
      <vt:lpstr>Some Examples of For Loop</vt:lpstr>
      <vt:lpstr>Some Examples of For Loop</vt:lpstr>
      <vt:lpstr>Some Examples of For Loop</vt:lpstr>
      <vt:lpstr>Examples of independent loops</vt:lpstr>
      <vt:lpstr>Commonly used Logarithm and Summations</vt:lpstr>
      <vt:lpstr>Type and Comparison of Order of Function of Classes</vt:lpstr>
      <vt:lpstr>Comparison of Order of Growths of Functions</vt:lpstr>
      <vt:lpstr>Comparison of Functions</vt:lpstr>
      <vt:lpstr>n2</vt:lpstr>
      <vt:lpstr>Some Logarithms Formula</vt:lpstr>
      <vt:lpstr>Examples of Comparison of Functions</vt:lpstr>
      <vt:lpstr>Examples of Comparison of Functions</vt:lpstr>
      <vt:lpstr>Next Module</vt:lpstr>
      <vt:lpstr>Choose Wisely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and Analysis of Algorithm</dc:title>
  <dc:creator>Dr Gaurav</dc:creator>
  <cp:lastModifiedBy>Microsoft Office User</cp:lastModifiedBy>
  <cp:revision>7</cp:revision>
  <dcterms:created xsi:type="dcterms:W3CDTF">2023-01-24T06:32:34Z</dcterms:created>
  <dcterms:modified xsi:type="dcterms:W3CDTF">2023-02-02T08:38:42Z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2021-10-20T00:00:00Z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2023-01-24T00:00:00Z</vt:filetime>
  </property>
</Properties>
</file>